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8" r:id="rId3"/>
    <p:sldId id="283" r:id="rId4"/>
    <p:sldId id="260" r:id="rId5"/>
    <p:sldId id="261" r:id="rId6"/>
    <p:sldId id="286" r:id="rId7"/>
    <p:sldId id="292" r:id="rId8"/>
    <p:sldId id="272" r:id="rId9"/>
    <p:sldId id="262" r:id="rId10"/>
    <p:sldId id="288" r:id="rId11"/>
    <p:sldId id="284" r:id="rId12"/>
    <p:sldId id="276" r:id="rId13"/>
    <p:sldId id="277" r:id="rId14"/>
    <p:sldId id="278" r:id="rId15"/>
    <p:sldId id="279" r:id="rId16"/>
    <p:sldId id="293" r:id="rId17"/>
    <p:sldId id="294" r:id="rId18"/>
    <p:sldId id="295" r:id="rId19"/>
    <p:sldId id="281" r:id="rId20"/>
    <p:sldId id="296" r:id="rId21"/>
    <p:sldId id="280" r:id="rId22"/>
    <p:sldId id="289" r:id="rId23"/>
    <p:sldId id="290" r:id="rId24"/>
    <p:sldId id="285" r:id="rId25"/>
    <p:sldId id="268" r:id="rId26"/>
    <p:sldId id="271" r:id="rId27"/>
    <p:sldId id="291" r:id="rId28"/>
    <p:sldId id="263" r:id="rId29"/>
    <p:sldId id="275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Economica" panose="020B060402020202020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17" autoAdjust="0"/>
  </p:normalViewPr>
  <p:slideViewPr>
    <p:cSldViewPr snapToGrid="0">
      <p:cViewPr>
        <p:scale>
          <a:sx n="80" d="100"/>
          <a:sy n="80" d="100"/>
        </p:scale>
        <p:origin x="8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c396e2dcd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c396e2dcd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234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c396e2dc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c396e2dc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c396e2d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c396e2dc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94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c396e2dc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c396e2dcd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5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c396e2d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c396e2dc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c396e2dcd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c396e2dcd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75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c396e2dcd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c396e2dcd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c4a436d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c4a436d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c396e2dcd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c396e2dcd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891274"/>
            <a:ext cx="5029500" cy="2337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beam simulations to model mutual coupling coefficients in the MWA Phase II compact array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79"/>
            <a:ext cx="3054600" cy="813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Katherine Elder, PhD Student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Dr. Daniel C. Jacobs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D19B81-4107-F3B6-F267-9524D80F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9" y="4118641"/>
            <a:ext cx="1053719" cy="8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9A7F1-F1C0-613F-45C1-1C30E56C2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049" y="4082609"/>
            <a:ext cx="2085655" cy="8137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834A-A7CC-4EAA-CA83-0AC4BF1E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 Re-radiation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D36CB-1EB8-E8DA-A3EB-ED40D0A49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5"/>
            <a:ext cx="3566336" cy="335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827B6-038A-BF4E-F52C-FD3DF640C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pic>
        <p:nvPicPr>
          <p:cNvPr id="6" name="Picture 5" descr="A group of orange squares with black text&#10;&#10;Description automatically generated">
            <a:extLst>
              <a:ext uri="{FF2B5EF4-FFF2-40B4-BE49-F238E27FC236}">
                <a16:creationId xmlns:a16="http://schemas.microsoft.com/office/drawing/2014/main" id="{741B5231-ED1C-77F1-B4A4-8FA79B07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067495"/>
            <a:ext cx="4019757" cy="3511730"/>
          </a:xfrm>
          <a:prstGeom prst="rect">
            <a:avLst/>
          </a:prstGeom>
        </p:spPr>
      </p:pic>
      <p:pic>
        <p:nvPicPr>
          <p:cNvPr id="8" name="Picture 7" descr="A green background with orange squares&#10;&#10;Description automatically generated">
            <a:extLst>
              <a:ext uri="{FF2B5EF4-FFF2-40B4-BE49-F238E27FC236}">
                <a16:creationId xmlns:a16="http://schemas.microsoft.com/office/drawing/2014/main" id="{E76F770D-40DF-3FF7-B7A5-6D1C45D0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7495"/>
            <a:ext cx="4264654" cy="35117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60F0D3-75DE-5348-6D39-024944B625A3}"/>
              </a:ext>
            </a:extLst>
          </p:cNvPr>
          <p:cNvCxnSpPr/>
          <p:nvPr/>
        </p:nvCxnSpPr>
        <p:spPr>
          <a:xfrm>
            <a:off x="1518557" y="3829050"/>
            <a:ext cx="15675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C72E55-96B8-EBA9-1D4C-AFE8EEAE8AA0}"/>
              </a:ext>
            </a:extLst>
          </p:cNvPr>
          <p:cNvCxnSpPr/>
          <p:nvPr/>
        </p:nvCxnSpPr>
        <p:spPr>
          <a:xfrm flipH="1" flipV="1">
            <a:off x="2490107" y="2204357"/>
            <a:ext cx="1036864" cy="1126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C6F2E8-ADCC-12E5-F9C9-58F82795D4DB}"/>
              </a:ext>
            </a:extLst>
          </p:cNvPr>
          <p:cNvCxnSpPr/>
          <p:nvPr/>
        </p:nvCxnSpPr>
        <p:spPr>
          <a:xfrm flipH="1">
            <a:off x="1077686" y="2212521"/>
            <a:ext cx="1077685" cy="1110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F66019-BF5A-79E8-622A-5691E9124B73}"/>
                  </a:ext>
                </a:extLst>
              </p:cNvPr>
              <p:cNvSpPr txBox="1"/>
              <p:nvPr/>
            </p:nvSpPr>
            <p:spPr>
              <a:xfrm>
                <a:off x="1967428" y="3837215"/>
                <a:ext cx="66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F66019-BF5A-79E8-622A-5691E9124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28" y="3837215"/>
                <a:ext cx="669799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8BB90-405F-CAD3-D158-D4D8B0C2E258}"/>
                  </a:ext>
                </a:extLst>
              </p:cNvPr>
              <p:cNvSpPr txBox="1"/>
              <p:nvPr/>
            </p:nvSpPr>
            <p:spPr>
              <a:xfrm>
                <a:off x="3008539" y="2426833"/>
                <a:ext cx="663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18BB90-405F-CAD3-D158-D4D8B0C2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39" y="2426833"/>
                <a:ext cx="663387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72CA8C-1E08-BCBE-B5EF-20C6AF8DAE72}"/>
                  </a:ext>
                </a:extLst>
              </p:cNvPr>
              <p:cNvSpPr txBox="1"/>
              <p:nvPr/>
            </p:nvSpPr>
            <p:spPr>
              <a:xfrm>
                <a:off x="971385" y="2371695"/>
                <a:ext cx="652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72CA8C-1E08-BCBE-B5EF-20C6AF8D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85" y="2371695"/>
                <a:ext cx="652166" cy="40011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D3B07A-BB28-3D23-DC1E-D5D0B56A5D2D}"/>
              </a:ext>
            </a:extLst>
          </p:cNvPr>
          <p:cNvCxnSpPr/>
          <p:nvPr/>
        </p:nvCxnSpPr>
        <p:spPr>
          <a:xfrm>
            <a:off x="5584371" y="1828800"/>
            <a:ext cx="0" cy="19267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5F9CFC-4401-CDF0-D5CC-05DEFD3B2ED4}"/>
              </a:ext>
            </a:extLst>
          </p:cNvPr>
          <p:cNvCxnSpPr/>
          <p:nvPr/>
        </p:nvCxnSpPr>
        <p:spPr>
          <a:xfrm flipV="1">
            <a:off x="5919107" y="2823360"/>
            <a:ext cx="1730829" cy="1213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4A7379-291B-65D4-176B-105B8A032673}"/>
              </a:ext>
            </a:extLst>
          </p:cNvPr>
          <p:cNvCxnSpPr>
            <a:cxnSpLocks/>
          </p:cNvCxnSpPr>
          <p:nvPr/>
        </p:nvCxnSpPr>
        <p:spPr>
          <a:xfrm flipH="1" flipV="1">
            <a:off x="5705378" y="1828800"/>
            <a:ext cx="1944558" cy="961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E8FF9C-1608-282F-DBEC-E5D2D9BABC61}"/>
                  </a:ext>
                </a:extLst>
              </p:cNvPr>
              <p:cNvSpPr txBox="1"/>
              <p:nvPr/>
            </p:nvSpPr>
            <p:spPr>
              <a:xfrm>
                <a:off x="6677657" y="3428940"/>
                <a:ext cx="669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E8FF9C-1608-282F-DBEC-E5D2D9BA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657" y="3428940"/>
                <a:ext cx="669799" cy="400110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B00C1E-522A-F53B-BAC5-A355C27B0D5E}"/>
                  </a:ext>
                </a:extLst>
              </p:cNvPr>
              <p:cNvSpPr txBox="1"/>
              <p:nvPr/>
            </p:nvSpPr>
            <p:spPr>
              <a:xfrm>
                <a:off x="6596743" y="1881295"/>
                <a:ext cx="663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B00C1E-522A-F53B-BAC5-A355C27B0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1881295"/>
                <a:ext cx="663387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F7080E-F8E0-739E-F0DA-FCC151EB5C97}"/>
                  </a:ext>
                </a:extLst>
              </p:cNvPr>
              <p:cNvSpPr txBox="1"/>
              <p:nvPr/>
            </p:nvSpPr>
            <p:spPr>
              <a:xfrm>
                <a:off x="4959638" y="2502115"/>
                <a:ext cx="652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F7080E-F8E0-739E-F0DA-FCC151EB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38" y="2502115"/>
                <a:ext cx="652166" cy="400110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DD8DA8D-3311-CDC4-7332-812A8B1A7BE9}"/>
              </a:ext>
            </a:extLst>
          </p:cNvPr>
          <p:cNvSpPr txBox="1"/>
          <p:nvPr/>
        </p:nvSpPr>
        <p:spPr>
          <a:xfrm>
            <a:off x="1427743" y="458738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m baselines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C3B0BE-AEA8-1C1E-34B7-7EE4B6B99736}"/>
              </a:ext>
            </a:extLst>
          </p:cNvPr>
          <p:cNvSpPr txBox="1"/>
          <p:nvPr/>
        </p:nvSpPr>
        <p:spPr>
          <a:xfrm>
            <a:off x="5783822" y="457922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 baselines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00210-5112-5F02-36F7-AF5AD9B9093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013377" y="92760"/>
            <a:ext cx="1995379" cy="1706334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4795AC-7B15-5188-9615-61D28D4A6E23}"/>
              </a:ext>
            </a:extLst>
          </p:cNvPr>
          <p:cNvSpPr/>
          <p:nvPr/>
        </p:nvSpPr>
        <p:spPr>
          <a:xfrm>
            <a:off x="7603294" y="166977"/>
            <a:ext cx="248617" cy="248649"/>
          </a:xfrm>
          <a:prstGeom prst="triangle">
            <a:avLst>
              <a:gd name="adj" fmla="val 507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A66CF86-4C72-052E-CCDC-6F2F202EBC99}"/>
              </a:ext>
            </a:extLst>
          </p:cNvPr>
          <p:cNvSpPr/>
          <p:nvPr/>
        </p:nvSpPr>
        <p:spPr>
          <a:xfrm rot="5400000">
            <a:off x="7558751" y="891586"/>
            <a:ext cx="452997" cy="395717"/>
          </a:xfrm>
          <a:prstGeom prst="triangle">
            <a:avLst>
              <a:gd name="adj" fmla="val 517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238BD-844E-8D63-5890-6E2038BF38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CA077-BF19-63A1-14AD-03B46DAD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9195" y="1498393"/>
            <a:ext cx="8865609" cy="3650983"/>
          </a:xfrm>
          <a:prstGeom prst="rect">
            <a:avLst/>
          </a:prstGeom>
        </p:spPr>
      </p:pic>
      <p:pic>
        <p:nvPicPr>
          <p:cNvPr id="2" name="Picture 1" descr="A group of orange squares with black text&#10;&#10;Description automatically generated">
            <a:extLst>
              <a:ext uri="{FF2B5EF4-FFF2-40B4-BE49-F238E27FC236}">
                <a16:creationId xmlns:a16="http://schemas.microsoft.com/office/drawing/2014/main" id="{493E18EA-5ADB-8DEF-7123-B06D0CE8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47" y="1172"/>
            <a:ext cx="1750309" cy="15291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06AF4A-DD13-6DD9-6557-E24F788B3A77}"/>
              </a:ext>
            </a:extLst>
          </p:cNvPr>
          <p:cNvCxnSpPr>
            <a:cxnSpLocks/>
          </p:cNvCxnSpPr>
          <p:nvPr/>
        </p:nvCxnSpPr>
        <p:spPr>
          <a:xfrm>
            <a:off x="2278426" y="1211779"/>
            <a:ext cx="682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C16B7B-A8E9-4ADD-93EF-66CA7FE656D4}"/>
              </a:ext>
            </a:extLst>
          </p:cNvPr>
          <p:cNvCxnSpPr>
            <a:cxnSpLocks/>
          </p:cNvCxnSpPr>
          <p:nvPr/>
        </p:nvCxnSpPr>
        <p:spPr>
          <a:xfrm flipH="1" flipV="1">
            <a:off x="2609297" y="476876"/>
            <a:ext cx="431677" cy="497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1EE1DD-5C0C-5218-2E94-E72B687D9470}"/>
              </a:ext>
            </a:extLst>
          </p:cNvPr>
          <p:cNvCxnSpPr>
            <a:cxnSpLocks/>
          </p:cNvCxnSpPr>
          <p:nvPr/>
        </p:nvCxnSpPr>
        <p:spPr>
          <a:xfrm flipH="1">
            <a:off x="2078904" y="478704"/>
            <a:ext cx="431392" cy="495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F471B-890B-2956-483B-019F017827C1}"/>
                  </a:ext>
                </a:extLst>
              </p:cNvPr>
              <p:cNvSpPr txBox="1"/>
              <p:nvPr/>
            </p:nvSpPr>
            <p:spPr>
              <a:xfrm>
                <a:off x="2364472" y="1205116"/>
                <a:ext cx="291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4F471B-890B-2956-483B-019F0178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472" y="1205116"/>
                <a:ext cx="291648" cy="307777"/>
              </a:xfrm>
              <a:prstGeom prst="rect">
                <a:avLst/>
              </a:prstGeom>
              <a:blipFill>
                <a:blip r:embed="rId4"/>
                <a:stretch>
                  <a:fillRect r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B0119-2AE9-5B24-0351-B1383F124E0F}"/>
                  </a:ext>
                </a:extLst>
              </p:cNvPr>
              <p:cNvSpPr txBox="1"/>
              <p:nvPr/>
            </p:nvSpPr>
            <p:spPr>
              <a:xfrm>
                <a:off x="2886450" y="560082"/>
                <a:ext cx="288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B0119-2AE9-5B24-0351-B1383F124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50" y="560082"/>
                <a:ext cx="288856" cy="307777"/>
              </a:xfrm>
              <a:prstGeom prst="rect">
                <a:avLst/>
              </a:prstGeom>
              <a:blipFill>
                <a:blip r:embed="rId5"/>
                <a:stretch>
                  <a:fillRect r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2748BD-FB66-A272-7EAF-736489125D0B}"/>
                  </a:ext>
                </a:extLst>
              </p:cNvPr>
              <p:cNvSpPr txBox="1"/>
              <p:nvPr/>
            </p:nvSpPr>
            <p:spPr>
              <a:xfrm>
                <a:off x="1783943" y="515808"/>
                <a:ext cx="2839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2748BD-FB66-A272-7EAF-736489125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43" y="515808"/>
                <a:ext cx="283970" cy="307777"/>
              </a:xfrm>
              <a:prstGeom prst="rect">
                <a:avLst/>
              </a:prstGeom>
              <a:blipFill>
                <a:blip r:embed="rId6"/>
                <a:stretch>
                  <a:fillRect r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green background with orange squares&#10;&#10;Description automatically generated">
            <a:extLst>
              <a:ext uri="{FF2B5EF4-FFF2-40B4-BE49-F238E27FC236}">
                <a16:creationId xmlns:a16="http://schemas.microsoft.com/office/drawing/2014/main" id="{23A539FF-1CDF-E543-8C7A-9EEEDD9F9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868" y="0"/>
            <a:ext cx="1837261" cy="151289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DFE44F-149D-CA4A-CD21-AAA0CD218FDF}"/>
              </a:ext>
            </a:extLst>
          </p:cNvPr>
          <p:cNvCxnSpPr>
            <a:cxnSpLocks/>
          </p:cNvCxnSpPr>
          <p:nvPr/>
        </p:nvCxnSpPr>
        <p:spPr>
          <a:xfrm>
            <a:off x="6237739" y="360228"/>
            <a:ext cx="0" cy="794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2CB9C8-594A-C61E-7DEB-CF100FF90726}"/>
              </a:ext>
            </a:extLst>
          </p:cNvPr>
          <p:cNvCxnSpPr>
            <a:cxnSpLocks/>
          </p:cNvCxnSpPr>
          <p:nvPr/>
        </p:nvCxnSpPr>
        <p:spPr>
          <a:xfrm flipV="1">
            <a:off x="6391342" y="823585"/>
            <a:ext cx="709449" cy="470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3D7CDD-0606-6200-FB1D-394AC1ECE441}"/>
              </a:ext>
            </a:extLst>
          </p:cNvPr>
          <p:cNvCxnSpPr>
            <a:cxnSpLocks/>
          </p:cNvCxnSpPr>
          <p:nvPr/>
        </p:nvCxnSpPr>
        <p:spPr>
          <a:xfrm flipH="1" flipV="1">
            <a:off x="6319157" y="346031"/>
            <a:ext cx="781634" cy="428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7079EC-480B-5745-BD07-F1A80D17392A}"/>
                  </a:ext>
                </a:extLst>
              </p:cNvPr>
              <p:cNvSpPr txBox="1"/>
              <p:nvPr/>
            </p:nvSpPr>
            <p:spPr>
              <a:xfrm>
                <a:off x="6661034" y="991731"/>
                <a:ext cx="274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7079EC-480B-5745-BD07-F1A80D17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34" y="991731"/>
                <a:ext cx="274900" cy="307777"/>
              </a:xfrm>
              <a:prstGeom prst="rect">
                <a:avLst/>
              </a:prstGeom>
              <a:blipFill>
                <a:blip r:embed="rId4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1FF360-A405-FA42-ED3C-B06AD4907E13}"/>
                  </a:ext>
                </a:extLst>
              </p:cNvPr>
              <p:cNvSpPr txBox="1"/>
              <p:nvPr/>
            </p:nvSpPr>
            <p:spPr>
              <a:xfrm>
                <a:off x="6678611" y="277773"/>
                <a:ext cx="272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1FF360-A405-FA42-ED3C-B06AD490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611" y="277773"/>
                <a:ext cx="272269" cy="307777"/>
              </a:xfrm>
              <a:prstGeom prst="rect">
                <a:avLst/>
              </a:prstGeom>
              <a:blipFill>
                <a:blip r:embed="rId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F88D53-685B-FFB1-FB82-A9687AFFBA87}"/>
                  </a:ext>
                </a:extLst>
              </p:cNvPr>
              <p:cNvSpPr txBox="1"/>
              <p:nvPr/>
            </p:nvSpPr>
            <p:spPr>
              <a:xfrm>
                <a:off x="5804810" y="587819"/>
                <a:ext cx="2676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F88D53-685B-FFB1-FB82-A9687AFFB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10" y="587819"/>
                <a:ext cx="267663" cy="307777"/>
              </a:xfrm>
              <a:prstGeom prst="rect">
                <a:avLst/>
              </a:prstGeom>
              <a:blipFill>
                <a:blip r:embed="rId9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9FD319-568E-E09D-ECED-1D2847A8DED1}"/>
              </a:ext>
            </a:extLst>
          </p:cNvPr>
          <p:cNvSpPr/>
          <p:nvPr/>
        </p:nvSpPr>
        <p:spPr>
          <a:xfrm>
            <a:off x="4579483" y="-8220"/>
            <a:ext cx="4492487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4787C-AA8C-0A11-9F3A-FB2F1439DAEB}"/>
              </a:ext>
            </a:extLst>
          </p:cNvPr>
          <p:cNvSpPr/>
          <p:nvPr/>
        </p:nvSpPr>
        <p:spPr>
          <a:xfrm>
            <a:off x="86996" y="8220"/>
            <a:ext cx="4492487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10FC-31A1-823A-3397-85623098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path Re-radiation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9C8A67-C3A7-4A29-5AF8-B150F59C28F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Rath et al. (2024) (arXiv:2406.08549) define the visibility equation with mutual coupling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the original visibility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is the mutual coupling coefficient,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 is the adjusted visibility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69C8A67-C3A7-4A29-5AF8-B150F59C2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r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72DA4-9759-F362-9D3C-CEB73AE0F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BC4A1-00F6-CE5B-F7D4-5B03955B2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5656" y="2146294"/>
            <a:ext cx="5153744" cy="8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2540-B690-2D46-3F0C-14B87056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384CBD-2568-223F-933A-92BB9A23864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494015"/>
                <a:ext cx="8089350" cy="208520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wavelength,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is the reflection coefficient,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the beam area,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en-US" dirty="0"/>
                  <a:t> is the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is the baseline length, and </a:t>
                </a:r>
                <a:r>
                  <a:rPr lang="en-US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) is the far field radiation pattern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:r>
                  <a:rPr lang="en-US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) are calculated in </a:t>
                </a:r>
                <a:r>
                  <a:rPr lang="en-US" dirty="0" err="1"/>
                  <a:t>FEKO</a:t>
                </a:r>
                <a:r>
                  <a:rPr lang="en-US" dirty="0"/>
                  <a:t> for a single tile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384CBD-2568-223F-933A-92BB9A238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494015"/>
                <a:ext cx="8089350" cy="20852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2272-9718-384E-B870-0E59AF390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B7177-246C-FC26-3875-F6642A67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0803" y="1357988"/>
            <a:ext cx="4772691" cy="9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A6241F73-1BB5-1307-5B41-B086DE92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" y="830405"/>
            <a:ext cx="5613625" cy="4209626"/>
          </a:xfrm>
          <a:prstGeom prst="rect">
            <a:avLst/>
          </a:prstGeom>
        </p:spPr>
      </p:pic>
      <p:pic>
        <p:nvPicPr>
          <p:cNvPr id="22" name="Picture 21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C3C8AA76-72EB-170C-0C24-37A4124A5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" y="830404"/>
            <a:ext cx="5613625" cy="4209626"/>
          </a:xfrm>
          <a:prstGeom prst="rect">
            <a:avLst/>
          </a:prstGeom>
        </p:spPr>
      </p:pic>
      <p:pic>
        <p:nvPicPr>
          <p:cNvPr id="26" name="Picture 25" descr="A graph of a model&#10;&#10;Description automatically generated">
            <a:extLst>
              <a:ext uri="{FF2B5EF4-FFF2-40B4-BE49-F238E27FC236}">
                <a16:creationId xmlns:a16="http://schemas.microsoft.com/office/drawing/2014/main" id="{88506E71-7343-6C7C-112C-4885D2C4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" y="847191"/>
            <a:ext cx="5613625" cy="4209626"/>
          </a:xfrm>
          <a:prstGeom prst="rect">
            <a:avLst/>
          </a:prstGeom>
        </p:spPr>
      </p:pic>
      <p:pic>
        <p:nvPicPr>
          <p:cNvPr id="30" name="Picture 29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3B17C994-29E8-40F8-4B2D-209745CF7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3" y="847190"/>
            <a:ext cx="5613625" cy="4209626"/>
          </a:xfrm>
          <a:prstGeom prst="rect">
            <a:avLst/>
          </a:prstGeom>
        </p:spPr>
      </p:pic>
      <p:pic>
        <p:nvPicPr>
          <p:cNvPr id="3" name="Picture 2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D815EED0-D9CD-CEC3-9AFE-F70DF0CAC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5" y="830404"/>
            <a:ext cx="5613623" cy="4209625"/>
          </a:xfrm>
          <a:prstGeom prst="rect">
            <a:avLst/>
          </a:prstGeom>
        </p:spPr>
      </p:pic>
      <p:pic>
        <p:nvPicPr>
          <p:cNvPr id="6" name="Picture 5" descr="A graph of a model&#10;&#10;Description automatically generated">
            <a:extLst>
              <a:ext uri="{FF2B5EF4-FFF2-40B4-BE49-F238E27FC236}">
                <a16:creationId xmlns:a16="http://schemas.microsoft.com/office/drawing/2014/main" id="{5FBC6141-B1B7-760F-338A-DDE6AFCEE5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3" y="838798"/>
            <a:ext cx="5613623" cy="42096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374A9-FE92-8654-B4F9-65806E1440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E8A2C-14E3-6C1C-3B68-57ED49D621B7}"/>
                  </a:ext>
                </a:extLst>
              </p:cNvPr>
              <p:cNvSpPr txBox="1"/>
              <p:nvPr/>
            </p:nvSpPr>
            <p:spPr>
              <a:xfrm>
                <a:off x="5739617" y="1137905"/>
                <a:ext cx="3007191" cy="687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𝒊𝒌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𝜋𝜈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E8A2C-14E3-6C1C-3B68-57ED49D62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617" y="1137905"/>
                <a:ext cx="3007191" cy="687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4FDB1F-C387-ECED-5067-E08831FD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682"/>
            <a:ext cx="8520600" cy="831300"/>
          </a:xfrm>
        </p:spPr>
        <p:txBody>
          <a:bodyPr/>
          <a:lstStyle/>
          <a:p>
            <a:r>
              <a:rPr lang="en-US" dirty="0"/>
              <a:t>Single path Re-radiation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42C4C-ACF0-DC46-B03A-7F4DA1C39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332" y="2149496"/>
            <a:ext cx="3007191" cy="257157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3A1E3F-BD58-3583-C44E-4182EBDD9519}"/>
              </a:ext>
            </a:extLst>
          </p:cNvPr>
          <p:cNvCxnSpPr/>
          <p:nvPr/>
        </p:nvCxnSpPr>
        <p:spPr>
          <a:xfrm>
            <a:off x="6535972" y="2952003"/>
            <a:ext cx="4055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238BD-844E-8D63-5890-6E2038BF38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9D56F-6E39-1065-75DB-BD7AADD4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54051"/>
            <a:ext cx="6463355" cy="4635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B22E5-5BC2-EE90-781E-C5B0BA11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46" y="2414262"/>
            <a:ext cx="2627354" cy="2052134"/>
          </a:xfrm>
          <a:prstGeom prst="rect">
            <a:avLst/>
          </a:prstGeom>
        </p:spPr>
      </p:pic>
      <p:pic>
        <p:nvPicPr>
          <p:cNvPr id="8" name="Graphic 7" descr="Help with solid fill">
            <a:extLst>
              <a:ext uri="{FF2B5EF4-FFF2-40B4-BE49-F238E27FC236}">
                <a16:creationId xmlns:a16="http://schemas.microsoft.com/office/drawing/2014/main" id="{977A3E77-024C-46C1-F635-70D2729C4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3123" y="2895666"/>
            <a:ext cx="914400" cy="914400"/>
          </a:xfrm>
          <a:prstGeom prst="rect">
            <a:avLst/>
          </a:prstGeom>
        </p:spPr>
      </p:pic>
      <p:pic>
        <p:nvPicPr>
          <p:cNvPr id="9" name="Picture 8" descr="A group of orange squares with black text&#10;&#10;Description automatically generated">
            <a:extLst>
              <a:ext uri="{FF2B5EF4-FFF2-40B4-BE49-F238E27FC236}">
                <a16:creationId xmlns:a16="http://schemas.microsoft.com/office/drawing/2014/main" id="{455D07D2-94FC-41FD-2B7E-62536521A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943" y="257284"/>
            <a:ext cx="1750309" cy="15291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F4F339-13DE-1F03-E2CA-9092FCAC3CB8}"/>
              </a:ext>
            </a:extLst>
          </p:cNvPr>
          <p:cNvCxnSpPr>
            <a:cxnSpLocks/>
          </p:cNvCxnSpPr>
          <p:nvPr/>
        </p:nvCxnSpPr>
        <p:spPr>
          <a:xfrm>
            <a:off x="7438822" y="1467891"/>
            <a:ext cx="682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F21B4C-C86C-512B-C04C-23F1ECE66C3C}"/>
              </a:ext>
            </a:extLst>
          </p:cNvPr>
          <p:cNvCxnSpPr>
            <a:cxnSpLocks/>
          </p:cNvCxnSpPr>
          <p:nvPr/>
        </p:nvCxnSpPr>
        <p:spPr>
          <a:xfrm flipH="1" flipV="1">
            <a:off x="7769693" y="732988"/>
            <a:ext cx="431677" cy="497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E1B421-EF44-09A1-C22C-8CACB2FAAAAB}"/>
              </a:ext>
            </a:extLst>
          </p:cNvPr>
          <p:cNvCxnSpPr>
            <a:cxnSpLocks/>
          </p:cNvCxnSpPr>
          <p:nvPr/>
        </p:nvCxnSpPr>
        <p:spPr>
          <a:xfrm flipH="1">
            <a:off x="7239300" y="734816"/>
            <a:ext cx="431392" cy="495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22D3E-A898-D6B9-538D-2CF29CB11C64}"/>
                  </a:ext>
                </a:extLst>
              </p:cNvPr>
              <p:cNvSpPr txBox="1"/>
              <p:nvPr/>
            </p:nvSpPr>
            <p:spPr>
              <a:xfrm>
                <a:off x="7524868" y="1461228"/>
                <a:ext cx="291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222D3E-A898-D6B9-538D-2CF29CB11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868" y="1461228"/>
                <a:ext cx="291648" cy="307777"/>
              </a:xfrm>
              <a:prstGeom prst="rect">
                <a:avLst/>
              </a:prstGeom>
              <a:blipFill>
                <a:blip r:embed="rId7"/>
                <a:stretch>
                  <a:fillRect r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C61C9-57A6-F785-6EC1-20D7FE71BF79}"/>
                  </a:ext>
                </a:extLst>
              </p:cNvPr>
              <p:cNvSpPr txBox="1"/>
              <p:nvPr/>
            </p:nvSpPr>
            <p:spPr>
              <a:xfrm>
                <a:off x="8046846" y="816194"/>
                <a:ext cx="2888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C61C9-57A6-F785-6EC1-20D7FE71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46" y="816194"/>
                <a:ext cx="288856" cy="307777"/>
              </a:xfrm>
              <a:prstGeom prst="rect">
                <a:avLst/>
              </a:prstGeom>
              <a:blipFill>
                <a:blip r:embed="rId8"/>
                <a:stretch>
                  <a:fillRect r="-4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8D088D-CD11-D746-A539-1F5F81A95828}"/>
                  </a:ext>
                </a:extLst>
              </p:cNvPr>
              <p:cNvSpPr txBox="1"/>
              <p:nvPr/>
            </p:nvSpPr>
            <p:spPr>
              <a:xfrm>
                <a:off x="6944339" y="771920"/>
                <a:ext cx="2839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sz="105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8D088D-CD11-D746-A539-1F5F81A9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339" y="771920"/>
                <a:ext cx="283970" cy="307777"/>
              </a:xfrm>
              <a:prstGeom prst="rect">
                <a:avLst/>
              </a:prstGeom>
              <a:blipFill>
                <a:blip r:embed="rId9"/>
                <a:stretch>
                  <a:fillRect r="-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0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9398-4DF9-FEC5-450E-48943462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does any of this matter???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E9105-70E6-FF38-463E-8C08BF9095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355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18CF-F9C8-DE36-9875-09E644CD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mutual coupling affect the visibilities?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4CE86-9940-055B-7C85-9EB6C4A3A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290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2EE8-8406-94CB-0921-2DF3E7C5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DO WE NEED TO BE WORRIED ABOUT IT??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61865-084C-F399-AA31-7735985BB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746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DD5F-985C-DFB4-6DF5-EE227D11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mutual coupling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6DBEF7A-BB2C-2CBF-03F3-647CB974188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2177857"/>
                <a:ext cx="8520600" cy="2401367"/>
              </a:xfrm>
            </p:spPr>
            <p:txBody>
              <a:bodyPr/>
              <a:lstStyle/>
              <a:p>
                <a:r>
                  <a:rPr lang="en-US" dirty="0"/>
                  <a:t>We approximate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to be identical for all baselines 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as interchangeable</a:t>
                </a:r>
                <a:r>
                  <a:rPr lang="en-US" dirty="0"/>
                  <a:t>, we can sum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for every baseline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6DBEF7A-BB2C-2CBF-03F3-647CB97418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177857"/>
                <a:ext cx="8520600" cy="24013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4734B-E96A-0E04-D95A-7013F909E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11A62-AA6B-769B-164F-7F53FD1E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5656" y="1276086"/>
            <a:ext cx="5153744" cy="8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ty&#10;&#10;Description automatically generated with medium confidence">
            <a:extLst>
              <a:ext uri="{FF2B5EF4-FFF2-40B4-BE49-F238E27FC236}">
                <a16:creationId xmlns:a16="http://schemas.microsoft.com/office/drawing/2014/main" id="{0371538A-E358-3DA8-7682-3B09DF1D0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998" y="77249"/>
            <a:ext cx="4989002" cy="4989002"/>
          </a:xfrm>
          <a:prstGeom prst="rect">
            <a:avLst/>
          </a:prstGeom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315924"/>
            <a:ext cx="3997797" cy="12571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haven’t we detected the EoR yet?</a:t>
            </a: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573077"/>
            <a:ext cx="3865093" cy="300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b="1" dirty="0"/>
              <a:t>21 cm signal very faint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b="1" dirty="0"/>
              <a:t>Limited by instrumentation uncertainty</a:t>
            </a:r>
          </a:p>
          <a:p>
            <a:pPr lvl="1" indent="-368300">
              <a:buSzPts val="2200"/>
              <a:buChar char="●"/>
            </a:pPr>
            <a:r>
              <a:rPr lang="en-US" dirty="0"/>
              <a:t>Beam pattern is a main uncertainty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dirty="0"/>
              <a:t>We need to understand our instruments </a:t>
            </a:r>
            <a:r>
              <a:rPr lang="en" b="1" dirty="0"/>
              <a:t>extremely well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b="1"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C3733-0082-C472-0FDC-EAADD51ED5B0}"/>
              </a:ext>
            </a:extLst>
          </p:cNvPr>
          <p:cNvSpPr txBox="1"/>
          <p:nvPr/>
        </p:nvSpPr>
        <p:spPr>
          <a:xfrm>
            <a:off x="997718" y="4779818"/>
            <a:ext cx="3179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https://github.com/EoRImaging/eor_limits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DD5F-985C-DFB4-6DF5-EE227D11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4734B-E96A-0E04-D95A-7013F909E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C6413-8CFE-9DD7-5F4D-08362B5F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5154" y="1236269"/>
            <a:ext cx="4953691" cy="8940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4D7CB7-2118-BA6E-614A-C1069D4E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353586"/>
            <a:ext cx="8520600" cy="2225639"/>
          </a:xfrm>
        </p:spPr>
        <p:txBody>
          <a:bodyPr>
            <a:normAutofit/>
          </a:bodyPr>
          <a:lstStyle/>
          <a:p>
            <a:r>
              <a:rPr lang="en-US" dirty="0"/>
              <a:t>Using the limits reported by Trott et al. (2020), we approximate a limit of ~ -20 dB for the visibilities</a:t>
            </a:r>
          </a:p>
          <a:p>
            <a:endParaRPr lang="en-US" dirty="0"/>
          </a:p>
          <a:p>
            <a:r>
              <a:rPr lang="en-US" b="1" dirty="0"/>
              <a:t>The sum must be lower than -20 dB</a:t>
            </a:r>
          </a:p>
        </p:txBody>
      </p:sp>
    </p:spTree>
    <p:extLst>
      <p:ext uri="{BB962C8B-B14F-4D97-AF65-F5344CB8AC3E}">
        <p14:creationId xmlns:p14="http://schemas.microsoft.com/office/powerpoint/2010/main" val="23251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EFEBD0-64B9-9CF4-54D3-8942A8A9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026922"/>
            <a:ext cx="4571998" cy="3449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30856-15E9-8DBD-29E0-D355862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620"/>
            <a:ext cx="8520600" cy="831300"/>
          </a:xfrm>
        </p:spPr>
        <p:txBody>
          <a:bodyPr/>
          <a:lstStyle/>
          <a:p>
            <a:r>
              <a:rPr lang="en-US" dirty="0"/>
              <a:t>Single Path Re-radiation model for all baselines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C865E-8C8B-0C47-F117-75A7542347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4D8A1-5924-7552-61B5-FE07B713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0" y="1026920"/>
            <a:ext cx="4571998" cy="34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E03D-0B52-51C5-0339-96E12A27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F70C-2822-BB15-297F-AEE8A57BE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7682-9118-26F8-AC56-46AF363A24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1461D-0DAB-245C-35B1-2192E145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41" y="516819"/>
            <a:ext cx="5789006" cy="4109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FAD26-80BD-4E75-AA24-0AE4BF5D6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9300" y="1321187"/>
            <a:ext cx="3314699" cy="25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E03D-0B52-51C5-0339-96E12A27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F70C-2822-BB15-297F-AEE8A57BE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7682-9118-26F8-AC56-46AF363A24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1461D-0DAB-245C-35B1-2192E145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41" y="516819"/>
            <a:ext cx="5789006" cy="4109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FAD26-80BD-4E75-AA24-0AE4BF5D6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29300" y="1321187"/>
            <a:ext cx="3314698" cy="25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8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E03D-0B52-51C5-0339-96E12A27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F70C-2822-BB15-297F-AEE8A57BE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7682-9118-26F8-AC56-46AF363A24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D867-9356-0757-0727-7F709726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7944" y="183465"/>
            <a:ext cx="6728111" cy="47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462451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Conclusions</a:t>
            </a:r>
            <a:endParaRPr dirty="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69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42900" indent="-342900">
              <a:spcAft>
                <a:spcPts val="1200"/>
              </a:spcAft>
            </a:pPr>
            <a:r>
              <a:rPr lang="en-US" dirty="0"/>
              <a:t>We need to know how much </a:t>
            </a:r>
            <a:r>
              <a:rPr lang="en-US" b="1" dirty="0"/>
              <a:t>mutual coupling </a:t>
            </a:r>
            <a:r>
              <a:rPr lang="en-US" dirty="0"/>
              <a:t>affects the visibilities</a:t>
            </a:r>
          </a:p>
          <a:p>
            <a:pPr marL="342900" indent="-342900">
              <a:spcAft>
                <a:spcPts val="1200"/>
              </a:spcAft>
            </a:pPr>
            <a:r>
              <a:rPr lang="en-US" dirty="0"/>
              <a:t>The models show: </a:t>
            </a:r>
          </a:p>
          <a:p>
            <a:pPr marL="800100" lvl="1">
              <a:spcAft>
                <a:spcPts val="1200"/>
              </a:spcAft>
            </a:pPr>
            <a:r>
              <a:rPr lang="en-US" dirty="0"/>
              <a:t>Adding more tiles </a:t>
            </a:r>
            <a:r>
              <a:rPr lang="en-US" b="1" dirty="0"/>
              <a:t>increases mutual coupling</a:t>
            </a:r>
          </a:p>
          <a:p>
            <a:pPr marL="800100" lvl="1">
              <a:spcAft>
                <a:spcPts val="1200"/>
              </a:spcAft>
            </a:pPr>
            <a:r>
              <a:rPr lang="en-US" dirty="0"/>
              <a:t>A rough approximation shows </a:t>
            </a:r>
            <a:r>
              <a:rPr lang="en-US" b="1" dirty="0"/>
              <a:t>mutual coupling is near </a:t>
            </a:r>
            <a:r>
              <a:rPr lang="en-US" b="1" dirty="0" err="1"/>
              <a:t>EoR</a:t>
            </a:r>
            <a:r>
              <a:rPr lang="en-US" b="1" dirty="0"/>
              <a:t> power spectrum limits only at high frequencies</a:t>
            </a:r>
          </a:p>
          <a:p>
            <a:pPr marL="342900">
              <a:spcAft>
                <a:spcPts val="1200"/>
              </a:spcAft>
            </a:pPr>
            <a:r>
              <a:rPr lang="en-US" dirty="0"/>
              <a:t>Open questions: </a:t>
            </a:r>
          </a:p>
          <a:p>
            <a:pPr marL="800100" lvl="1">
              <a:spcAft>
                <a:spcPts val="1200"/>
              </a:spcAft>
            </a:pPr>
            <a:r>
              <a:rPr lang="en-US" dirty="0"/>
              <a:t>Why is there a </a:t>
            </a:r>
            <a:r>
              <a:rPr lang="en-US" b="1" dirty="0"/>
              <a:t>&gt;20 dB difference between models?</a:t>
            </a:r>
          </a:p>
          <a:p>
            <a:pPr marL="800100" lvl="1">
              <a:spcAft>
                <a:spcPts val="1200"/>
              </a:spcAft>
            </a:pPr>
            <a:r>
              <a:rPr lang="en-US" b="1" dirty="0"/>
              <a:t>Is -20 dB the actual </a:t>
            </a:r>
            <a:r>
              <a:rPr lang="en-US" b="1" dirty="0" err="1"/>
              <a:t>EoR</a:t>
            </a:r>
            <a:r>
              <a:rPr lang="en-US" b="1" dirty="0"/>
              <a:t> power spectrum limit?</a:t>
            </a:r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BA39F-1E60-16BD-C01A-DAD2963BEF79}"/>
              </a:ext>
            </a:extLst>
          </p:cNvPr>
          <p:cNvSpPr txBox="1"/>
          <p:nvPr/>
        </p:nvSpPr>
        <p:spPr>
          <a:xfrm>
            <a:off x="6346556" y="469965"/>
            <a:ext cx="248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Name: Katherine Elder</a:t>
            </a:r>
          </a:p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kat.elder@asu.edu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0938-9717-0BA2-A5B3-6212AC52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E34C7-EF23-D967-61EB-D19087A7F8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119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1330-E43E-B523-3CAF-4760EDDD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5261E-7B01-7CEB-5853-61BE5D584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FD5D5-B31F-4E13-C75C-B04EAA13B5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2A38B1E-31C8-514A-169C-7EDF7535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11" y="169886"/>
            <a:ext cx="6775577" cy="48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1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generated image of a sphere&#10;&#10;Description automatically generated">
            <a:extLst>
              <a:ext uri="{FF2B5EF4-FFF2-40B4-BE49-F238E27FC236}">
                <a16:creationId xmlns:a16="http://schemas.microsoft.com/office/drawing/2014/main" id="{83D2A494-E514-8B72-9E59-65AC5F11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75" y="315925"/>
            <a:ext cx="5953125" cy="4667250"/>
          </a:xfrm>
          <a:prstGeom prst="rect">
            <a:avLst/>
          </a:prstGeom>
        </p:spPr>
      </p:pic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21900" y="1499350"/>
            <a:ext cx="2659800" cy="22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Tile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Beam Pattern</a:t>
            </a:r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generated image of a sphere&#10;&#10;Description automatically generated">
            <a:extLst>
              <a:ext uri="{FF2B5EF4-FFF2-40B4-BE49-F238E27FC236}">
                <a16:creationId xmlns:a16="http://schemas.microsoft.com/office/drawing/2014/main" id="{83D2A494-E514-8B72-9E59-65AC5F11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75" y="315925"/>
            <a:ext cx="5953125" cy="4667250"/>
          </a:xfrm>
          <a:prstGeom prst="rect">
            <a:avLst/>
          </a:prstGeom>
        </p:spPr>
      </p:pic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21900" y="1499350"/>
            <a:ext cx="2659800" cy="22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Tile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Beam Pattern</a:t>
            </a:r>
            <a:endParaRPr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r="7295" b="7570"/>
          <a:stretch/>
        </p:blipFill>
        <p:spPr>
          <a:xfrm>
            <a:off x="2877975" y="315925"/>
            <a:ext cx="5954326" cy="466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589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13514" r="4972"/>
          <a:stretch/>
        </p:blipFill>
        <p:spPr>
          <a:xfrm>
            <a:off x="4263888" y="1082600"/>
            <a:ext cx="4684252" cy="32326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Murchison Widefield Array (MWA)</a:t>
            </a:r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Phase II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000" dirty="0"/>
              <a:t>Two Hexagonal sub-arrays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36 tiles each</a:t>
            </a:r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"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More sensitive to 21 cm signal</a:t>
            </a:r>
            <a:endParaRPr lang="en-US"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Short, redundant baselines</a:t>
            </a:r>
            <a:endParaRPr lang="en-US" sz="2200" dirty="0"/>
          </a:p>
          <a:p>
            <a:pPr marL="546100" lvl="1" indent="0">
              <a:buSzPts val="2200"/>
              <a:buNone/>
            </a:pPr>
            <a:endParaRPr lang="en-US" sz="2000"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6292312" y="4315255"/>
            <a:ext cx="2539988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https://www.mwatelescope.org/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6529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075" y="1147225"/>
            <a:ext cx="3632363" cy="3843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l="-170"/>
          <a:stretch/>
        </p:blipFill>
        <p:spPr>
          <a:xfrm>
            <a:off x="4840055" y="1147225"/>
            <a:ext cx="3626274" cy="3843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Mode Signal</a:t>
            </a:r>
            <a:endParaRPr dirty="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114424"/>
            <a:ext cx="3999900" cy="3826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Kolopanis et al (2023) found a strong common mode signal in Phase II data</a:t>
            </a:r>
          </a:p>
          <a:p>
            <a:pPr lvl="0"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This introduces a statistically significant bias</a:t>
            </a:r>
          </a:p>
          <a:p>
            <a:pPr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Short baselines are the most sensitive to </a:t>
            </a:r>
            <a:r>
              <a:rPr lang="en-US" dirty="0" err="1">
                <a:latin typeface="Lato"/>
                <a:ea typeface="Lato"/>
                <a:cs typeface="Lato"/>
                <a:sym typeface="Lato"/>
              </a:rPr>
              <a:t>EoR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lvl="1" indent="-355600">
              <a:buSzPts val="20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Previously all short baselines were flagged</a:t>
            </a:r>
          </a:p>
          <a:p>
            <a:pPr lvl="1" indent="-355600">
              <a:buSzPts val="20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~50% of short baselines still flagged</a:t>
            </a:r>
          </a:p>
          <a:p>
            <a:pPr lvl="1" indent="-355600">
              <a:buSzPts val="2000"/>
              <a:buFont typeface="Lato"/>
              <a:buChar char="●"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endParaRPr sz="2000" dirty="0"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7085950" y="1114425"/>
            <a:ext cx="596100" cy="3612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0785E0-CC0E-F52E-0FEE-1AA68E7CC5C5}"/>
              </a:ext>
            </a:extLst>
          </p:cNvPr>
          <p:cNvCxnSpPr>
            <a:cxnSpLocks/>
          </p:cNvCxnSpPr>
          <p:nvPr/>
        </p:nvCxnSpPr>
        <p:spPr>
          <a:xfrm flipH="1">
            <a:off x="6792462" y="1178979"/>
            <a:ext cx="28889" cy="3515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75D110-8D6F-A68E-9BC8-C5160AD46851}"/>
              </a:ext>
            </a:extLst>
          </p:cNvPr>
          <p:cNvSpPr txBox="1"/>
          <p:nvPr/>
        </p:nvSpPr>
        <p:spPr>
          <a:xfrm>
            <a:off x="6727526" y="458093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CE43B-5BB1-0369-1CAA-757FD4D0A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02" b="-1"/>
          <a:stretch/>
        </p:blipFill>
        <p:spPr>
          <a:xfrm>
            <a:off x="5208077" y="4644167"/>
            <a:ext cx="3164619" cy="1498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EC31AF-41D9-7D26-8DE6-F473FB488193}"/>
              </a:ext>
            </a:extLst>
          </p:cNvPr>
          <p:cNvSpPr/>
          <p:nvPr/>
        </p:nvSpPr>
        <p:spPr>
          <a:xfrm>
            <a:off x="6445250" y="4793986"/>
            <a:ext cx="695325" cy="1117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3666C-066B-AAB2-A228-448E47665FEE}"/>
              </a:ext>
            </a:extLst>
          </p:cNvPr>
          <p:cNvSpPr txBox="1"/>
          <p:nvPr/>
        </p:nvSpPr>
        <p:spPr>
          <a:xfrm>
            <a:off x="6443903" y="4694971"/>
            <a:ext cx="809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Delay [ns]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507AC-550D-59D8-056A-D489BEDE28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28" r="7542"/>
          <a:stretch/>
        </p:blipFill>
        <p:spPr>
          <a:xfrm>
            <a:off x="4923475" y="1216759"/>
            <a:ext cx="263215" cy="3469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D92786-C8EE-3033-6B68-B31A3692B290}"/>
              </a:ext>
            </a:extLst>
          </p:cNvPr>
          <p:cNvSpPr txBox="1"/>
          <p:nvPr/>
        </p:nvSpPr>
        <p:spPr>
          <a:xfrm rot="16200000">
            <a:off x="4460062" y="2853451"/>
            <a:ext cx="809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Time [</a:t>
            </a:r>
            <a:r>
              <a:rPr lang="en-US" sz="1000" dirty="0" err="1"/>
              <a:t>LST</a:t>
            </a:r>
            <a:r>
              <a:rPr lang="en-US" sz="1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96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Sources of excess correlation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692678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spcBef>
                <a:spcPts val="1200"/>
              </a:spcBef>
            </a:pPr>
            <a:r>
              <a:rPr lang="en" dirty="0"/>
              <a:t>Re-radiation is one part of mutual coupling </a:t>
            </a:r>
          </a:p>
          <a:p>
            <a:pPr>
              <a:spcBef>
                <a:spcPts val="1200"/>
              </a:spcBef>
            </a:pPr>
            <a:r>
              <a:rPr lang="en" dirty="0"/>
              <a:t>How much does mutual coupling affect the visibilities?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3" name="Picture 2" descr="A diagram of a solar cell&#10;&#10;Description automatically generated">
            <a:extLst>
              <a:ext uri="{FF2B5EF4-FFF2-40B4-BE49-F238E27FC236}">
                <a16:creationId xmlns:a16="http://schemas.microsoft.com/office/drawing/2014/main" id="{66C05856-3F35-A46A-BD6C-684E7F5F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78" y="756838"/>
            <a:ext cx="5139622" cy="3906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8290DC-1F59-6914-967E-98F8274B2AF6}"/>
              </a:ext>
            </a:extLst>
          </p:cNvPr>
          <p:cNvSpPr/>
          <p:nvPr/>
        </p:nvSpPr>
        <p:spPr>
          <a:xfrm>
            <a:off x="7719802" y="2775568"/>
            <a:ext cx="1301356" cy="17236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8C91C-40D1-FA0A-74B1-2BA026212C93}"/>
              </a:ext>
            </a:extLst>
          </p:cNvPr>
          <p:cNvSpPr/>
          <p:nvPr/>
        </p:nvSpPr>
        <p:spPr>
          <a:xfrm>
            <a:off x="5154627" y="2571750"/>
            <a:ext cx="2442333" cy="2007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14837-3DA6-34A3-3C5E-CBFA899001EA}"/>
              </a:ext>
            </a:extLst>
          </p:cNvPr>
          <p:cNvSpPr/>
          <p:nvPr/>
        </p:nvSpPr>
        <p:spPr>
          <a:xfrm>
            <a:off x="4004378" y="2629912"/>
            <a:ext cx="1135246" cy="18692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365B4-A2E1-73C3-4985-FE2B03766638}"/>
              </a:ext>
            </a:extLst>
          </p:cNvPr>
          <p:cNvSpPr/>
          <p:nvPr/>
        </p:nvSpPr>
        <p:spPr>
          <a:xfrm>
            <a:off x="6166131" y="1472750"/>
            <a:ext cx="2855027" cy="11571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D2194-7131-C73C-1F15-D57CC78C18F0}"/>
              </a:ext>
            </a:extLst>
          </p:cNvPr>
          <p:cNvSpPr/>
          <p:nvPr/>
        </p:nvSpPr>
        <p:spPr>
          <a:xfrm>
            <a:off x="6376524" y="1225225"/>
            <a:ext cx="469338" cy="4417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D534F-BC3C-66FB-3C5F-20C208EF9227}"/>
              </a:ext>
            </a:extLst>
          </p:cNvPr>
          <p:cNvSpPr/>
          <p:nvPr/>
        </p:nvSpPr>
        <p:spPr>
          <a:xfrm>
            <a:off x="5842450" y="1588138"/>
            <a:ext cx="501706" cy="224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06DFE-7811-B367-29D8-306E72F88417}"/>
              </a:ext>
            </a:extLst>
          </p:cNvPr>
          <p:cNvSpPr/>
          <p:nvPr/>
        </p:nvSpPr>
        <p:spPr>
          <a:xfrm>
            <a:off x="5842450" y="1225225"/>
            <a:ext cx="1754510" cy="1078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8E0E10-976D-8222-A6AE-EA1393DCBE21}"/>
              </a:ext>
            </a:extLst>
          </p:cNvPr>
          <p:cNvSpPr/>
          <p:nvPr/>
        </p:nvSpPr>
        <p:spPr>
          <a:xfrm>
            <a:off x="5128579" y="2553780"/>
            <a:ext cx="2509712" cy="2093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5F47-77FC-AA9A-3D8A-D7C16006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Coupling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9E194-5962-0EA7-5F28-C3C8451B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25225"/>
            <a:ext cx="3989743" cy="335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Numerical EM simulator (</a:t>
            </a:r>
            <a:r>
              <a:rPr lang="en-US" dirty="0" err="1"/>
              <a:t>FEKO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Detailed model of antenna</a:t>
            </a:r>
          </a:p>
          <a:p>
            <a:pPr lvl="1"/>
            <a:r>
              <a:rPr lang="en-US" dirty="0"/>
              <a:t>Models multiple paths for excess correlation</a:t>
            </a:r>
          </a:p>
          <a:p>
            <a:pPr lvl="2"/>
            <a:r>
              <a:rPr lang="en-US" dirty="0"/>
              <a:t>Direct Re-radiation</a:t>
            </a:r>
          </a:p>
          <a:p>
            <a:pPr lvl="2"/>
            <a:r>
              <a:rPr lang="en-US" dirty="0"/>
              <a:t>Re-radiation Reflection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 consuming</a:t>
            </a:r>
          </a:p>
          <a:p>
            <a:pPr lvl="1"/>
            <a:r>
              <a:rPr lang="en-US" dirty="0"/>
              <a:t>Computationally expensive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612DE-4DAD-8452-F8E3-5D5E606A38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FB7411-09FA-2A16-E1F9-02A08CE2FB15}"/>
              </a:ext>
            </a:extLst>
          </p:cNvPr>
          <p:cNvSpPr txBox="1">
            <a:spLocks/>
          </p:cNvSpPr>
          <p:nvPr/>
        </p:nvSpPr>
        <p:spPr>
          <a:xfrm>
            <a:off x="4842558" y="1225225"/>
            <a:ext cx="390425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Re-radiation model</a:t>
            </a:r>
          </a:p>
          <a:p>
            <a:pPr lvl="1"/>
            <a:r>
              <a:rPr lang="en-US" dirty="0"/>
              <a:t>Simplified model</a:t>
            </a:r>
          </a:p>
          <a:p>
            <a:pPr lvl="2"/>
            <a:r>
              <a:rPr lang="en-US" dirty="0"/>
              <a:t>Only need simulation of one antenna</a:t>
            </a:r>
          </a:p>
          <a:p>
            <a:pPr lvl="1"/>
            <a:r>
              <a:rPr lang="en-US" dirty="0"/>
              <a:t>Fast and easy</a:t>
            </a:r>
          </a:p>
          <a:p>
            <a:pPr lvl="1"/>
            <a:r>
              <a:rPr lang="en-US" dirty="0"/>
              <a:t>Easy to scale 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models single path for excess correlation</a:t>
            </a:r>
          </a:p>
          <a:p>
            <a:pPr lvl="2"/>
            <a:r>
              <a:rPr lang="en-US" dirty="0"/>
              <a:t>Direct Re-radiation</a:t>
            </a:r>
          </a:p>
        </p:txBody>
      </p:sp>
    </p:spTree>
    <p:extLst>
      <p:ext uri="{BB962C8B-B14F-4D97-AF65-F5344CB8AC3E}">
        <p14:creationId xmlns:p14="http://schemas.microsoft.com/office/powerpoint/2010/main" val="1858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0333F-EC2D-6D8A-25E5-08ACB90C4E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BDEF2-9771-AA14-29FC-8C77C4779127}"/>
              </a:ext>
            </a:extLst>
          </p:cNvPr>
          <p:cNvSpPr/>
          <p:nvPr/>
        </p:nvSpPr>
        <p:spPr>
          <a:xfrm>
            <a:off x="508886" y="723570"/>
            <a:ext cx="1343770" cy="1232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C6FE7BB-ADB2-F5DB-BF53-DA0D7358B8CC}"/>
              </a:ext>
            </a:extLst>
          </p:cNvPr>
          <p:cNvSpPr txBox="1">
            <a:spLocks/>
          </p:cNvSpPr>
          <p:nvPr/>
        </p:nvSpPr>
        <p:spPr>
          <a:xfrm>
            <a:off x="4925754" y="894750"/>
            <a:ext cx="390425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2000" dirty="0"/>
              <a:t>Re-radiation model:</a:t>
            </a:r>
          </a:p>
          <a:p>
            <a:pPr lvl="1"/>
            <a:r>
              <a:rPr lang="en-US" sz="1600" dirty="0"/>
              <a:t>Direct path</a:t>
            </a:r>
          </a:p>
          <a:p>
            <a:pPr lvl="1"/>
            <a:endParaRPr lang="en-US" sz="1600" dirty="0"/>
          </a:p>
          <a:p>
            <a:r>
              <a:rPr lang="en-US" sz="2000" dirty="0"/>
              <a:t>Numerical EM model:</a:t>
            </a:r>
          </a:p>
          <a:p>
            <a:pPr lvl="1"/>
            <a:r>
              <a:rPr lang="en-US" sz="1600" dirty="0"/>
              <a:t>Direct path</a:t>
            </a:r>
          </a:p>
          <a:p>
            <a:pPr lvl="1"/>
            <a:r>
              <a:rPr lang="en-US" sz="1600" dirty="0"/>
              <a:t>Reflections</a:t>
            </a:r>
          </a:p>
          <a:p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8893F3-5C1A-F93A-273B-297275143BA8}"/>
              </a:ext>
            </a:extLst>
          </p:cNvPr>
          <p:cNvSpPr/>
          <p:nvPr/>
        </p:nvSpPr>
        <p:spPr>
          <a:xfrm>
            <a:off x="2788181" y="723570"/>
            <a:ext cx="1343770" cy="1232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D749CB-2CAA-2E1C-90A9-65BBFF6D869B}"/>
              </a:ext>
            </a:extLst>
          </p:cNvPr>
          <p:cNvSpPr/>
          <p:nvPr/>
        </p:nvSpPr>
        <p:spPr>
          <a:xfrm>
            <a:off x="1647246" y="2774859"/>
            <a:ext cx="1343770" cy="1232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0A94F-C4E7-F2BC-84CC-B198B4C337C0}"/>
              </a:ext>
            </a:extLst>
          </p:cNvPr>
          <p:cNvSpPr/>
          <p:nvPr/>
        </p:nvSpPr>
        <p:spPr>
          <a:xfrm>
            <a:off x="3832530" y="2774859"/>
            <a:ext cx="1343770" cy="12324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580ACC84-14FD-CCBA-92C2-979B6547CA8C}"/>
              </a:ext>
            </a:extLst>
          </p:cNvPr>
          <p:cNvSpPr/>
          <p:nvPr/>
        </p:nvSpPr>
        <p:spPr>
          <a:xfrm>
            <a:off x="1303703" y="2383206"/>
            <a:ext cx="2030856" cy="2015758"/>
          </a:xfrm>
          <a:prstGeom prst="su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1519E03-FB9D-6031-6CCB-9FFC7C83F989}"/>
              </a:ext>
            </a:extLst>
          </p:cNvPr>
          <p:cNvCxnSpPr>
            <a:cxnSpLocks/>
          </p:cNvCxnSpPr>
          <p:nvPr/>
        </p:nvCxnSpPr>
        <p:spPr>
          <a:xfrm flipH="1" flipV="1">
            <a:off x="1159254" y="1268461"/>
            <a:ext cx="1159877" cy="2122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447594-A0FF-6998-6393-C66A09F08C09}"/>
              </a:ext>
            </a:extLst>
          </p:cNvPr>
          <p:cNvCxnSpPr>
            <a:cxnSpLocks/>
          </p:cNvCxnSpPr>
          <p:nvPr/>
        </p:nvCxnSpPr>
        <p:spPr>
          <a:xfrm>
            <a:off x="2364500" y="3391085"/>
            <a:ext cx="2139915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BCE71F-F3DC-7C8F-B2D6-3F7D7D8065A3}"/>
              </a:ext>
            </a:extLst>
          </p:cNvPr>
          <p:cNvCxnSpPr>
            <a:cxnSpLocks/>
          </p:cNvCxnSpPr>
          <p:nvPr/>
        </p:nvCxnSpPr>
        <p:spPr>
          <a:xfrm flipH="1" flipV="1">
            <a:off x="1159254" y="1309976"/>
            <a:ext cx="3280304" cy="208110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A5F562D-016B-0A02-016B-5838ADFB3207}"/>
              </a:ext>
            </a:extLst>
          </p:cNvPr>
          <p:cNvCxnSpPr>
            <a:cxnSpLocks/>
          </p:cNvCxnSpPr>
          <p:nvPr/>
        </p:nvCxnSpPr>
        <p:spPr>
          <a:xfrm flipH="1" flipV="1">
            <a:off x="1180771" y="1309977"/>
            <a:ext cx="2283271" cy="2484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BAEC4D-CE3A-B958-3239-A71F40FEDB2C}"/>
              </a:ext>
            </a:extLst>
          </p:cNvPr>
          <p:cNvCxnSpPr>
            <a:cxnSpLocks/>
          </p:cNvCxnSpPr>
          <p:nvPr/>
        </p:nvCxnSpPr>
        <p:spPr>
          <a:xfrm flipH="1" flipV="1">
            <a:off x="3455154" y="1321903"/>
            <a:ext cx="1030551" cy="2069182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1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Choosing the baselines</a:t>
            </a:r>
            <a:endParaRPr dirty="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/>
          <a:srcRect/>
          <a:stretch/>
        </p:blipFill>
        <p:spPr>
          <a:xfrm>
            <a:off x="5482282" y="1225225"/>
            <a:ext cx="3323656" cy="28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" name="Google Shape;123;p19">
            <a:extLst>
              <a:ext uri="{FF2B5EF4-FFF2-40B4-BE49-F238E27FC236}">
                <a16:creationId xmlns:a16="http://schemas.microsoft.com/office/drawing/2014/main" id="{B4F9D22B-9000-4811-C859-52E4C15348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Kolopanis et al. (2023) looked at three baselines</a:t>
            </a:r>
          </a:p>
          <a:p>
            <a:pPr lvl="1" indent="-355600">
              <a:buSzPts val="2000"/>
              <a:buChar char="●"/>
            </a:pPr>
            <a:r>
              <a:rPr lang="en-US" dirty="0"/>
              <a:t>14m, 24m, 28m</a:t>
            </a:r>
          </a:p>
          <a:p>
            <a:pPr lvl="1" indent="-355600">
              <a:buSzPts val="2000"/>
              <a:buChar char="●"/>
            </a:pPr>
            <a:r>
              <a:rPr lang="en-US" dirty="0"/>
              <a:t>Shortest</a:t>
            </a:r>
          </a:p>
          <a:p>
            <a:pPr lvl="1" indent="-355600">
              <a:buSzPts val="2000"/>
              <a:buChar char="●"/>
            </a:pPr>
            <a:r>
              <a:rPr lang="en-US" dirty="0"/>
              <a:t>Most redundant</a:t>
            </a:r>
          </a:p>
          <a:p>
            <a:pPr lvl="1" indent="-355600">
              <a:buSzPts val="2000"/>
              <a:buChar char="●"/>
            </a:pPr>
            <a:r>
              <a:rPr lang="en-US" dirty="0"/>
              <a:t>Most sensitive to 21 cm signal</a:t>
            </a:r>
          </a:p>
          <a:p>
            <a:pPr indent="-355600">
              <a:buSzPts val="2000"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589A0-3608-2CF9-7748-06F46740FA27}"/>
              </a:ext>
            </a:extLst>
          </p:cNvPr>
          <p:cNvSpPr/>
          <p:nvPr/>
        </p:nvSpPr>
        <p:spPr>
          <a:xfrm>
            <a:off x="6341313" y="1244696"/>
            <a:ext cx="667820" cy="6442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23C2A-40F8-5CD3-392A-361E07A6FA58}"/>
              </a:ext>
            </a:extLst>
          </p:cNvPr>
          <p:cNvSpPr/>
          <p:nvPr/>
        </p:nvSpPr>
        <p:spPr>
          <a:xfrm>
            <a:off x="6228594" y="2358136"/>
            <a:ext cx="995632" cy="10454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8C5065C-E090-6A45-A8E0-713023A12A25}"/>
              </a:ext>
            </a:extLst>
          </p:cNvPr>
          <p:cNvSpPr/>
          <p:nvPr/>
        </p:nvSpPr>
        <p:spPr>
          <a:xfrm>
            <a:off x="6408751" y="1353454"/>
            <a:ext cx="500932" cy="40889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A320329-4BD7-45EF-D54F-C9C07B5ED22D}"/>
              </a:ext>
            </a:extLst>
          </p:cNvPr>
          <p:cNvSpPr/>
          <p:nvPr/>
        </p:nvSpPr>
        <p:spPr>
          <a:xfrm rot="5400000">
            <a:off x="6384897" y="2528518"/>
            <a:ext cx="755374" cy="707666"/>
          </a:xfrm>
          <a:prstGeom prst="triangle">
            <a:avLst>
              <a:gd name="adj" fmla="val 5064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3423CD75-FC7A-521C-E8CB-731D3C1505CF}"/>
              </a:ext>
            </a:extLst>
          </p:cNvPr>
          <p:cNvSpPr/>
          <p:nvPr/>
        </p:nvSpPr>
        <p:spPr>
          <a:xfrm>
            <a:off x="7059493" y="1335468"/>
            <a:ext cx="955589" cy="841106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Multipath Re-radiation model</a:t>
            </a:r>
            <a:endParaRPr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FEKO modeling software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Model details same as the 2016 FEE beam model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Model has an LNA and a voltage source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dirty="0"/>
              <a:t>Array is N-S polarized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" dirty="0"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14610" t="10184" r="23584" b="10000"/>
          <a:stretch/>
        </p:blipFill>
        <p:spPr>
          <a:xfrm>
            <a:off x="4645125" y="1453113"/>
            <a:ext cx="3924473" cy="290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7B270-5B68-25BC-9130-DE8B5C5CD2C9}"/>
              </a:ext>
            </a:extLst>
          </p:cNvPr>
          <p:cNvSpPr txBox="1"/>
          <p:nvPr/>
        </p:nvSpPr>
        <p:spPr>
          <a:xfrm>
            <a:off x="6845884" y="4574745"/>
            <a:ext cx="19571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200" dirty="0"/>
              <a:t>Sokolowski et al. (2017)</a:t>
            </a:r>
          </a:p>
        </p:txBody>
      </p:sp>
      <p:pic>
        <p:nvPicPr>
          <p:cNvPr id="4" name="Picture 3" descr="A group of spiders in a square&#10;&#10;Description automatically generated">
            <a:extLst>
              <a:ext uri="{FF2B5EF4-FFF2-40B4-BE49-F238E27FC236}">
                <a16:creationId xmlns:a16="http://schemas.microsoft.com/office/drawing/2014/main" id="{C6C90C38-35A7-22EC-E50E-C1599C95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564" y="1358157"/>
            <a:ext cx="4783594" cy="291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EFEFEF"/>
      </a:lt1>
      <a:dk2>
        <a:srgbClr val="B7B7B7"/>
      </a:dk2>
      <a:lt2>
        <a:srgbClr val="6D9EEB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655</Words>
  <Application>Microsoft Office PowerPoint</Application>
  <PresentationFormat>On-screen Show (16:9)</PresentationFormat>
  <Paragraphs>151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Lato</vt:lpstr>
      <vt:lpstr>Times New Roman</vt:lpstr>
      <vt:lpstr>Cambria Math</vt:lpstr>
      <vt:lpstr>Economica</vt:lpstr>
      <vt:lpstr>Open Sans</vt:lpstr>
      <vt:lpstr>Arial</vt:lpstr>
      <vt:lpstr>Luxe</vt:lpstr>
      <vt:lpstr>Using beam simulations to model mutual coupling coefficients in the MWA Phase II compact array</vt:lpstr>
      <vt:lpstr>Why haven’t we detected the EoR yet?</vt:lpstr>
      <vt:lpstr>Murchison Widefield Array (MWA)</vt:lpstr>
      <vt:lpstr>Common Mode Signal</vt:lpstr>
      <vt:lpstr>Sources of excess correlation</vt:lpstr>
      <vt:lpstr>Mutual Coupling Models</vt:lpstr>
      <vt:lpstr>PowerPoint Presentation</vt:lpstr>
      <vt:lpstr>Choosing the baselines</vt:lpstr>
      <vt:lpstr>Multipath Re-radiation model</vt:lpstr>
      <vt:lpstr>Multipath Re-radiation model</vt:lpstr>
      <vt:lpstr>PowerPoint Presentation</vt:lpstr>
      <vt:lpstr>Single path Re-radiation model</vt:lpstr>
      <vt:lpstr>Coupling coefficient</vt:lpstr>
      <vt:lpstr>Single path Re-radiation model</vt:lpstr>
      <vt:lpstr>PowerPoint Presentation</vt:lpstr>
      <vt:lpstr>Why does any of this matter???</vt:lpstr>
      <vt:lpstr>How much does mutual coupling affect the visibilities?</vt:lpstr>
      <vt:lpstr>DO WE NEED TO BE WORRIED ABOUT IT??</vt:lpstr>
      <vt:lpstr>Total mutual coupling approximation</vt:lpstr>
      <vt:lpstr>Worst Case Scenario</vt:lpstr>
      <vt:lpstr>Single Path Re-radiation model for all baselines</vt:lpstr>
      <vt:lpstr>PowerPoint Presentation</vt:lpstr>
      <vt:lpstr>PowerPoint Presentation</vt:lpstr>
      <vt:lpstr>PowerPoint Presentation</vt:lpstr>
      <vt:lpstr>Summary and Conclusions</vt:lpstr>
      <vt:lpstr>Extra Slides</vt:lpstr>
      <vt:lpstr>PowerPoint Presentation</vt:lpstr>
      <vt:lpstr>Single Tile  3D Beam Pattern</vt:lpstr>
      <vt:lpstr>Single Tile  3D Beam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Mutual Coupling on the Murchison Widefield Array Beam Pattern</dc:title>
  <dc:creator>Enn Reddle</dc:creator>
  <cp:lastModifiedBy>Enn Reddle</cp:lastModifiedBy>
  <cp:revision>37</cp:revision>
  <dcterms:modified xsi:type="dcterms:W3CDTF">2024-08-24T04:57:50Z</dcterms:modified>
</cp:coreProperties>
</file>