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5143500" type="screen16x9"/>
  <p:notesSz cx="6858000" cy="9144000"/>
  <p:embeddedFontLst>
    <p:embeddedFont>
      <p:font typeface="Economica" panose="02000506040000020004" pitchFamily="2" charset="77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60"/>
  </p:normalViewPr>
  <p:slideViewPr>
    <p:cSldViewPr snapToGrid="0">
      <p:cViewPr varScale="1">
        <p:scale>
          <a:sx n="165" d="100"/>
          <a:sy n="165" d="100"/>
        </p:scale>
        <p:origin x="22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f28bc2faa4_0_1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f28bc2faa4_0_1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f23c23f38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f23c23f38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f2dab5d47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f2dab5d47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f2dab5d47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f2dab5d47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f552a6351f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f552a6351f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f2dab5d47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f2dab5d47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f2dab5d47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f2dab5d47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f552a6351f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f552a6351f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f28bc2fa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f28bc2fa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f552a6351f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f552a6351f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f23c23f38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f23c23f38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f552a6351f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f552a6351f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f28bc2fa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f28bc2fa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f597ff59c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f597ff59c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f28bc2faa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f28bc2faa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f552a6351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2f552a6351f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f552a6351f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2f552a6351f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f2dab5d47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f2dab5d47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f28bc2faa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2f28bc2faa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f28bc2faa4_0_1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2f28bc2faa4_0_1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f28bc2faa4_0_20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2f28bc2faa4_0_20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552a6351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f552a6351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f28bc2faa4_0_2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2f28bc2faa4_0_2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f28bc2faa4_0_2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f28bc2faa4_0_2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2f28bc2faa4_0_2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2f28bc2faa4_0_2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2f28bc2faa4_0_2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2f28bc2faa4_0_2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2f28bc2faa4_0_2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2f28bc2faa4_0_2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f28bc2faa4_0_2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2f28bc2faa4_0_2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2f2dab5d471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2f2dab5d471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2f28bc2faa4_0_2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2f28bc2faa4_0_2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2f28bc2faa4_0_2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2f28bc2faa4_0_2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2f28bc2faa4_0_2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2f28bc2faa4_0_2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47d55636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f47d55636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2f28bc2faa4_0_2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2f28bc2faa4_0_2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2f28bc2faa4_0_2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2f28bc2faa4_0_2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2f2dab5d471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2f2dab5d471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2f552a6351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2f552a6351f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2f47d55636a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2f47d55636a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2f552a6351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2f552a6351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2f552a6351f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2f552a6351f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28bc2faa4_0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28bc2faa4_0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f28bc2faa4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f28bc2faa4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f28bc2faa4_0_1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f28bc2faa4_0_1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f28bc2faa4_0_1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f28bc2faa4_0_1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f552a6351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f552a6351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ERA-Team/hera_q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KdeL0KfM_o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93/mnras/stz1865" TargetMode="External"/><Relationship Id="rId3" Type="http://schemas.openxmlformats.org/officeDocument/2006/relationships/hyperlink" Target="https://doi.org/10.1016/j.ascom.2017.01.002" TargetMode="External"/><Relationship Id="rId7" Type="http://schemas.openxmlformats.org/officeDocument/2006/relationships/hyperlink" Target="https://doi.org/10.21105/joss.00140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93/mnras/staa3001" TargetMode="External"/><Relationship Id="rId5" Type="http://schemas.openxmlformats.org/officeDocument/2006/relationships/hyperlink" Target="https://doi.org/10.3847/1538-4357/833/1/102" TargetMode="External"/><Relationship Id="rId4" Type="http://schemas.openxmlformats.org/officeDocument/2006/relationships/hyperlink" Target="https://doi.org/10.3847/1538-4357/ab40a8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10ascl.soft10017O" TargetMode="External"/><Relationship Id="rId7" Type="http://schemas.openxmlformats.org/officeDocument/2006/relationships/hyperlink" Target="https://doi.org/10.3847/1538-4357/acffbd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88/1538-3873/ab3cad" TargetMode="External"/><Relationship Id="rId5" Type="http://schemas.openxmlformats.org/officeDocument/2006/relationships/hyperlink" Target="https://doi.org/10.1017/pasa.2023.56" TargetMode="External"/><Relationship Id="rId4" Type="http://schemas.openxmlformats.org/officeDocument/2006/relationships/hyperlink" Target="https://doi.org/10.1093/mnras/stu136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2839650" y="848300"/>
            <a:ext cx="5688300" cy="22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3980"/>
              <a:t>U.S.-Based Research on Mitigating </a:t>
            </a:r>
            <a:endParaRPr sz="398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3980"/>
              <a:t>Radio Frequency Interference</a:t>
            </a:r>
            <a:endParaRPr sz="398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3980"/>
              <a:t>for MWA Data</a:t>
            </a:r>
            <a:endParaRPr sz="3980"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259325" y="3500425"/>
            <a:ext cx="3072000" cy="8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Jade Ducharme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on behalf of the U.S. MWA SWIFT Team</a:t>
            </a:r>
            <a:endParaRPr sz="1900"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" y="2111675"/>
            <a:ext cx="2691323" cy="183057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0" y="4697100"/>
            <a:ext cx="209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MWA Project Meeting 2024</a:t>
            </a:r>
            <a:endParaRPr sz="1700" i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/>
          <p:nvPr/>
        </p:nvSpPr>
        <p:spPr>
          <a:xfrm>
            <a:off x="410401" y="991857"/>
            <a:ext cx="8671200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order to obtain more reliable flags, we are continuing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 develop more </a:t>
            </a:r>
            <a:r>
              <a:rPr lang="en" sz="1600" b="1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sophisticated algorithms</a:t>
            </a: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</a:pP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𝜒2 from redundant calibration </a:t>
            </a:r>
            <a:r>
              <a:rPr lang="en" sz="1600" i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sz="1600" i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Kunicki</a:t>
            </a:r>
            <a:r>
              <a:rPr lang="en" sz="1600" i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&amp; </a:t>
            </a:r>
            <a:r>
              <a:rPr lang="en" sz="1600" i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Pober</a:t>
            </a:r>
            <a:r>
              <a:rPr lang="en" sz="1600" i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2024)</a:t>
            </a:r>
            <a:endParaRPr sz="1600" i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</a:pP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HERA watershed algorithm </a:t>
            </a:r>
            <a:r>
              <a:rPr lang="en" sz="1600" i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(HERA Collaboration, adapted for MWA by </a:t>
            </a:r>
            <a:r>
              <a:rPr lang="en" sz="1600" i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Xiaorui</a:t>
            </a:r>
            <a:r>
              <a:rPr lang="en" sz="1600" i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Lu)</a:t>
            </a: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</a:pPr>
            <a:r>
              <a:rPr lang="en" sz="16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EAVILS (</a:t>
            </a:r>
            <a:r>
              <a:rPr lang="en-US" sz="1600" i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SWIFT team at the </a:t>
            </a:r>
            <a:r>
              <a:rPr lang="en" sz="1600" i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Economica"/>
              </a:rPr>
              <a:t>University of Washington</a:t>
            </a:r>
            <a:r>
              <a:rPr lang="en" sz="16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Economica"/>
              </a:rPr>
              <a:t>)</a:t>
            </a: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</a:pP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U-Net based machine learning algorithm </a:t>
            </a:r>
            <a:r>
              <a:rPr lang="en-US" sz="1600" i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(SWIFT team at Brown University)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Near-field interferometry</a:t>
            </a: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techniques can also help localizing RFI, with the ultimate goal being its </a:t>
            </a:r>
            <a:r>
              <a:rPr lang="en" sz="1600" b="1" dirty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subtraction or excision</a:t>
            </a:r>
            <a:endParaRPr sz="1600" b="1" dirty="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2" name="Google Shape;2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01" y="4188026"/>
            <a:ext cx="1528187" cy="7068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84" name="Google Shape;28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6225" y="359751"/>
            <a:ext cx="2740726" cy="18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620" y="4188026"/>
            <a:ext cx="1528187" cy="70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2839" y="4188026"/>
            <a:ext cx="1528187" cy="7068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2"/>
          <p:cNvSpPr txBox="1">
            <a:spLocks noGrp="1"/>
          </p:cNvSpPr>
          <p:nvPr>
            <p:ph type="title"/>
          </p:nvPr>
        </p:nvSpPr>
        <p:spPr>
          <a:xfrm>
            <a:off x="311700" y="3129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Radio Frequency Interference</a:t>
            </a:r>
            <a:endParaRPr sz="4000" dirty="0"/>
          </a:p>
        </p:txBody>
      </p:sp>
      <p:sp>
        <p:nvSpPr>
          <p:cNvPr id="288" name="Google Shape;288;p22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89" name="Google Shape;289;p22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22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91" name="Google Shape;291;p22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2" name="Google Shape;292;p22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93" name="Google Shape;293;p22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Google Shape;294;p22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95" name="Google Shape;295;p22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22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97" name="Google Shape;297;p22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8" name="Google Shape;298;p22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99" name="Google Shape;299;p22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22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01" name="Google Shape;301;p22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22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03" name="Google Shape;303;p22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4" name="Google Shape;304;p22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𝜒</a:t>
            </a:r>
            <a:r>
              <a:rPr lang="en" baseline="30000"/>
              <a:t>2</a:t>
            </a:r>
            <a:r>
              <a:rPr lang="en"/>
              <a:t> RFI Detection Algorithm</a:t>
            </a:r>
            <a:endParaRPr/>
          </a:p>
        </p:txBody>
      </p:sp>
      <p:sp>
        <p:nvSpPr>
          <p:cNvPr id="310" name="Google Shape;31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body" idx="1"/>
          </p:nvPr>
        </p:nvSpPr>
        <p:spPr>
          <a:xfrm>
            <a:off x="0" y="1287750"/>
            <a:ext cx="4519500" cy="3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Based on the </a:t>
            </a:r>
            <a:r>
              <a:rPr lang="en" b="1">
                <a:solidFill>
                  <a:schemeClr val="accent3"/>
                </a:solidFill>
              </a:rPr>
              <a:t>𝜒2 metric</a:t>
            </a:r>
            <a:r>
              <a:rPr lang="en"/>
              <a:t> from redundant calibration 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Using </a:t>
            </a: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pyuvdata</a:t>
            </a:r>
            <a:r>
              <a:rPr lang="en" b="1"/>
              <a:t> </a:t>
            </a:r>
            <a:r>
              <a:rPr lang="en" i="1"/>
              <a:t>(Hazelton+ 2017)</a:t>
            </a:r>
            <a:r>
              <a:rPr lang="en"/>
              <a:t>, select down to the </a:t>
            </a:r>
            <a:r>
              <a:rPr lang="en" b="1">
                <a:solidFill>
                  <a:schemeClr val="accent3"/>
                </a:solidFill>
              </a:rPr>
              <a:t>redundant</a:t>
            </a:r>
            <a:r>
              <a:rPr lang="en"/>
              <a:t> antennas within the hexagons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The time resolution is averaged to </a:t>
            </a:r>
            <a:r>
              <a:rPr lang="en" b="1">
                <a:solidFill>
                  <a:schemeClr val="accent3"/>
                </a:solidFill>
              </a:rPr>
              <a:t>18 seconds</a:t>
            </a:r>
            <a:r>
              <a:rPr lang="en"/>
              <a:t> (from an initial 2 seconds) to reduce noise</a:t>
            </a:r>
            <a:endParaRPr/>
          </a:p>
        </p:txBody>
      </p:sp>
      <p:pic>
        <p:nvPicPr>
          <p:cNvPr id="312" name="Google Shape;3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5" y="1184175"/>
            <a:ext cx="4207776" cy="3102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3" name="Google Shape;313;p23"/>
          <p:cNvSpPr txBox="1"/>
          <p:nvPr/>
        </p:nvSpPr>
        <p:spPr>
          <a:xfrm>
            <a:off x="4590738" y="4323200"/>
            <a:ext cx="417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(Kunicki &amp; Pober 2024)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15" name="Google Shape;315;p23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6" name="Google Shape;316;p23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17" name="Google Shape;317;p23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Google Shape;318;p23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19" name="Google Shape;319;p23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" name="Google Shape;320;p23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21" name="Google Shape;321;p23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2" name="Google Shape;322;p23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23" name="Google Shape;323;p23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23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25" name="Google Shape;325;p23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6" name="Google Shape;326;p23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27" name="Google Shape;327;p23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8" name="Google Shape;328;p23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29" name="Google Shape;329;p23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330;p23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body" idx="1"/>
          </p:nvPr>
        </p:nvSpPr>
        <p:spPr>
          <a:xfrm>
            <a:off x="249900" y="1287750"/>
            <a:ext cx="4322100" cy="31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Run redundant calibration using </a:t>
            </a:r>
            <a:r>
              <a:rPr lang="en" b="1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hera_cal</a:t>
            </a:r>
            <a:r>
              <a:rPr lang="en" i="1"/>
              <a:t> (Dillon+ 2020)</a:t>
            </a:r>
            <a:endParaRPr i="1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This algorithm’s goal is to solve for the complex gains </a:t>
            </a:r>
            <a:r>
              <a:rPr lang="en" i="1"/>
              <a:t>g</a:t>
            </a:r>
            <a:r>
              <a:rPr lang="en" i="1" baseline="-25000"/>
              <a:t>i</a:t>
            </a:r>
            <a:r>
              <a:rPr lang="en" i="1"/>
              <a:t> , g</a:t>
            </a:r>
            <a:r>
              <a:rPr lang="en" i="1" baseline="-25000"/>
              <a:t>j</a:t>
            </a:r>
            <a:r>
              <a:rPr lang="en"/>
              <a:t> by </a:t>
            </a:r>
            <a:r>
              <a:rPr lang="en" b="1">
                <a:solidFill>
                  <a:schemeClr val="accent3"/>
                </a:solidFill>
              </a:rPr>
              <a:t>minimizing the 𝜒2</a:t>
            </a:r>
            <a:r>
              <a:rPr lang="en"/>
              <a:t>: </a:t>
            </a:r>
            <a:endParaRPr/>
          </a:p>
        </p:txBody>
      </p:sp>
      <p:pic>
        <p:nvPicPr>
          <p:cNvPr id="337" name="Google Shape;3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950" y="3442875"/>
            <a:ext cx="3052275" cy="1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4"/>
          <p:cNvSpPr txBox="1">
            <a:spLocks noGrp="1"/>
          </p:cNvSpPr>
          <p:nvPr>
            <p:ph type="body" idx="1"/>
          </p:nvPr>
        </p:nvSpPr>
        <p:spPr>
          <a:xfrm>
            <a:off x="4572000" y="1091275"/>
            <a:ext cx="4572000" cy="3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sz="1600" dirty="0"/>
              <a:t>For a perfectly redundant, successfully calibrated array, we expect the 𝜒2 to be </a:t>
            </a:r>
            <a:r>
              <a:rPr lang="en" sz="1600" b="1" dirty="0">
                <a:solidFill>
                  <a:schemeClr val="accent3"/>
                </a:solidFill>
              </a:rPr>
              <a:t>very similar</a:t>
            </a:r>
            <a:r>
              <a:rPr lang="en" sz="1600" dirty="0"/>
              <a:t> for each time and frequency</a:t>
            </a:r>
            <a:endParaRPr sz="16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sz="1600" dirty="0"/>
              <a:t>RFI </a:t>
            </a:r>
            <a:r>
              <a:rPr lang="en" sz="1600" b="1" dirty="0">
                <a:solidFill>
                  <a:schemeClr val="accent3"/>
                </a:solidFill>
              </a:rPr>
              <a:t>biases</a:t>
            </a:r>
            <a:r>
              <a:rPr lang="en" sz="1600" dirty="0"/>
              <a:t> the 𝜒2 → can use that to help </a:t>
            </a:r>
            <a:r>
              <a:rPr lang="en" sz="1600" b="1" dirty="0">
                <a:solidFill>
                  <a:schemeClr val="accent3"/>
                </a:solidFill>
              </a:rPr>
              <a:t>identify</a:t>
            </a:r>
            <a:r>
              <a:rPr lang="en" sz="1600" dirty="0"/>
              <a:t> RFI</a:t>
            </a:r>
            <a:endParaRPr sz="16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sz="1600" b="1" dirty="0">
                <a:solidFill>
                  <a:schemeClr val="accent3"/>
                </a:solidFill>
              </a:rPr>
              <a:t>Important:</a:t>
            </a:r>
            <a:r>
              <a:rPr lang="en" sz="1600" dirty="0"/>
              <a:t> this RFI detection algorithm runs </a:t>
            </a:r>
            <a:r>
              <a:rPr lang="en" sz="1600" b="1" dirty="0" err="1">
                <a:latin typeface="Courier New"/>
                <a:ea typeface="Courier New"/>
                <a:cs typeface="Courier New"/>
                <a:sym typeface="Courier New"/>
              </a:rPr>
              <a:t>hera_cal</a:t>
            </a:r>
            <a:r>
              <a:rPr lang="en" sz="1600" b="1" dirty="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n" sz="1600" dirty="0"/>
              <a:t>only in order to obtain the 𝜒2! (Calibration solutions are </a:t>
            </a:r>
            <a:r>
              <a:rPr lang="en" sz="1600" b="1" dirty="0">
                <a:solidFill>
                  <a:schemeClr val="accent3"/>
                </a:solidFill>
              </a:rPr>
              <a:t>not used</a:t>
            </a:r>
            <a:r>
              <a:rPr lang="en" sz="1600" dirty="0"/>
              <a:t> or looked at)</a:t>
            </a:r>
            <a:endParaRPr sz="1600" dirty="0"/>
          </a:p>
        </p:txBody>
      </p:sp>
      <p:sp>
        <p:nvSpPr>
          <p:cNvPr id="339" name="Google Shape;339;p24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40" name="Google Shape;340;p24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1" name="Google Shape;341;p24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42" name="Google Shape;342;p24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" name="Google Shape;343;p24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44" name="Google Shape;344;p24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5" name="Google Shape;345;p24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46" name="Google Shape;346;p24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7" name="Google Shape;347;p24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48" name="Google Shape;348;p24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9" name="Google Shape;349;p24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50" name="Google Shape;350;p24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1" name="Google Shape;351;p24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52" name="Google Shape;352;p24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3" name="Google Shape;353;p24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54" name="Google Shape;354;p24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5" name="Google Shape;355;p24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56" name="Google Shape;356;p24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𝜒</a:t>
            </a:r>
            <a:r>
              <a:rPr lang="en" baseline="30000"/>
              <a:t>2</a:t>
            </a:r>
            <a:r>
              <a:rPr lang="en"/>
              <a:t> RFI Detection Algorithm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𝜒</a:t>
            </a:r>
            <a:r>
              <a:rPr lang="en" baseline="30000"/>
              <a:t>2</a:t>
            </a:r>
            <a:r>
              <a:rPr lang="en"/>
              <a:t> RFI Detection Algorithm</a:t>
            </a:r>
            <a:endParaRPr/>
          </a:p>
        </p:txBody>
      </p:sp>
      <p:sp>
        <p:nvSpPr>
          <p:cNvPr id="362" name="Google Shape;36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63" name="Google Shape;363;p25"/>
          <p:cNvSpPr txBox="1"/>
          <p:nvPr/>
        </p:nvSpPr>
        <p:spPr>
          <a:xfrm>
            <a:off x="311700" y="1147225"/>
            <a:ext cx="742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Result: 𝜒2 metric (top row) can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identify RFI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4" name="Google Shape;3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762" y="1608925"/>
            <a:ext cx="8166513" cy="3066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5" name="Google Shape;365;p25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66" name="Google Shape;366;p25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25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68" name="Google Shape;368;p25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9" name="Google Shape;369;p25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70" name="Google Shape;370;p25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1" name="Google Shape;371;p25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72" name="Google Shape;372;p25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3" name="Google Shape;373;p25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74" name="Google Shape;374;p25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5" name="Google Shape;375;p25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76" name="Google Shape;376;p25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7" name="Google Shape;377;p25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78" name="Google Shape;378;p25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9" name="Google Shape;379;p25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80" name="Google Shape;380;p25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" name="Google Shape;381;p25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82" name="Google Shape;382;p25"/>
          <p:cNvSpPr txBox="1"/>
          <p:nvPr/>
        </p:nvSpPr>
        <p:spPr>
          <a:xfrm>
            <a:off x="2067288" y="4675375"/>
            <a:ext cx="500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(Kunicki &amp; Pober 2024)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𝜒</a:t>
            </a:r>
            <a:r>
              <a:rPr lang="en" baseline="30000"/>
              <a:t>2</a:t>
            </a:r>
            <a:r>
              <a:rPr lang="en"/>
              <a:t> RFI Detection Algorithm</a:t>
            </a:r>
            <a:endParaRPr/>
          </a:p>
        </p:txBody>
      </p:sp>
      <p:sp>
        <p:nvSpPr>
          <p:cNvPr id="388" name="Google Shape;38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89" name="Google Shape;389;p26"/>
          <p:cNvSpPr txBox="1"/>
          <p:nvPr/>
        </p:nvSpPr>
        <p:spPr>
          <a:xfrm>
            <a:off x="311700" y="1147225"/>
            <a:ext cx="883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Result: 𝜒2 metric (top row) can identify RFI… even when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other flaggers don’t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0" name="Google Shape;390;p26"/>
          <p:cNvPicPr preferRelativeResize="0"/>
          <p:nvPr/>
        </p:nvPicPr>
        <p:blipFill rotWithShape="1">
          <a:blip r:embed="rId3">
            <a:alphaModFix/>
          </a:blip>
          <a:srcRect r="4725"/>
          <a:stretch/>
        </p:blipFill>
        <p:spPr>
          <a:xfrm>
            <a:off x="442537" y="1640550"/>
            <a:ext cx="8258975" cy="30348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1" name="Google Shape;391;p26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92" name="Google Shape;392;p26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3" name="Google Shape;393;p26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94" name="Google Shape;394;p26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Google Shape;395;p26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96" name="Google Shape;396;p26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7" name="Google Shape;397;p26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98" name="Google Shape;398;p26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9" name="Google Shape;399;p26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00" name="Google Shape;400;p26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1" name="Google Shape;401;p26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02" name="Google Shape;402;p26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3" name="Google Shape;403;p26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04" name="Google Shape;404;p26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5" name="Google Shape;405;p26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06" name="Google Shape;406;p26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7" name="Google Shape;407;p26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408" name="Google Shape;408;p26"/>
          <p:cNvSpPr txBox="1"/>
          <p:nvPr/>
        </p:nvSpPr>
        <p:spPr>
          <a:xfrm>
            <a:off x="2067288" y="4675375"/>
            <a:ext cx="500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(Kunicki &amp; Pober 2024)</a:t>
            </a:r>
            <a:endParaRPr sz="1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414" name="Google Shape;414;p27"/>
          <p:cNvSpPr txBox="1">
            <a:spLocks noGrp="1"/>
          </p:cNvSpPr>
          <p:nvPr>
            <p:ph type="body" idx="1"/>
          </p:nvPr>
        </p:nvSpPr>
        <p:spPr>
          <a:xfrm>
            <a:off x="130350" y="1203425"/>
            <a:ext cx="3558600" cy="3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/>
              <a:t>𝜒2 is a metric computed at the </a:t>
            </a:r>
            <a:r>
              <a:rPr lang="en" sz="1600" b="1">
                <a:solidFill>
                  <a:schemeClr val="accent3"/>
                </a:solidFill>
              </a:rPr>
              <a:t>observation-polarization level</a:t>
            </a:r>
            <a:endParaRPr sz="1600" b="1">
              <a:solidFill>
                <a:schemeClr val="accent3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/>
              <a:t>This allows it to find RFI </a:t>
            </a:r>
            <a:r>
              <a:rPr lang="en" sz="1600" b="1">
                <a:solidFill>
                  <a:schemeClr val="accent3"/>
                </a:solidFill>
              </a:rPr>
              <a:t>fainter</a:t>
            </a:r>
            <a:r>
              <a:rPr lang="en" sz="1600"/>
              <a:t> than at the individual waterfall level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/>
              <a:t>In summary, here is how it compares to </a:t>
            </a:r>
            <a:r>
              <a:rPr lang="en" sz="1600" b="1">
                <a:latin typeface="Courier New"/>
                <a:ea typeface="Courier New"/>
                <a:cs typeface="Courier New"/>
                <a:sym typeface="Courier New"/>
              </a:rPr>
              <a:t>SSINS</a:t>
            </a:r>
            <a:r>
              <a:rPr lang="en" sz="1600"/>
              <a:t> and </a:t>
            </a:r>
            <a:r>
              <a:rPr lang="en" sz="1600" b="1">
                <a:latin typeface="Courier New"/>
                <a:ea typeface="Courier New"/>
                <a:cs typeface="Courier New"/>
                <a:sym typeface="Courier New"/>
              </a:rPr>
              <a:t>AOFlagger</a:t>
            </a:r>
            <a:endParaRPr sz="1600"/>
          </a:p>
        </p:txBody>
      </p:sp>
      <p:pic>
        <p:nvPicPr>
          <p:cNvPr id="415" name="Google Shape;4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7775" y="1109150"/>
            <a:ext cx="4391327" cy="26180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6" name="Google Shape;416;p27"/>
          <p:cNvSpPr txBox="1"/>
          <p:nvPr/>
        </p:nvSpPr>
        <p:spPr>
          <a:xfrm>
            <a:off x="3908738" y="3787925"/>
            <a:ext cx="5009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Percentage of observations with RFI in the DTV Channel 7 band flagged by each method, classified by detection or non-detection (Kunicki &amp; Pober 2024). Computed across the entire  MWA Fall 2016 season data.</a:t>
            </a:r>
            <a:endParaRPr sz="17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417" name="Google Shape;417;p27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18" name="Google Shape;418;p27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9" name="Google Shape;419;p27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20" name="Google Shape;420;p27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1" name="Google Shape;421;p27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22" name="Google Shape;422;p27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3" name="Google Shape;423;p27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24" name="Google Shape;424;p27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27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26" name="Google Shape;426;p27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7" name="Google Shape;427;p27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28" name="Google Shape;428;p27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9" name="Google Shape;429;p27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30" name="Google Shape;430;p27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1" name="Google Shape;431;p27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32" name="Google Shape;432;p27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3" name="Google Shape;433;p27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434" name="Google Shape;434;p27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𝜒</a:t>
            </a:r>
            <a:r>
              <a:rPr lang="en" baseline="30000"/>
              <a:t>2</a:t>
            </a:r>
            <a:r>
              <a:rPr lang="en"/>
              <a:t> RFI Detection Algorithm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440" name="Google Shape;4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7227"/>
            <a:ext cx="9143997" cy="340222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8"/>
          <p:cNvSpPr txBox="1"/>
          <p:nvPr/>
        </p:nvSpPr>
        <p:spPr>
          <a:xfrm>
            <a:off x="2067288" y="4549450"/>
            <a:ext cx="5009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(Kunicki &amp; Pober 2024)</a:t>
            </a:r>
            <a:endParaRPr sz="17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442" name="Google Shape;442;p28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43" name="Google Shape;443;p28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4" name="Google Shape;444;p28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45" name="Google Shape;445;p28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28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47" name="Google Shape;447;p28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8" name="Google Shape;448;p28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49" name="Google Shape;449;p28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0" name="Google Shape;450;p28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51" name="Google Shape;451;p28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2" name="Google Shape;452;p28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53" name="Google Shape;453;p28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4" name="Google Shape;454;p28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55" name="Google Shape;455;p28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6" name="Google Shape;456;p28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57" name="Google Shape;457;p28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8" name="Google Shape;458;p28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459" name="Google Shape;459;p28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48639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𝜒</a:t>
            </a:r>
            <a:r>
              <a:rPr lang="en" baseline="30000"/>
              <a:t>2</a:t>
            </a:r>
            <a:r>
              <a:rPr lang="en"/>
              <a:t> RFI Detection Algorithm</a:t>
            </a:r>
            <a:endParaRPr/>
          </a:p>
        </p:txBody>
      </p:sp>
      <p:pic>
        <p:nvPicPr>
          <p:cNvPr id="460" name="Google Shape;46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6397" y="614000"/>
            <a:ext cx="2111075" cy="6629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1" name="Google Shape;461;p28"/>
          <p:cNvSpPr/>
          <p:nvPr/>
        </p:nvSpPr>
        <p:spPr>
          <a:xfrm>
            <a:off x="5594900" y="2607650"/>
            <a:ext cx="542400" cy="179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62" name="Google Shape;462;p28"/>
          <p:cNvCxnSpPr>
            <a:stCxn id="461" idx="0"/>
            <a:endCxn id="460" idx="2"/>
          </p:cNvCxnSpPr>
          <p:nvPr/>
        </p:nvCxnSpPr>
        <p:spPr>
          <a:xfrm rot="10800000" flipH="1">
            <a:off x="5866100" y="1276850"/>
            <a:ext cx="1355700" cy="1330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468" name="Google Shape;468;p29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69" name="Google Shape;469;p29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0" name="Google Shape;470;p29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71" name="Google Shape;471;p29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2" name="Google Shape;472;p29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73" name="Google Shape;473;p29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9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75" name="Google Shape;475;p29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6" name="Google Shape;476;p29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77" name="Google Shape;477;p29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8" name="Google Shape;478;p29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79" name="Google Shape;479;p29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0" name="Google Shape;480;p29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81" name="Google Shape;481;p29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2" name="Google Shape;482;p29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483" name="Google Shape;483;p29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4" name="Google Shape;484;p29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485" name="Google Shape;485;p29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𝜒</a:t>
            </a:r>
            <a:r>
              <a:rPr lang="en" baseline="30000"/>
              <a:t>2</a:t>
            </a:r>
            <a:r>
              <a:rPr lang="en"/>
              <a:t> RFI Flagger?</a:t>
            </a:r>
            <a:endParaRPr/>
          </a:p>
        </p:txBody>
      </p:sp>
      <p:pic>
        <p:nvPicPr>
          <p:cNvPr id="486" name="Google Shape;4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200" y="768575"/>
            <a:ext cx="4479634" cy="36063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87" name="Google Shape;487;p29"/>
          <p:cNvSpPr txBox="1"/>
          <p:nvPr/>
        </p:nvSpPr>
        <p:spPr>
          <a:xfrm>
            <a:off x="0" y="1232350"/>
            <a:ext cx="40326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𝜒2 metric is clearly able to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identify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RFI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Work is still needed in order to turn it into a functional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flagger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this example, RFI is detected in the Australian DTV Channel 7 band, but a simple iterative flagging process fails to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flag the whole band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8" name="Google Shape;488;p29"/>
          <p:cNvSpPr txBox="1"/>
          <p:nvPr/>
        </p:nvSpPr>
        <p:spPr>
          <a:xfrm>
            <a:off x="5113445" y="4442300"/>
            <a:ext cx="2960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(Kunicki &amp; Pober 2024)</a:t>
            </a:r>
            <a:endParaRPr sz="17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6125775" y="3116450"/>
            <a:ext cx="750000" cy="973200"/>
          </a:xfrm>
          <a:prstGeom prst="rect">
            <a:avLst/>
          </a:prstGeom>
          <a:solidFill>
            <a:srgbClr val="FF00FF">
              <a:alpha val="60130"/>
            </a:srgbClr>
          </a:solidFill>
          <a:ln w="19050" cap="flat" cmpd="sng">
            <a:solidFill>
              <a:srgbClr val="6600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0" name="Google Shape;490;p29"/>
          <p:cNvCxnSpPr>
            <a:stCxn id="491" idx="3"/>
            <a:endCxn id="489" idx="1"/>
          </p:cNvCxnSpPr>
          <p:nvPr/>
        </p:nvCxnSpPr>
        <p:spPr>
          <a:xfrm rot="10800000" flipH="1">
            <a:off x="5274400" y="3603200"/>
            <a:ext cx="851400" cy="1100700"/>
          </a:xfrm>
          <a:prstGeom prst="curvedConnector3">
            <a:avLst>
              <a:gd name="adj1" fmla="val 49999"/>
            </a:avLst>
          </a:prstGeom>
          <a:noFill/>
          <a:ln w="28575" cap="flat" cmpd="sng">
            <a:solidFill>
              <a:srgbClr val="66006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91" name="Google Shape;491;p29"/>
          <p:cNvSpPr txBox="1"/>
          <p:nvPr/>
        </p:nvSpPr>
        <p:spPr>
          <a:xfrm>
            <a:off x="4400800" y="4442300"/>
            <a:ext cx="87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660066"/>
                </a:solidFill>
                <a:latin typeface="Economica"/>
                <a:ea typeface="Economica"/>
                <a:cs typeface="Economica"/>
                <a:sym typeface="Economica"/>
              </a:rPr>
              <a:t>desired </a:t>
            </a:r>
            <a:endParaRPr sz="2200" b="1">
              <a:solidFill>
                <a:srgbClr val="660066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0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HERA Watershed Algorithm</a:t>
            </a:r>
            <a:endParaRPr/>
          </a:p>
        </p:txBody>
      </p:sp>
      <p:sp>
        <p:nvSpPr>
          <p:cNvPr id="497" name="Google Shape;49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98" name="Google Shape;498;p30"/>
          <p:cNvSpPr txBox="1">
            <a:spLocks noGrp="1"/>
          </p:cNvSpPr>
          <p:nvPr>
            <p:ph type="body" idx="1"/>
          </p:nvPr>
        </p:nvSpPr>
        <p:spPr>
          <a:xfrm>
            <a:off x="0" y="1156900"/>
            <a:ext cx="8926800" cy="13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Currently, a </a:t>
            </a:r>
            <a:r>
              <a:rPr lang="en" b="1">
                <a:solidFill>
                  <a:schemeClr val="accent3"/>
                </a:solidFill>
              </a:rPr>
              <a:t>watershed algorithm</a:t>
            </a:r>
            <a:r>
              <a:rPr lang="en"/>
              <a:t> is used to flag RFI in the HERA analysis pipeline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This is done via the </a:t>
            </a: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xrfi</a:t>
            </a:r>
            <a:r>
              <a:rPr lang="en"/>
              <a:t> module in </a:t>
            </a: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hera_qm</a:t>
            </a:r>
            <a:r>
              <a:rPr lang="en"/>
              <a:t> </a:t>
            </a:r>
            <a:r>
              <a:rPr lang="en" sz="1200"/>
              <a:t>(</a:t>
            </a:r>
            <a:r>
              <a:rPr lang="en" sz="1200" i="1" u="sng">
                <a:solidFill>
                  <a:schemeClr val="hlink"/>
                </a:solidFill>
                <a:hlinkClick r:id="rId3"/>
              </a:rPr>
              <a:t>https://github.com/HERA-Team/hera_qm</a:t>
            </a:r>
            <a:r>
              <a:rPr lang="en" sz="1200"/>
              <a:t>)</a:t>
            </a:r>
            <a:endParaRPr/>
          </a:p>
        </p:txBody>
      </p:sp>
      <p:sp>
        <p:nvSpPr>
          <p:cNvPr id="499" name="Google Shape;499;p30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00" name="Google Shape;500;p30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1" name="Google Shape;501;p30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02" name="Google Shape;502;p30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3" name="Google Shape;503;p30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04" name="Google Shape;504;p30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5" name="Google Shape;505;p30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06" name="Google Shape;506;p30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7" name="Google Shape;507;p30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08" name="Google Shape;508;p30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9" name="Google Shape;509;p30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10" name="Google Shape;510;p30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1" name="Google Shape;511;p30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12" name="Google Shape;512;p30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3" name="Google Shape;513;p30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14" name="Google Shape;514;p30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5" name="Google Shape;515;p30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516" name="Google Shape;516;p30"/>
          <p:cNvSpPr txBox="1"/>
          <p:nvPr/>
        </p:nvSpPr>
        <p:spPr>
          <a:xfrm>
            <a:off x="0" y="2503838"/>
            <a:ext cx="47430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Approach involves treating waterfall plots like topographical maps and flagging (“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flooding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”) the neighborhood of a bright pixel signaling RFI, up to a user-defined threshold (“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watershed line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”)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7" name="Google Shape;51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2735" y="2633550"/>
            <a:ext cx="3908111" cy="22803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1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8323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HERA Watershed Algorithm – Adaptation for MWA</a:t>
            </a:r>
            <a:endParaRPr/>
          </a:p>
        </p:txBody>
      </p:sp>
      <p:sp>
        <p:nvSpPr>
          <p:cNvPr id="523" name="Google Shape;5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524" name="Google Shape;524;p31"/>
          <p:cNvSpPr txBox="1">
            <a:spLocks noGrp="1"/>
          </p:cNvSpPr>
          <p:nvPr>
            <p:ph type="body" idx="1"/>
          </p:nvPr>
        </p:nvSpPr>
        <p:spPr>
          <a:xfrm>
            <a:off x="176000" y="1232350"/>
            <a:ext cx="86595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b="1">
                <a:solidFill>
                  <a:schemeClr val="accent3"/>
                </a:solidFill>
              </a:rPr>
              <a:t>Problem:</a:t>
            </a:r>
            <a:r>
              <a:rPr lang="en"/>
              <a:t> MWA </a:t>
            </a:r>
            <a:r>
              <a:rPr lang="en">
                <a:solidFill>
                  <a:srgbClr val="FF0000"/>
                </a:solidFill>
              </a:rPr>
              <a:t>coarse band lines</a:t>
            </a:r>
            <a:r>
              <a:rPr lang="en"/>
              <a:t> confuse the algorithm</a:t>
            </a:r>
            <a:endParaRPr/>
          </a:p>
        </p:txBody>
      </p:sp>
      <p:pic>
        <p:nvPicPr>
          <p:cNvPr id="525" name="Google Shape;525;p31"/>
          <p:cNvPicPr preferRelativeResize="0"/>
          <p:nvPr/>
        </p:nvPicPr>
        <p:blipFill rotWithShape="1">
          <a:blip r:embed="rId3">
            <a:alphaModFix/>
          </a:blip>
          <a:srcRect l="14345" t="11297" r="19639" b="20232"/>
          <a:stretch/>
        </p:blipFill>
        <p:spPr>
          <a:xfrm>
            <a:off x="216788" y="2462875"/>
            <a:ext cx="3858570" cy="2358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526" name="Google Shape;526;p31"/>
          <p:cNvCxnSpPr/>
          <p:nvPr/>
        </p:nvCxnSpPr>
        <p:spPr>
          <a:xfrm>
            <a:off x="36105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7" name="Google Shape;527;p31"/>
          <p:cNvCxnSpPr/>
          <p:nvPr/>
        </p:nvCxnSpPr>
        <p:spPr>
          <a:xfrm>
            <a:off x="52617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8" name="Google Shape;528;p31"/>
          <p:cNvCxnSpPr/>
          <p:nvPr/>
        </p:nvCxnSpPr>
        <p:spPr>
          <a:xfrm>
            <a:off x="67540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29" name="Google Shape;529;p31"/>
          <p:cNvCxnSpPr/>
          <p:nvPr/>
        </p:nvCxnSpPr>
        <p:spPr>
          <a:xfrm>
            <a:off x="85012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0" name="Google Shape;530;p31"/>
          <p:cNvCxnSpPr/>
          <p:nvPr/>
        </p:nvCxnSpPr>
        <p:spPr>
          <a:xfrm>
            <a:off x="100567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1" name="Google Shape;531;p31"/>
          <p:cNvCxnSpPr/>
          <p:nvPr/>
        </p:nvCxnSpPr>
        <p:spPr>
          <a:xfrm>
            <a:off x="116627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2" name="Google Shape;532;p31"/>
          <p:cNvCxnSpPr/>
          <p:nvPr/>
        </p:nvCxnSpPr>
        <p:spPr>
          <a:xfrm>
            <a:off x="133742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3" name="Google Shape;533;p31"/>
          <p:cNvCxnSpPr/>
          <p:nvPr/>
        </p:nvCxnSpPr>
        <p:spPr>
          <a:xfrm>
            <a:off x="148982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4" name="Google Shape;534;p31"/>
          <p:cNvCxnSpPr/>
          <p:nvPr/>
        </p:nvCxnSpPr>
        <p:spPr>
          <a:xfrm>
            <a:off x="164860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5" name="Google Shape;535;p31"/>
          <p:cNvCxnSpPr/>
          <p:nvPr/>
        </p:nvCxnSpPr>
        <p:spPr>
          <a:xfrm>
            <a:off x="181055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6" name="Google Shape;536;p31"/>
          <p:cNvCxnSpPr/>
          <p:nvPr/>
        </p:nvCxnSpPr>
        <p:spPr>
          <a:xfrm>
            <a:off x="197485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7" name="Google Shape;537;p31"/>
          <p:cNvCxnSpPr/>
          <p:nvPr/>
        </p:nvCxnSpPr>
        <p:spPr>
          <a:xfrm>
            <a:off x="214607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8" name="Google Shape;538;p31"/>
          <p:cNvCxnSpPr/>
          <p:nvPr/>
        </p:nvCxnSpPr>
        <p:spPr>
          <a:xfrm>
            <a:off x="229962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39" name="Google Shape;539;p31"/>
          <p:cNvCxnSpPr/>
          <p:nvPr/>
        </p:nvCxnSpPr>
        <p:spPr>
          <a:xfrm>
            <a:off x="245520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0" name="Google Shape;540;p31"/>
          <p:cNvCxnSpPr/>
          <p:nvPr/>
        </p:nvCxnSpPr>
        <p:spPr>
          <a:xfrm>
            <a:off x="260760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1" name="Google Shape;541;p31"/>
          <p:cNvCxnSpPr/>
          <p:nvPr/>
        </p:nvCxnSpPr>
        <p:spPr>
          <a:xfrm>
            <a:off x="278350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2" name="Google Shape;542;p31"/>
          <p:cNvCxnSpPr/>
          <p:nvPr/>
        </p:nvCxnSpPr>
        <p:spPr>
          <a:xfrm>
            <a:off x="295472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3" name="Google Shape;543;p31"/>
          <p:cNvCxnSpPr/>
          <p:nvPr/>
        </p:nvCxnSpPr>
        <p:spPr>
          <a:xfrm>
            <a:off x="309985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4" name="Google Shape;544;p31"/>
          <p:cNvCxnSpPr/>
          <p:nvPr/>
        </p:nvCxnSpPr>
        <p:spPr>
          <a:xfrm>
            <a:off x="326497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5" name="Google Shape;545;p31"/>
          <p:cNvCxnSpPr/>
          <p:nvPr/>
        </p:nvCxnSpPr>
        <p:spPr>
          <a:xfrm>
            <a:off x="343650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6" name="Google Shape;546;p31"/>
          <p:cNvCxnSpPr/>
          <p:nvPr/>
        </p:nvCxnSpPr>
        <p:spPr>
          <a:xfrm>
            <a:off x="359215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7" name="Google Shape;547;p31"/>
          <p:cNvCxnSpPr/>
          <p:nvPr/>
        </p:nvCxnSpPr>
        <p:spPr>
          <a:xfrm>
            <a:off x="3744550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8" name="Google Shape;548;p31"/>
          <p:cNvCxnSpPr/>
          <p:nvPr/>
        </p:nvCxnSpPr>
        <p:spPr>
          <a:xfrm>
            <a:off x="3903325" y="2220975"/>
            <a:ext cx="0" cy="207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49" name="Google Shape;549;p31"/>
          <p:cNvSpPr txBox="1">
            <a:spLocks noGrp="1"/>
          </p:cNvSpPr>
          <p:nvPr>
            <p:ph type="body" idx="1"/>
          </p:nvPr>
        </p:nvSpPr>
        <p:spPr>
          <a:xfrm>
            <a:off x="4622050" y="2220975"/>
            <a:ext cx="4302300" cy="27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</a:rPr>
              <a:t>Solution:</a:t>
            </a:r>
            <a:endParaRPr b="1">
              <a:solidFill>
                <a:schemeClr val="accent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Remove the coarse band lines and flatten the data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Run </a:t>
            </a: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xrfi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Stitch the data back together</a:t>
            </a:r>
            <a:endParaRPr/>
          </a:p>
        </p:txBody>
      </p:sp>
      <p:sp>
        <p:nvSpPr>
          <p:cNvPr id="550" name="Google Shape;550;p31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51" name="Google Shape;551;p31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2" name="Google Shape;552;p31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53" name="Google Shape;553;p31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4" name="Google Shape;554;p31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55" name="Google Shape;555;p31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6" name="Google Shape;556;p31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57" name="Google Shape;557;p31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8" name="Google Shape;558;p31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59" name="Google Shape;559;p31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0" name="Google Shape;560;p31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61" name="Google Shape;561;p31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2" name="Google Shape;562;p31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63" name="Google Shape;563;p31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4" name="Google Shape;564;p31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65" name="Google Shape;565;p31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6" name="Google Shape;566;p31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l="6486" t="9680" r="4774" b="11424"/>
          <a:stretch/>
        </p:blipFill>
        <p:spPr>
          <a:xfrm>
            <a:off x="4884550" y="2272175"/>
            <a:ext cx="4259451" cy="27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U.S. MWA SWIFT Team</a:t>
            </a: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53650" y="1718300"/>
            <a:ext cx="796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RFI-focused research funded by the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National Science Foundation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1159800" y="818350"/>
            <a:ext cx="6697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3"/>
                </a:solidFill>
                <a:latin typeface="Economica"/>
                <a:ea typeface="Economica"/>
                <a:cs typeface="Economica"/>
                <a:sym typeface="Economica"/>
              </a:rPr>
              <a:t>SWIFT:</a:t>
            </a:r>
            <a:r>
              <a:rPr lang="en" sz="2200" b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n" sz="2200" b="1" i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Spectrum and Wireless Innovation enabled by Future Technologies</a:t>
            </a:r>
            <a:endParaRPr sz="2200" b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53650" y="2339575"/>
            <a:ext cx="6179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Brings together physicists from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Brown University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the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University of Washington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53650" y="3399425"/>
            <a:ext cx="4830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Scientific focus: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Epoch of Reionization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(EoR) → 21 cm cosmology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4089800" y="4357700"/>
            <a:ext cx="1375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accent6"/>
                </a:solidFill>
                <a:latin typeface="Economica"/>
                <a:ea typeface="Economica"/>
                <a:cs typeface="Economica"/>
                <a:sym typeface="Economica"/>
              </a:rPr>
              <a:t>EoR</a:t>
            </a:r>
            <a:endParaRPr sz="2700" b="1">
              <a:solidFill>
                <a:schemeClr val="accent6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8" name="Google Shape;78;p14"/>
          <p:cNvCxnSpPr/>
          <p:nvPr/>
        </p:nvCxnSpPr>
        <p:spPr>
          <a:xfrm rot="10800000" flipH="1">
            <a:off x="5170327" y="4456035"/>
            <a:ext cx="919800" cy="231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9" name="Google Shape;79;p14"/>
          <p:cNvSpPr/>
          <p:nvPr/>
        </p:nvSpPr>
        <p:spPr>
          <a:xfrm>
            <a:off x="6233050" y="3086225"/>
            <a:ext cx="848100" cy="1503600"/>
          </a:xfrm>
          <a:prstGeom prst="rect">
            <a:avLst/>
          </a:prstGeom>
          <a:solidFill>
            <a:srgbClr val="D9D9D9">
              <a:alpha val="35440"/>
            </a:srgbClr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0" y="4357700"/>
            <a:ext cx="262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Instrument: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MWA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 rotWithShape="1">
          <a:blip r:embed="rId4">
            <a:alphaModFix/>
          </a:blip>
          <a:srcRect r="71738"/>
          <a:stretch/>
        </p:blipFill>
        <p:spPr>
          <a:xfrm>
            <a:off x="311700" y="0"/>
            <a:ext cx="848102" cy="14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1225" y="-8275"/>
            <a:ext cx="1362774" cy="136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2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8323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HERA Watershed Algorithm – Results</a:t>
            </a:r>
            <a:endParaRPr/>
          </a:p>
        </p:txBody>
      </p:sp>
      <p:sp>
        <p:nvSpPr>
          <p:cNvPr id="572" name="Google Shape;57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573" name="Google Shape;5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25081"/>
            <a:ext cx="9144003" cy="287981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2"/>
          <p:cNvSpPr txBox="1"/>
          <p:nvPr/>
        </p:nvSpPr>
        <p:spPr>
          <a:xfrm>
            <a:off x="2198100" y="4336150"/>
            <a:ext cx="47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(Xiaorui Lu, Master’s Thesis 2024)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575" name="Google Shape;575;p32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76" name="Google Shape;576;p32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7" name="Google Shape;577;p32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78" name="Google Shape;578;p32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9" name="Google Shape;579;p32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80" name="Google Shape;580;p32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1" name="Google Shape;581;p32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82" name="Google Shape;582;p32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3" name="Google Shape;583;p32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84" name="Google Shape;584;p32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5" name="Google Shape;585;p32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86" name="Google Shape;586;p32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7" name="Google Shape;587;p32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88" name="Google Shape;588;p32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9" name="Google Shape;589;p32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90" name="Google Shape;590;p32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1" name="Google Shape;591;p32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3"/>
          <p:cNvSpPr txBox="1">
            <a:spLocks noGrp="1"/>
          </p:cNvSpPr>
          <p:nvPr>
            <p:ph type="title"/>
          </p:nvPr>
        </p:nvSpPr>
        <p:spPr>
          <a:xfrm>
            <a:off x="311700" y="392013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/>
              <a:t>EAVILS: Expected Absolute Visibility Incoherent resoLved Spectra</a:t>
            </a:r>
            <a:endParaRPr sz="3200"/>
          </a:p>
        </p:txBody>
      </p:sp>
      <p:sp>
        <p:nvSpPr>
          <p:cNvPr id="597" name="Google Shape;59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598" name="Google Shape;598;p33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99" name="Google Shape;599;p33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0" name="Google Shape;600;p33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01" name="Google Shape;601;p33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2" name="Google Shape;602;p33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03" name="Google Shape;603;p33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4" name="Google Shape;604;p33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05" name="Google Shape;605;p33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6" name="Google Shape;606;p33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07" name="Google Shape;607;p33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8" name="Google Shape;608;p33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09" name="Google Shape;609;p33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0" name="Google Shape;610;p33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11" name="Google Shape;611;p33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2" name="Google Shape;612;p33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13" name="Google Shape;613;p33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4" name="Google Shape;614;p33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615" name="Google Shape;615;p33"/>
          <p:cNvSpPr txBox="1"/>
          <p:nvPr/>
        </p:nvSpPr>
        <p:spPr>
          <a:xfrm>
            <a:off x="524250" y="1223325"/>
            <a:ext cx="80955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Similar to </a:t>
            </a:r>
            <a:r>
              <a:rPr lang="en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SSINS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but skips the subtraction step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 a given frequency channel and polarization, take the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average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of the magnitudes of visibilities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across all baselines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Subtract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the average of that in time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Finally, compute the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z-score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16" name="Google Shape;6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100" y="3657375"/>
            <a:ext cx="4381500" cy="885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17" name="Google Shape;617;p33"/>
          <p:cNvSpPr txBox="1"/>
          <p:nvPr/>
        </p:nvSpPr>
        <p:spPr>
          <a:xfrm>
            <a:off x="1655375" y="3846338"/>
            <a:ext cx="1648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z-score:</a:t>
            </a:r>
            <a:endParaRPr sz="21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pSp>
        <p:nvGrpSpPr>
          <p:cNvPr id="623" name="Google Shape;623;p34"/>
          <p:cNvGrpSpPr/>
          <p:nvPr/>
        </p:nvGrpSpPr>
        <p:grpSpPr>
          <a:xfrm>
            <a:off x="192350" y="1147225"/>
            <a:ext cx="8759352" cy="3385973"/>
            <a:chOff x="192350" y="1083825"/>
            <a:chExt cx="8759352" cy="3385973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3">
              <a:alphaModFix/>
            </a:blip>
            <a:srcRect b="81494"/>
            <a:stretch/>
          </p:blipFill>
          <p:spPr>
            <a:xfrm>
              <a:off x="192350" y="1083825"/>
              <a:ext cx="8759352" cy="121571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25" name="Google Shape;625;p34"/>
            <p:cNvPicPr preferRelativeResize="0"/>
            <p:nvPr/>
          </p:nvPicPr>
          <p:blipFill rotWithShape="1">
            <a:blip r:embed="rId3">
              <a:alphaModFix/>
            </a:blip>
            <a:srcRect t="34456" b="49743"/>
            <a:stretch/>
          </p:blipFill>
          <p:spPr>
            <a:xfrm>
              <a:off x="192350" y="2299553"/>
              <a:ext cx="8759352" cy="10380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26" name="Google Shape;626;p34"/>
            <p:cNvPicPr preferRelativeResize="0"/>
            <p:nvPr/>
          </p:nvPicPr>
          <p:blipFill rotWithShape="1">
            <a:blip r:embed="rId3">
              <a:alphaModFix/>
            </a:blip>
            <a:srcRect t="82765"/>
            <a:stretch/>
          </p:blipFill>
          <p:spPr>
            <a:xfrm>
              <a:off x="192350" y="3337582"/>
              <a:ext cx="8759352" cy="113221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27" name="Google Shape;627;p34"/>
          <p:cNvSpPr txBox="1"/>
          <p:nvPr/>
        </p:nvSpPr>
        <p:spPr>
          <a:xfrm>
            <a:off x="1995750" y="4532500"/>
            <a:ext cx="5152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(Credits: Elias </a:t>
            </a:r>
            <a:r>
              <a:rPr lang="en" sz="1800" dirty="0" err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Lilleskov</a:t>
            </a:r>
            <a:r>
              <a:rPr lang="en" sz="1800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, University of Washington)</a:t>
            </a:r>
            <a:endParaRPr sz="1800" dirty="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628" name="Google Shape;628;p34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29" name="Google Shape;629;p34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0" name="Google Shape;630;p34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31" name="Google Shape;631;p34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2" name="Google Shape;632;p34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33" name="Google Shape;633;p34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4" name="Google Shape;634;p34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35" name="Google Shape;635;p34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6" name="Google Shape;636;p34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37" name="Google Shape;637;p34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8" name="Google Shape;638;p34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39" name="Google Shape;639;p34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0" name="Google Shape;640;p34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41" name="Google Shape;641;p34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2" name="Google Shape;642;p34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43" name="Google Shape;643;p34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4" name="Google Shape;644;p34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645" name="Google Shape;645;p34"/>
          <p:cNvSpPr txBox="1">
            <a:spLocks noGrp="1"/>
          </p:cNvSpPr>
          <p:nvPr>
            <p:ph type="title"/>
          </p:nvPr>
        </p:nvSpPr>
        <p:spPr>
          <a:xfrm>
            <a:off x="311700" y="392013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/>
              <a:t>EAVILS: Expected Absolute Visibility Incoherent resoLved Spectra</a:t>
            </a:r>
            <a:endParaRPr sz="3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35"/>
          <p:cNvPicPr preferRelativeResize="0"/>
          <p:nvPr/>
        </p:nvPicPr>
        <p:blipFill rotWithShape="1">
          <a:blip r:embed="rId3">
            <a:alphaModFix/>
          </a:blip>
          <a:srcRect l="11906" t="11017" r="18055" b="17210"/>
          <a:stretch/>
        </p:blipFill>
        <p:spPr>
          <a:xfrm>
            <a:off x="634275" y="2385387"/>
            <a:ext cx="3173801" cy="1951801"/>
          </a:xfrm>
          <a:prstGeom prst="rect">
            <a:avLst/>
          </a:prstGeom>
          <a:noFill/>
          <a:ln>
            <a:noFill/>
          </a:ln>
          <a:effectLst>
            <a:outerShdw blurRad="142875" dist="9525" algn="bl" rotWithShape="0">
              <a:schemeClr val="lt1">
                <a:alpha val="78000"/>
              </a:schemeClr>
            </a:outerShdw>
          </a:effectLst>
        </p:spPr>
      </p:pic>
      <p:pic>
        <p:nvPicPr>
          <p:cNvPr id="651" name="Google Shape;651;p35"/>
          <p:cNvPicPr preferRelativeResize="0"/>
          <p:nvPr/>
        </p:nvPicPr>
        <p:blipFill rotWithShape="1">
          <a:blip r:embed="rId3">
            <a:alphaModFix/>
          </a:blip>
          <a:srcRect l="11906" t="11017" r="18055" b="17210"/>
          <a:stretch/>
        </p:blipFill>
        <p:spPr>
          <a:xfrm>
            <a:off x="441750" y="2571762"/>
            <a:ext cx="3173801" cy="1951801"/>
          </a:xfrm>
          <a:prstGeom prst="rect">
            <a:avLst/>
          </a:prstGeom>
          <a:noFill/>
          <a:ln>
            <a:noFill/>
          </a:ln>
          <a:effectLst>
            <a:outerShdw blurRad="142875" dist="9525" algn="bl" rotWithShape="0">
              <a:schemeClr val="lt1">
                <a:alpha val="78000"/>
              </a:schemeClr>
            </a:outerShdw>
          </a:effectLst>
        </p:spPr>
      </p:pic>
      <p:sp>
        <p:nvSpPr>
          <p:cNvPr id="652" name="Google Shape;652;p35"/>
          <p:cNvSpPr txBox="1">
            <a:spLocks noGrp="1"/>
          </p:cNvSpPr>
          <p:nvPr>
            <p:ph type="title"/>
          </p:nvPr>
        </p:nvSpPr>
        <p:spPr>
          <a:xfrm>
            <a:off x="311700" y="3083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U-Net</a:t>
            </a:r>
            <a:endParaRPr sz="3900"/>
          </a:p>
        </p:txBody>
      </p:sp>
      <p:sp>
        <p:nvSpPr>
          <p:cNvPr id="653" name="Google Shape;65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654" name="Google Shape;654;p35"/>
          <p:cNvPicPr preferRelativeResize="0"/>
          <p:nvPr/>
        </p:nvPicPr>
        <p:blipFill rotWithShape="1">
          <a:blip r:embed="rId3">
            <a:alphaModFix/>
          </a:blip>
          <a:srcRect l="11906" t="11017" r="18055" b="17210"/>
          <a:stretch/>
        </p:blipFill>
        <p:spPr>
          <a:xfrm>
            <a:off x="269300" y="2812387"/>
            <a:ext cx="3173801" cy="1951801"/>
          </a:xfrm>
          <a:prstGeom prst="rect">
            <a:avLst/>
          </a:prstGeom>
          <a:noFill/>
          <a:ln>
            <a:noFill/>
          </a:ln>
          <a:effectLst>
            <a:outerShdw blurRad="142875" dist="9525" algn="bl" rotWithShape="0">
              <a:schemeClr val="lt1">
                <a:alpha val="78000"/>
              </a:schemeClr>
            </a:outerShdw>
          </a:effectLst>
        </p:spPr>
      </p:pic>
      <p:sp>
        <p:nvSpPr>
          <p:cNvPr id="655" name="Google Shape;655;p35"/>
          <p:cNvSpPr txBox="1"/>
          <p:nvPr/>
        </p:nvSpPr>
        <p:spPr>
          <a:xfrm>
            <a:off x="311700" y="823600"/>
            <a:ext cx="8709600" cy="1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Machine learning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based approach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Goal: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feed in several waterfall plots, obtain the corresponding flag array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6" name="Google Shape;656;p35"/>
          <p:cNvSpPr/>
          <p:nvPr/>
        </p:nvSpPr>
        <p:spPr>
          <a:xfrm>
            <a:off x="5323850" y="2713775"/>
            <a:ext cx="3173700" cy="1951800"/>
          </a:xfrm>
          <a:prstGeom prst="rect">
            <a:avLst/>
          </a:prstGeom>
          <a:solidFill>
            <a:srgbClr val="D9D9D9">
              <a:alpha val="3544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7" name="Google Shape;657;p35"/>
          <p:cNvSpPr/>
          <p:nvPr/>
        </p:nvSpPr>
        <p:spPr>
          <a:xfrm>
            <a:off x="5969750" y="4221125"/>
            <a:ext cx="2527800" cy="120300"/>
          </a:xfrm>
          <a:prstGeom prst="rect">
            <a:avLst/>
          </a:prstGeom>
          <a:solidFill>
            <a:srgbClr val="000000">
              <a:alpha val="3987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58" name="Google Shape;658;p35"/>
          <p:cNvCxnSpPr/>
          <p:nvPr/>
        </p:nvCxnSpPr>
        <p:spPr>
          <a:xfrm>
            <a:off x="3980450" y="3689675"/>
            <a:ext cx="1178100" cy="72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9" name="Google Shape;659;p35"/>
          <p:cNvSpPr txBox="1"/>
          <p:nvPr/>
        </p:nvSpPr>
        <p:spPr>
          <a:xfrm>
            <a:off x="4013850" y="3192925"/>
            <a:ext cx="97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U-Net</a:t>
            </a:r>
            <a:endParaRPr sz="2000" i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660" name="Google Shape;660;p35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61" name="Google Shape;661;p35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2" name="Google Shape;662;p35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63" name="Google Shape;663;p35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" name="Google Shape;664;p35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65" name="Google Shape;665;p35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6" name="Google Shape;666;p35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67" name="Google Shape;667;p35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8" name="Google Shape;668;p35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69" name="Google Shape;669;p35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0" name="Google Shape;670;p35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71" name="Google Shape;671;p35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2" name="Google Shape;672;p35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73" name="Google Shape;673;p35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4" name="Google Shape;674;p35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75" name="Google Shape;675;p35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6" name="Google Shape;676;p35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6"/>
          <p:cNvSpPr txBox="1">
            <a:spLocks noGrp="1"/>
          </p:cNvSpPr>
          <p:nvPr>
            <p:ph type="title"/>
          </p:nvPr>
        </p:nvSpPr>
        <p:spPr>
          <a:xfrm>
            <a:off x="311725" y="2689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U-Net: Previous Work</a:t>
            </a:r>
            <a:endParaRPr sz="3900"/>
          </a:p>
        </p:txBody>
      </p:sp>
      <p:sp>
        <p:nvSpPr>
          <p:cNvPr id="682" name="Google Shape;68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683" name="Google Shape;683;p36"/>
          <p:cNvSpPr txBox="1"/>
          <p:nvPr/>
        </p:nvSpPr>
        <p:spPr>
          <a:xfrm>
            <a:off x="311700" y="823600"/>
            <a:ext cx="8709600" cy="1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Previous research has shown that U-Nets can successfully produce flags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from one waterfall plot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(cf. Akeret+ 2017, Kerrigan+ 2019)</a:t>
            </a:r>
            <a:endParaRPr sz="18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 previous research on U-Nets with MWA data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84" name="Google Shape;684;p36"/>
          <p:cNvCxnSpPr/>
          <p:nvPr/>
        </p:nvCxnSpPr>
        <p:spPr>
          <a:xfrm>
            <a:off x="4149488" y="3593069"/>
            <a:ext cx="63180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85" name="Google Shape;685;p36"/>
          <p:cNvSpPr txBox="1"/>
          <p:nvPr/>
        </p:nvSpPr>
        <p:spPr>
          <a:xfrm>
            <a:off x="3984250" y="3055250"/>
            <a:ext cx="97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U-Net</a:t>
            </a:r>
            <a:endParaRPr sz="2000" i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686" name="Google Shape;68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99" y="2764662"/>
            <a:ext cx="3942138" cy="17308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87" name="Google Shape;687;p36"/>
          <p:cNvPicPr preferRelativeResize="0"/>
          <p:nvPr/>
        </p:nvPicPr>
        <p:blipFill rotWithShape="1">
          <a:blip r:embed="rId4">
            <a:alphaModFix/>
          </a:blip>
          <a:srcRect l="267" t="1702" r="673" b="2106"/>
          <a:stretch/>
        </p:blipFill>
        <p:spPr>
          <a:xfrm>
            <a:off x="4941187" y="2845163"/>
            <a:ext cx="4113527" cy="15108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88" name="Google Shape;688;p36"/>
          <p:cNvSpPr txBox="1"/>
          <p:nvPr/>
        </p:nvSpPr>
        <p:spPr>
          <a:xfrm>
            <a:off x="3482725" y="4595125"/>
            <a:ext cx="217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(Kerrigan+ 2019)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689" name="Google Shape;689;p36"/>
          <p:cNvSpPr txBox="1"/>
          <p:nvPr/>
        </p:nvSpPr>
        <p:spPr>
          <a:xfrm>
            <a:off x="5446650" y="4495475"/>
            <a:ext cx="31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Orange = true positive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0" name="Google Shape;690;p36"/>
          <p:cNvSpPr txBox="1"/>
          <p:nvPr/>
        </p:nvSpPr>
        <p:spPr>
          <a:xfrm>
            <a:off x="364400" y="4495475"/>
            <a:ext cx="346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Using HERA data (one waterfall plot)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1" name="Google Shape;691;p36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92" name="Google Shape;692;p36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3" name="Google Shape;693;p36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94" name="Google Shape;694;p36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5" name="Google Shape;695;p36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96" name="Google Shape;696;p36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7" name="Google Shape;697;p36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98" name="Google Shape;698;p36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9" name="Google Shape;699;p36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00" name="Google Shape;700;p36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1" name="Google Shape;701;p36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02" name="Google Shape;702;p36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3" name="Google Shape;703;p36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04" name="Google Shape;704;p36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5" name="Google Shape;705;p36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06" name="Google Shape;706;p36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7" name="Google Shape;707;p36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37"/>
          <p:cNvPicPr preferRelativeResize="0"/>
          <p:nvPr/>
        </p:nvPicPr>
        <p:blipFill rotWithShape="1">
          <a:blip r:embed="rId3">
            <a:alphaModFix/>
          </a:blip>
          <a:srcRect l="11906" t="11017" r="18055" b="17210"/>
          <a:stretch/>
        </p:blipFill>
        <p:spPr>
          <a:xfrm>
            <a:off x="1461209" y="716725"/>
            <a:ext cx="1472778" cy="831299"/>
          </a:xfrm>
          <a:prstGeom prst="rect">
            <a:avLst/>
          </a:prstGeom>
          <a:noFill/>
          <a:ln>
            <a:noFill/>
          </a:ln>
          <a:effectLst>
            <a:outerShdw blurRad="85725" dist="9525" dir="5400000" algn="bl" rotWithShape="0">
              <a:schemeClr val="lt1">
                <a:alpha val="78000"/>
              </a:schemeClr>
            </a:outerShdw>
          </a:effectLst>
        </p:spPr>
      </p:pic>
      <p:pic>
        <p:nvPicPr>
          <p:cNvPr id="713" name="Google Shape;713;p37"/>
          <p:cNvPicPr preferRelativeResize="0"/>
          <p:nvPr/>
        </p:nvPicPr>
        <p:blipFill rotWithShape="1">
          <a:blip r:embed="rId3">
            <a:alphaModFix/>
          </a:blip>
          <a:srcRect l="11906" t="11017" r="18055" b="17210"/>
          <a:stretch/>
        </p:blipFill>
        <p:spPr>
          <a:xfrm>
            <a:off x="1369959" y="815175"/>
            <a:ext cx="1472778" cy="831299"/>
          </a:xfrm>
          <a:prstGeom prst="rect">
            <a:avLst/>
          </a:prstGeom>
          <a:noFill/>
          <a:ln>
            <a:noFill/>
          </a:ln>
          <a:effectLst>
            <a:outerShdw blurRad="85725" dist="9525" dir="5400000" algn="bl" rotWithShape="0">
              <a:schemeClr val="lt1">
                <a:alpha val="78000"/>
              </a:schemeClr>
            </a:outerShdw>
          </a:effectLst>
        </p:spPr>
      </p:pic>
      <p:sp>
        <p:nvSpPr>
          <p:cNvPr id="714" name="Google Shape;71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715" name="Google Shape;715;p37"/>
          <p:cNvPicPr preferRelativeResize="0"/>
          <p:nvPr/>
        </p:nvPicPr>
        <p:blipFill rotWithShape="1">
          <a:blip r:embed="rId3">
            <a:alphaModFix/>
          </a:blip>
          <a:srcRect l="11906" t="11017" r="18055" b="17210"/>
          <a:stretch/>
        </p:blipFill>
        <p:spPr>
          <a:xfrm>
            <a:off x="1283559" y="914400"/>
            <a:ext cx="1472778" cy="831299"/>
          </a:xfrm>
          <a:prstGeom prst="rect">
            <a:avLst/>
          </a:prstGeom>
          <a:noFill/>
          <a:ln>
            <a:noFill/>
          </a:ln>
          <a:effectLst>
            <a:outerShdw blurRad="85725" dist="9525" dir="5400000" algn="bl" rotWithShape="0">
              <a:schemeClr val="lt1">
                <a:alpha val="78000"/>
              </a:schemeClr>
            </a:outerShdw>
          </a:effectLst>
        </p:spPr>
      </p:pic>
      <p:sp>
        <p:nvSpPr>
          <p:cNvPr id="716" name="Google Shape;716;p37"/>
          <p:cNvSpPr txBox="1"/>
          <p:nvPr/>
        </p:nvSpPr>
        <p:spPr>
          <a:xfrm>
            <a:off x="0" y="836175"/>
            <a:ext cx="1283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Input array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(n_channels, 54, 768)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17" name="Google Shape;717;p37"/>
          <p:cNvCxnSpPr>
            <a:stCxn id="715" idx="2"/>
            <a:endCxn id="718" idx="0"/>
          </p:cNvCxnSpPr>
          <p:nvPr/>
        </p:nvCxnSpPr>
        <p:spPr>
          <a:xfrm>
            <a:off x="2019948" y="1745698"/>
            <a:ext cx="0" cy="1003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18" name="Google Shape;718;p37"/>
          <p:cNvSpPr/>
          <p:nvPr/>
        </p:nvSpPr>
        <p:spPr>
          <a:xfrm>
            <a:off x="1653938" y="2749438"/>
            <a:ext cx="732000" cy="5514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9" name="Google Shape;719;p37"/>
          <p:cNvSpPr txBox="1"/>
          <p:nvPr/>
        </p:nvSpPr>
        <p:spPr>
          <a:xfrm>
            <a:off x="563475" y="1956425"/>
            <a:ext cx="1360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2D CNN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(downsamples)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20" name="Google Shape;720;p37"/>
          <p:cNvCxnSpPr>
            <a:stCxn id="718" idx="2"/>
            <a:endCxn id="721" idx="1"/>
          </p:cNvCxnSpPr>
          <p:nvPr/>
        </p:nvCxnSpPr>
        <p:spPr>
          <a:xfrm>
            <a:off x="2019938" y="3300838"/>
            <a:ext cx="1130100" cy="743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1" name="Google Shape;721;p37"/>
          <p:cNvSpPr/>
          <p:nvPr/>
        </p:nvSpPr>
        <p:spPr>
          <a:xfrm>
            <a:off x="3150063" y="3878575"/>
            <a:ext cx="548700" cy="3309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2" name="Google Shape;722;p37"/>
          <p:cNvSpPr txBox="1"/>
          <p:nvPr/>
        </p:nvSpPr>
        <p:spPr>
          <a:xfrm>
            <a:off x="2192800" y="4304575"/>
            <a:ext cx="249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Latent space representation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23" name="Google Shape;723;p37"/>
          <p:cNvCxnSpPr>
            <a:stCxn id="721" idx="3"/>
            <a:endCxn id="724" idx="2"/>
          </p:cNvCxnSpPr>
          <p:nvPr/>
        </p:nvCxnSpPr>
        <p:spPr>
          <a:xfrm rot="10800000" flipH="1">
            <a:off x="3698763" y="3300925"/>
            <a:ext cx="1160700" cy="743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5" name="Google Shape;725;p37"/>
          <p:cNvSpPr txBox="1"/>
          <p:nvPr/>
        </p:nvSpPr>
        <p:spPr>
          <a:xfrm>
            <a:off x="1159200" y="3557700"/>
            <a:ext cx="1360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2D CNN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(downsamples)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724" name="Google Shape;724;p37"/>
          <p:cNvSpPr/>
          <p:nvPr/>
        </p:nvSpPr>
        <p:spPr>
          <a:xfrm>
            <a:off x="4493388" y="2749438"/>
            <a:ext cx="732000" cy="5514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p37"/>
          <p:cNvSpPr txBox="1"/>
          <p:nvPr/>
        </p:nvSpPr>
        <p:spPr>
          <a:xfrm>
            <a:off x="4328850" y="3557700"/>
            <a:ext cx="1360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2D CNN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(upsamples)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27" name="Google Shape;727;p37"/>
          <p:cNvCxnSpPr>
            <a:endCxn id="728" idx="2"/>
          </p:cNvCxnSpPr>
          <p:nvPr/>
        </p:nvCxnSpPr>
        <p:spPr>
          <a:xfrm rot="10800000">
            <a:off x="4859388" y="1796925"/>
            <a:ext cx="0" cy="952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8" name="Google Shape;728;p37"/>
          <p:cNvSpPr/>
          <p:nvPr/>
        </p:nvSpPr>
        <p:spPr>
          <a:xfrm>
            <a:off x="4123038" y="891225"/>
            <a:ext cx="1472700" cy="905700"/>
          </a:xfrm>
          <a:prstGeom prst="rect">
            <a:avLst/>
          </a:prstGeom>
          <a:solidFill>
            <a:srgbClr val="D9D9D9">
              <a:alpha val="3544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9" name="Google Shape;729;p37"/>
          <p:cNvSpPr/>
          <p:nvPr/>
        </p:nvSpPr>
        <p:spPr>
          <a:xfrm>
            <a:off x="4422752" y="1590676"/>
            <a:ext cx="1173000" cy="55800"/>
          </a:xfrm>
          <a:prstGeom prst="rect">
            <a:avLst/>
          </a:prstGeom>
          <a:solidFill>
            <a:srgbClr val="000000">
              <a:alpha val="3987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0" name="Google Shape;730;p37"/>
          <p:cNvSpPr txBox="1"/>
          <p:nvPr/>
        </p:nvSpPr>
        <p:spPr>
          <a:xfrm>
            <a:off x="4859400" y="1956425"/>
            <a:ext cx="1360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2D CNN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(upsamples)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731" name="Google Shape;731;p37"/>
          <p:cNvSpPr txBox="1"/>
          <p:nvPr/>
        </p:nvSpPr>
        <p:spPr>
          <a:xfrm>
            <a:off x="5595750" y="974616"/>
            <a:ext cx="120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Output array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(54, 768)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732" name="Google Shape;732;p37"/>
          <p:cNvSpPr txBox="1"/>
          <p:nvPr/>
        </p:nvSpPr>
        <p:spPr>
          <a:xfrm>
            <a:off x="7025850" y="1834579"/>
            <a:ext cx="1995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Treats waterfall plots like </a:t>
            </a:r>
            <a:r>
              <a:rPr lang="en" sz="1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images</a:t>
            </a:r>
            <a:endParaRPr sz="18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3" name="Google Shape;733;p37"/>
          <p:cNvSpPr txBox="1"/>
          <p:nvPr/>
        </p:nvSpPr>
        <p:spPr>
          <a:xfrm>
            <a:off x="6429600" y="3040100"/>
            <a:ext cx="24972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Each layer applies a two-dimensional </a:t>
            </a:r>
            <a:r>
              <a:rPr lang="en" sz="1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convolutional neural network</a:t>
            </a:r>
            <a:endParaRPr sz="18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p37"/>
          <p:cNvSpPr txBox="1">
            <a:spLocks noGrp="1"/>
          </p:cNvSpPr>
          <p:nvPr>
            <p:ph type="title"/>
          </p:nvPr>
        </p:nvSpPr>
        <p:spPr>
          <a:xfrm>
            <a:off x="6919650" y="593675"/>
            <a:ext cx="22077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40"/>
              <a:t>Simplified </a:t>
            </a:r>
            <a:endParaRPr sz="324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40"/>
              <a:t>Diagram</a:t>
            </a:r>
            <a:endParaRPr sz="3240"/>
          </a:p>
        </p:txBody>
      </p:sp>
      <p:sp>
        <p:nvSpPr>
          <p:cNvPr id="735" name="Google Shape;735;p37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36" name="Google Shape;736;p37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7" name="Google Shape;737;p37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38" name="Google Shape;738;p37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9" name="Google Shape;739;p37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40" name="Google Shape;740;p37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1" name="Google Shape;741;p37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42" name="Google Shape;742;p37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3" name="Google Shape;743;p37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44" name="Google Shape;744;p37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5" name="Google Shape;745;p37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46" name="Google Shape;746;p37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7" name="Google Shape;747;p37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48" name="Google Shape;748;p37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9" name="Google Shape;749;p37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50" name="Google Shape;750;p37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1" name="Google Shape;751;p37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U-Net: Challenges</a:t>
            </a:r>
            <a:endParaRPr/>
          </a:p>
        </p:txBody>
      </p:sp>
      <p:sp>
        <p:nvSpPr>
          <p:cNvPr id="757" name="Google Shape;75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758" name="Google Shape;758;p38"/>
          <p:cNvSpPr txBox="1"/>
          <p:nvPr/>
        </p:nvSpPr>
        <p:spPr>
          <a:xfrm>
            <a:off x="168000" y="1325075"/>
            <a:ext cx="4991400" cy="15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greatest challenges is the need for reliable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“ground-truth” flags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necessary to accurately train the model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9" name="Google Shape;7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7225" y="706751"/>
            <a:ext cx="3708764" cy="1864988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38"/>
          <p:cNvSpPr txBox="1"/>
          <p:nvPr/>
        </p:nvSpPr>
        <p:spPr>
          <a:xfrm>
            <a:off x="168000" y="2718000"/>
            <a:ext cx="88080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All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traditional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flaggers have their pros and cons → none can be used as ground truth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Addressing this challenge requires the need for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hand-labelled data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→ labour-intensive!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1" name="Google Shape;761;p38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62" name="Google Shape;762;p38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3" name="Google Shape;763;p38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64" name="Google Shape;764;p38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5" name="Google Shape;765;p38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66" name="Google Shape;766;p38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7" name="Google Shape;767;p38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68" name="Google Shape;768;p38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9" name="Google Shape;769;p38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70" name="Google Shape;770;p38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1" name="Google Shape;771;p38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72" name="Google Shape;772;p38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3" name="Google Shape;773;p38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74" name="Google Shape;774;p38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5" name="Google Shape;775;p38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76" name="Google Shape;776;p38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7" name="Google Shape;777;p38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9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Near-Field Interferometry</a:t>
            </a:r>
            <a:endParaRPr/>
          </a:p>
        </p:txBody>
      </p:sp>
      <p:sp>
        <p:nvSpPr>
          <p:cNvPr id="783" name="Google Shape;783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784" name="Google Shape;784;p39"/>
          <p:cNvSpPr txBox="1"/>
          <p:nvPr/>
        </p:nvSpPr>
        <p:spPr>
          <a:xfrm>
            <a:off x="133800" y="1669850"/>
            <a:ext cx="47685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Standard interferometry assumes light sources are located in the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far field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Under this assumption, light hits the antennas as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plane waves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Since astronomical sources are indeed very far, this assumption usually holds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5" name="Google Shape;7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8250" y="544925"/>
            <a:ext cx="910198" cy="91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39"/>
          <p:cNvPicPr preferRelativeResize="0"/>
          <p:nvPr/>
        </p:nvPicPr>
        <p:blipFill rotWithShape="1">
          <a:blip r:embed="rId4">
            <a:alphaModFix/>
          </a:blip>
          <a:srcRect l="34932" t="41016" r="34305" b="39851"/>
          <a:stretch/>
        </p:blipFill>
        <p:spPr>
          <a:xfrm rot="5400000">
            <a:off x="5641931" y="2263970"/>
            <a:ext cx="1865713" cy="53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9966" y="3559416"/>
            <a:ext cx="1188850" cy="118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7866" y="3559416"/>
            <a:ext cx="1188850" cy="118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39"/>
          <p:cNvPicPr preferRelativeResize="0"/>
          <p:nvPr/>
        </p:nvPicPr>
        <p:blipFill rotWithShape="1">
          <a:blip r:embed="rId4">
            <a:alphaModFix/>
          </a:blip>
          <a:srcRect l="34932" t="41016" r="34305" b="39851"/>
          <a:stretch/>
        </p:blipFill>
        <p:spPr>
          <a:xfrm rot="5400000">
            <a:off x="6959056" y="2263981"/>
            <a:ext cx="1865713" cy="53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39"/>
          <p:cNvPicPr preferRelativeResize="0"/>
          <p:nvPr/>
        </p:nvPicPr>
        <p:blipFill rotWithShape="1">
          <a:blip r:embed="rId4">
            <a:alphaModFix/>
          </a:blip>
          <a:srcRect l="34932" t="41016" r="34305" b="39851"/>
          <a:stretch/>
        </p:blipFill>
        <p:spPr>
          <a:xfrm rot="5400000">
            <a:off x="6300494" y="2263970"/>
            <a:ext cx="1865713" cy="535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1" name="Google Shape;791;p39"/>
          <p:cNvCxnSpPr/>
          <p:nvPr/>
        </p:nvCxnSpPr>
        <p:spPr>
          <a:xfrm>
            <a:off x="6467750" y="3464725"/>
            <a:ext cx="0" cy="8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2" name="Google Shape;792;p39"/>
          <p:cNvCxnSpPr/>
          <p:nvPr/>
        </p:nvCxnSpPr>
        <p:spPr>
          <a:xfrm>
            <a:off x="7123725" y="3464725"/>
            <a:ext cx="0" cy="8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3" name="Google Shape;793;p39"/>
          <p:cNvCxnSpPr/>
          <p:nvPr/>
        </p:nvCxnSpPr>
        <p:spPr>
          <a:xfrm>
            <a:off x="7783425" y="3464725"/>
            <a:ext cx="0" cy="8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94" name="Google Shape;794;p39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95" name="Google Shape;795;p39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6" name="Google Shape;796;p39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97" name="Google Shape;797;p39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8" name="Google Shape;798;p39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799" name="Google Shape;799;p39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0" name="Google Shape;800;p39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01" name="Google Shape;801;p39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2" name="Google Shape;802;p39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03" name="Google Shape;803;p39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4" name="Google Shape;804;p39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05" name="Google Shape;805;p39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6" name="Google Shape;806;p39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07" name="Google Shape;807;p39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8" name="Google Shape;808;p39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09" name="Google Shape;809;p39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0" name="Google Shape;810;p39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0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Near-Field Interferometry</a:t>
            </a:r>
            <a:endParaRPr/>
          </a:p>
        </p:txBody>
      </p:sp>
      <p:sp>
        <p:nvSpPr>
          <p:cNvPr id="816" name="Google Shape;81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817" name="Google Shape;817;p40"/>
          <p:cNvSpPr txBox="1"/>
          <p:nvPr/>
        </p:nvSpPr>
        <p:spPr>
          <a:xfrm>
            <a:off x="258025" y="1526125"/>
            <a:ext cx="53934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Sources of RFI are usually located much closer, in the “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near field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They emit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curved wavefronts 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Curvature induces additional phase differences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These extra differences can be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corrected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18" name="Google Shape;818;p40"/>
          <p:cNvPicPr preferRelativeResize="0"/>
          <p:nvPr/>
        </p:nvPicPr>
        <p:blipFill rotWithShape="1">
          <a:blip r:embed="rId3">
            <a:alphaModFix/>
          </a:blip>
          <a:srcRect l="34932" t="41016" r="34305" b="39851"/>
          <a:stretch/>
        </p:blipFill>
        <p:spPr>
          <a:xfrm rot="5400000">
            <a:off x="5853424" y="2509250"/>
            <a:ext cx="1482327" cy="53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5341" y="3577266"/>
            <a:ext cx="1188850" cy="118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3241" y="3577266"/>
            <a:ext cx="1188850" cy="118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40"/>
          <p:cNvPicPr preferRelativeResize="0"/>
          <p:nvPr/>
        </p:nvPicPr>
        <p:blipFill rotWithShape="1">
          <a:blip r:embed="rId3">
            <a:alphaModFix/>
          </a:blip>
          <a:srcRect l="34932" t="41016" r="34305" b="39851"/>
          <a:stretch/>
        </p:blipFill>
        <p:spPr>
          <a:xfrm rot="3847304">
            <a:off x="6677950" y="2454072"/>
            <a:ext cx="1510273" cy="5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8144" y="860799"/>
            <a:ext cx="1641027" cy="111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p40"/>
          <p:cNvCxnSpPr/>
          <p:nvPr/>
        </p:nvCxnSpPr>
        <p:spPr>
          <a:xfrm>
            <a:off x="6487850" y="3518300"/>
            <a:ext cx="0" cy="8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4" name="Google Shape;824;p40"/>
          <p:cNvCxnSpPr/>
          <p:nvPr/>
        </p:nvCxnSpPr>
        <p:spPr>
          <a:xfrm>
            <a:off x="7667925" y="3449400"/>
            <a:ext cx="49200" cy="7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25" name="Google Shape;825;p40"/>
          <p:cNvPicPr preferRelativeResize="0"/>
          <p:nvPr/>
        </p:nvPicPr>
        <p:blipFill rotWithShape="1">
          <a:blip r:embed="rId3">
            <a:alphaModFix/>
          </a:blip>
          <a:srcRect l="34932" t="41016" r="34305" b="39851"/>
          <a:stretch/>
        </p:blipFill>
        <p:spPr>
          <a:xfrm rot="2229277">
            <a:off x="7313523" y="2032447"/>
            <a:ext cx="1510268" cy="5357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6" name="Google Shape;826;p40"/>
          <p:cNvCxnSpPr/>
          <p:nvPr/>
        </p:nvCxnSpPr>
        <p:spPr>
          <a:xfrm>
            <a:off x="8608750" y="2848125"/>
            <a:ext cx="68100" cy="6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7" name="Google Shape;827;p40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28" name="Google Shape;828;p40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9" name="Google Shape;829;p40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30" name="Google Shape;830;p40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1" name="Google Shape;831;p40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32" name="Google Shape;832;p40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3" name="Google Shape;833;p40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34" name="Google Shape;834;p40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5" name="Google Shape;835;p40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36" name="Google Shape;836;p40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7" name="Google Shape;837;p40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38" name="Google Shape;838;p40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9" name="Google Shape;839;p40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40" name="Google Shape;840;p40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1" name="Google Shape;841;p40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42" name="Google Shape;842;p40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3" name="Google Shape;843;p40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849" name="Google Shape;849;p41"/>
          <p:cNvPicPr preferRelativeResize="0"/>
          <p:nvPr/>
        </p:nvPicPr>
        <p:blipFill rotWithShape="1">
          <a:blip r:embed="rId3">
            <a:alphaModFix/>
          </a:blip>
          <a:srcRect l="34932" t="41016" r="34305" b="39851"/>
          <a:stretch/>
        </p:blipFill>
        <p:spPr>
          <a:xfrm rot="5400000">
            <a:off x="-49823" y="2017526"/>
            <a:ext cx="1722998" cy="71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57948"/>
            <a:ext cx="1623351" cy="161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453" y="596438"/>
            <a:ext cx="1623332" cy="10974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41"/>
          <p:cNvCxnSpPr/>
          <p:nvPr/>
        </p:nvCxnSpPr>
        <p:spPr>
          <a:xfrm>
            <a:off x="665779" y="3245783"/>
            <a:ext cx="5400" cy="188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53" name="Google Shape;85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9350" y="3378198"/>
            <a:ext cx="1623351" cy="161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1"/>
          <p:cNvPicPr preferRelativeResize="0"/>
          <p:nvPr/>
        </p:nvPicPr>
        <p:blipFill rotWithShape="1">
          <a:blip r:embed="rId3">
            <a:alphaModFix/>
          </a:blip>
          <a:srcRect l="34932" t="41016" r="34305" b="39851"/>
          <a:stretch/>
        </p:blipFill>
        <p:spPr>
          <a:xfrm rot="1391833">
            <a:off x="1827979" y="1422087"/>
            <a:ext cx="1902888" cy="70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1"/>
          <p:cNvPicPr preferRelativeResize="0"/>
          <p:nvPr/>
        </p:nvPicPr>
        <p:blipFill rotWithShape="1">
          <a:blip r:embed="rId3">
            <a:alphaModFix/>
          </a:blip>
          <a:srcRect l="34932" t="41016" r="34305" b="39851"/>
          <a:stretch/>
        </p:blipFill>
        <p:spPr>
          <a:xfrm rot="1391826">
            <a:off x="3368705" y="2089345"/>
            <a:ext cx="1910852" cy="70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1"/>
          <p:cNvPicPr preferRelativeResize="0"/>
          <p:nvPr/>
        </p:nvPicPr>
        <p:blipFill rotWithShape="1">
          <a:blip r:embed="rId3">
            <a:alphaModFix/>
          </a:blip>
          <a:srcRect l="34933" t="41015" r="39831" b="39852"/>
          <a:stretch/>
        </p:blipFill>
        <p:spPr>
          <a:xfrm rot="1391911">
            <a:off x="4930024" y="2688002"/>
            <a:ext cx="1567553" cy="706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7" name="Google Shape;857;p41"/>
          <p:cNvCxnSpPr/>
          <p:nvPr/>
        </p:nvCxnSpPr>
        <p:spPr>
          <a:xfrm>
            <a:off x="6408775" y="3397950"/>
            <a:ext cx="94500" cy="76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8" name="Google Shape;858;p41"/>
          <p:cNvCxnSpPr/>
          <p:nvPr/>
        </p:nvCxnSpPr>
        <p:spPr>
          <a:xfrm rot="10800000" flipH="1">
            <a:off x="893324" y="2344483"/>
            <a:ext cx="2893800" cy="8925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59" name="Google Shape;859;p41"/>
          <p:cNvSpPr txBox="1"/>
          <p:nvPr/>
        </p:nvSpPr>
        <p:spPr>
          <a:xfrm rot="-1017457">
            <a:off x="920810" y="2874456"/>
            <a:ext cx="3135112" cy="43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far-field planar wavefront</a:t>
            </a:r>
            <a:endParaRPr sz="1600" b="1" i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0" name="Google Shape;860;p41"/>
          <p:cNvSpPr/>
          <p:nvPr/>
        </p:nvSpPr>
        <p:spPr>
          <a:xfrm rot="-313871">
            <a:off x="855922" y="2032588"/>
            <a:ext cx="1941953" cy="1099234"/>
          </a:xfrm>
          <a:custGeom>
            <a:avLst/>
            <a:gdLst/>
            <a:ahLst/>
            <a:cxnLst/>
            <a:rect l="l" t="t" r="r" b="b"/>
            <a:pathLst>
              <a:path w="82161" h="52615" extrusionOk="0">
                <a:moveTo>
                  <a:pt x="0" y="52615"/>
                </a:moveTo>
                <a:cubicBezTo>
                  <a:pt x="9814" y="52615"/>
                  <a:pt x="19206" y="48131"/>
                  <a:pt x="28251" y="44321"/>
                </a:cubicBezTo>
                <a:cubicBezTo>
                  <a:pt x="41524" y="38730"/>
                  <a:pt x="54734" y="32034"/>
                  <a:pt x="65573" y="22549"/>
                </a:cubicBezTo>
                <a:cubicBezTo>
                  <a:pt x="72595" y="16404"/>
                  <a:pt x="76983" y="7762"/>
                  <a:pt x="82161" y="0"/>
                </a:cubicBezTo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61" name="Google Shape;861;p41"/>
          <p:cNvSpPr txBox="1"/>
          <p:nvPr/>
        </p:nvSpPr>
        <p:spPr>
          <a:xfrm rot="-942744">
            <a:off x="604529" y="1913987"/>
            <a:ext cx="2472593" cy="67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Near-field curved wavefront</a:t>
            </a:r>
            <a:endParaRPr sz="1600" b="1" i="1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2" name="Google Shape;862;p41"/>
          <p:cNvSpPr/>
          <p:nvPr/>
        </p:nvSpPr>
        <p:spPr>
          <a:xfrm rot="-3679074">
            <a:off x="5342797" y="1220529"/>
            <a:ext cx="210647" cy="2777200"/>
          </a:xfrm>
          <a:prstGeom prst="rightBracket">
            <a:avLst>
              <a:gd name="adj" fmla="val 8333"/>
            </a:avLst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3" name="Google Shape;863;p41"/>
          <p:cNvSpPr txBox="1"/>
          <p:nvPr/>
        </p:nvSpPr>
        <p:spPr>
          <a:xfrm rot="1722519">
            <a:off x="5072944" y="1997383"/>
            <a:ext cx="1061713" cy="4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" sz="1800" b="1" i="1" baseline="-25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far-field</a:t>
            </a:r>
            <a:endParaRPr sz="1800" b="1" i="1" baseline="-25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4" name="Google Shape;864;p41"/>
          <p:cNvSpPr/>
          <p:nvPr/>
        </p:nvSpPr>
        <p:spPr>
          <a:xfrm rot="-3679074">
            <a:off x="5020861" y="-160802"/>
            <a:ext cx="210647" cy="4069552"/>
          </a:xfrm>
          <a:prstGeom prst="rightBracket">
            <a:avLst>
              <a:gd name="adj" fmla="val 8333"/>
            </a:avLst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5" name="Google Shape;865;p41"/>
          <p:cNvSpPr txBox="1"/>
          <p:nvPr/>
        </p:nvSpPr>
        <p:spPr>
          <a:xfrm rot="1722519">
            <a:off x="3489585" y="621726"/>
            <a:ext cx="1158451" cy="4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 err="1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" sz="1800" b="1" i="1" baseline="-25000" dirty="0" err="1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near</a:t>
            </a:r>
            <a:r>
              <a:rPr lang="en" sz="1800" b="1" i="1" baseline="-25000" dirty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-field</a:t>
            </a:r>
            <a:endParaRPr sz="1800" b="1" i="1" baseline="-25000" dirty="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6" name="Google Shape;866;p41"/>
          <p:cNvSpPr/>
          <p:nvPr/>
        </p:nvSpPr>
        <p:spPr>
          <a:xfrm rot="-3679074">
            <a:off x="3569094" y="1040603"/>
            <a:ext cx="210647" cy="1188560"/>
          </a:xfrm>
          <a:prstGeom prst="rightBracket">
            <a:avLst>
              <a:gd name="adj" fmla="val 8333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7" name="Google Shape;867;p41"/>
          <p:cNvSpPr txBox="1"/>
          <p:nvPr/>
        </p:nvSpPr>
        <p:spPr>
          <a:xfrm rot="1713389">
            <a:off x="3470687" y="1174832"/>
            <a:ext cx="610010" cy="44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Δw</a:t>
            </a:r>
            <a:endParaRPr sz="17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8" name="Google Shape;868;p41"/>
          <p:cNvSpPr txBox="1"/>
          <p:nvPr/>
        </p:nvSpPr>
        <p:spPr>
          <a:xfrm>
            <a:off x="0" y="4636825"/>
            <a:ext cx="1441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antenna 1</a:t>
            </a:r>
            <a:endParaRPr sz="1700" i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869" name="Google Shape;869;p41"/>
          <p:cNvSpPr txBox="1"/>
          <p:nvPr/>
        </p:nvSpPr>
        <p:spPr>
          <a:xfrm>
            <a:off x="6246725" y="4610425"/>
            <a:ext cx="1441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antenna 2</a:t>
            </a:r>
            <a:endParaRPr sz="1700" i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870" name="Google Shape;870;p41"/>
          <p:cNvSpPr txBox="1"/>
          <p:nvPr/>
        </p:nvSpPr>
        <p:spPr>
          <a:xfrm>
            <a:off x="98825" y="450175"/>
            <a:ext cx="1702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phase center</a:t>
            </a:r>
            <a:endParaRPr sz="1800" i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871" name="Google Shape;871;p41"/>
          <p:cNvSpPr txBox="1">
            <a:spLocks noGrp="1"/>
          </p:cNvSpPr>
          <p:nvPr>
            <p:ph type="title"/>
          </p:nvPr>
        </p:nvSpPr>
        <p:spPr>
          <a:xfrm>
            <a:off x="4775150" y="333850"/>
            <a:ext cx="40572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Near-Field Corrections</a:t>
            </a:r>
            <a:endParaRPr/>
          </a:p>
        </p:txBody>
      </p:sp>
      <p:sp>
        <p:nvSpPr>
          <p:cNvPr id="872" name="Google Shape;872;p41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73" name="Google Shape;873;p41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4" name="Google Shape;874;p41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75" name="Google Shape;875;p41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6" name="Google Shape;876;p41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77" name="Google Shape;877;p41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8" name="Google Shape;878;p41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79" name="Google Shape;879;p41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0" name="Google Shape;880;p41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81" name="Google Shape;881;p41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2" name="Google Shape;882;p41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83" name="Google Shape;883;p41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4" name="Google Shape;884;p41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85" name="Google Shape;885;p41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6" name="Google Shape;886;p41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887" name="Google Shape;887;p41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8" name="Google Shape;888;p41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663475" y="901925"/>
            <a:ext cx="1691400" cy="1723200"/>
          </a:xfrm>
          <a:prstGeom prst="rect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Introduction</a:t>
            </a:r>
            <a:endParaRPr sz="1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2994725" y="901925"/>
            <a:ext cx="5485800" cy="1723200"/>
          </a:xfrm>
          <a:prstGeom prst="rect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Open Sans"/>
                <a:ea typeface="Open Sans"/>
                <a:cs typeface="Open Sans"/>
                <a:sym typeface="Open Sans"/>
              </a:rPr>
              <a:t>RFI detection/flagging algorithms</a:t>
            </a:r>
            <a:endParaRPr sz="15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3220550" y="1366250"/>
            <a:ext cx="981000" cy="105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2.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𝜒2-based algorithm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4415150" y="1389350"/>
            <a:ext cx="1407600" cy="105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3.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HERA watershed algorithm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6038850" y="1389350"/>
            <a:ext cx="1027200" cy="105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4.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EAVILS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960025" y="1366250"/>
            <a:ext cx="1098300" cy="105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1.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RFI overview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4" name="Google Shape;94;p15"/>
          <p:cNvCxnSpPr>
            <a:stCxn id="93" idx="3"/>
            <a:endCxn id="90" idx="1"/>
          </p:cNvCxnSpPr>
          <p:nvPr/>
        </p:nvCxnSpPr>
        <p:spPr>
          <a:xfrm>
            <a:off x="2058325" y="1893050"/>
            <a:ext cx="11622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5" name="Google Shape;95;p15"/>
          <p:cNvCxnSpPr>
            <a:stCxn id="90" idx="3"/>
            <a:endCxn id="96" idx="1"/>
          </p:cNvCxnSpPr>
          <p:nvPr/>
        </p:nvCxnSpPr>
        <p:spPr>
          <a:xfrm>
            <a:off x="4201550" y="1893050"/>
            <a:ext cx="2136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7" name="Google Shape;97;p15"/>
          <p:cNvCxnSpPr>
            <a:stCxn id="91" idx="3"/>
            <a:endCxn id="92" idx="1"/>
          </p:cNvCxnSpPr>
          <p:nvPr/>
        </p:nvCxnSpPr>
        <p:spPr>
          <a:xfrm>
            <a:off x="5822750" y="1916150"/>
            <a:ext cx="2160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8" name="Google Shape;98;p15"/>
          <p:cNvSpPr/>
          <p:nvPr/>
        </p:nvSpPr>
        <p:spPr>
          <a:xfrm>
            <a:off x="2994725" y="3000997"/>
            <a:ext cx="5485800" cy="1723200"/>
          </a:xfrm>
          <a:prstGeom prst="rect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Open Sans"/>
                <a:ea typeface="Open Sans"/>
                <a:cs typeface="Open Sans"/>
                <a:sym typeface="Open Sans"/>
              </a:rPr>
              <a:t>Near-field Interferometry</a:t>
            </a:r>
            <a:endParaRPr sz="15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7273825" y="3438300"/>
            <a:ext cx="981000" cy="105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6.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Near-field corrections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5306150" y="3438300"/>
            <a:ext cx="1626900" cy="105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7.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Beamforming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3220575" y="3438300"/>
            <a:ext cx="1691400" cy="105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8.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Altitude Estimation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663475" y="3000975"/>
            <a:ext cx="1691400" cy="1723200"/>
          </a:xfrm>
          <a:prstGeom prst="rect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Open Sans"/>
                <a:ea typeface="Open Sans"/>
                <a:cs typeface="Open Sans"/>
                <a:sym typeface="Open Sans"/>
              </a:rPr>
              <a:t>Conclusion</a:t>
            </a:r>
            <a:endParaRPr sz="1500" b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3" name="Google Shape;103;p15"/>
          <p:cNvCxnSpPr>
            <a:stCxn id="99" idx="1"/>
            <a:endCxn id="100" idx="3"/>
          </p:cNvCxnSpPr>
          <p:nvPr/>
        </p:nvCxnSpPr>
        <p:spPr>
          <a:xfrm rot="10800000">
            <a:off x="6933025" y="3965100"/>
            <a:ext cx="3408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04" name="Google Shape;104;p15"/>
          <p:cNvCxnSpPr>
            <a:stCxn id="100" idx="1"/>
            <a:endCxn id="101" idx="3"/>
          </p:cNvCxnSpPr>
          <p:nvPr/>
        </p:nvCxnSpPr>
        <p:spPr>
          <a:xfrm rot="10800000">
            <a:off x="4911950" y="3965100"/>
            <a:ext cx="3942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05" name="Google Shape;105;p15"/>
          <p:cNvCxnSpPr>
            <a:stCxn id="101" idx="1"/>
            <a:endCxn id="106" idx="3"/>
          </p:cNvCxnSpPr>
          <p:nvPr/>
        </p:nvCxnSpPr>
        <p:spPr>
          <a:xfrm rot="10800000">
            <a:off x="2058375" y="3965100"/>
            <a:ext cx="11622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6" name="Google Shape;106;p15"/>
          <p:cNvSpPr/>
          <p:nvPr/>
        </p:nvSpPr>
        <p:spPr>
          <a:xfrm>
            <a:off x="960025" y="3438300"/>
            <a:ext cx="1098300" cy="105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9.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Future Directions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cxnSp>
        <p:nvCxnSpPr>
          <p:cNvPr id="108" name="Google Shape;108;p15"/>
          <p:cNvCxnSpPr>
            <a:stCxn id="109" idx="2"/>
            <a:endCxn id="99" idx="0"/>
          </p:cNvCxnSpPr>
          <p:nvPr/>
        </p:nvCxnSpPr>
        <p:spPr>
          <a:xfrm flipH="1">
            <a:off x="7764350" y="2442950"/>
            <a:ext cx="900" cy="9954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9" name="Google Shape;109;p15"/>
          <p:cNvSpPr/>
          <p:nvPr/>
        </p:nvSpPr>
        <p:spPr>
          <a:xfrm>
            <a:off x="7274750" y="1389350"/>
            <a:ext cx="981000" cy="105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5.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U-Net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0" name="Google Shape;110;p15"/>
          <p:cNvCxnSpPr>
            <a:stCxn id="92" idx="3"/>
            <a:endCxn id="109" idx="1"/>
          </p:cNvCxnSpPr>
          <p:nvPr/>
        </p:nvCxnSpPr>
        <p:spPr>
          <a:xfrm>
            <a:off x="7066050" y="1916150"/>
            <a:ext cx="2088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894" name="Google Shape;894;p42"/>
          <p:cNvSpPr txBox="1">
            <a:spLocks noGrp="1"/>
          </p:cNvSpPr>
          <p:nvPr>
            <p:ph type="title"/>
          </p:nvPr>
        </p:nvSpPr>
        <p:spPr>
          <a:xfrm>
            <a:off x="311700" y="431088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Near-Field Interferometry</a:t>
            </a:r>
            <a:endParaRPr/>
          </a:p>
        </p:txBody>
      </p:sp>
      <p:sp>
        <p:nvSpPr>
          <p:cNvPr id="895" name="Google Shape;895;p42"/>
          <p:cNvSpPr txBox="1"/>
          <p:nvPr/>
        </p:nvSpPr>
        <p:spPr>
          <a:xfrm>
            <a:off x="46225" y="1292425"/>
            <a:ext cx="39396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different near-field delays experienced by different baselines effectively lead them to placing the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same object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different locations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When imaged, this object appears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blurry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or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out of focus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6" name="Google Shape;896;p42"/>
          <p:cNvSpPr txBox="1"/>
          <p:nvPr/>
        </p:nvSpPr>
        <p:spPr>
          <a:xfrm>
            <a:off x="3848838" y="4157213"/>
            <a:ext cx="535234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Attempting to image an </a:t>
            </a:r>
            <a:r>
              <a:rPr lang="en" b="1" i="1" dirty="0">
                <a:solidFill>
                  <a:schemeClr val="accent3"/>
                </a:solidFill>
                <a:latin typeface="Economica"/>
                <a:ea typeface="Economica"/>
                <a:cs typeface="Economica"/>
                <a:sym typeface="Economica"/>
              </a:rPr>
              <a:t>airplane</a:t>
            </a:r>
            <a:r>
              <a:rPr lang="en" i="1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using </a:t>
            </a:r>
            <a:r>
              <a:rPr lang="en" b="1" dirty="0" err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WSClean</a:t>
            </a:r>
            <a:r>
              <a:rPr lang="en" i="1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(</a:t>
            </a:r>
            <a:r>
              <a:rPr lang="en" i="1" dirty="0" err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Offringa</a:t>
            </a:r>
            <a:r>
              <a:rPr lang="en" i="1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+ 2014) produces blurry output…</a:t>
            </a:r>
            <a:endParaRPr i="1" dirty="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897" name="Google Shape;89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8225" y="1299625"/>
            <a:ext cx="4773575" cy="28203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98" name="Google Shape;898;p42"/>
          <p:cNvSpPr txBox="1"/>
          <p:nvPr/>
        </p:nvSpPr>
        <p:spPr>
          <a:xfrm>
            <a:off x="5467575" y="472713"/>
            <a:ext cx="3203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Precision: Single-timestep image, selected down to a narrow frequency range</a:t>
            </a:r>
            <a:endParaRPr sz="1300" i="1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99" name="Google Shape;899;p42"/>
          <p:cNvCxnSpPr/>
          <p:nvPr/>
        </p:nvCxnSpPr>
        <p:spPr>
          <a:xfrm rot="5400000">
            <a:off x="6638400" y="1095313"/>
            <a:ext cx="231000" cy="125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0" name="Google Shape;900;p42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01" name="Google Shape;901;p42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2" name="Google Shape;902;p42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03" name="Google Shape;903;p42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4" name="Google Shape;904;p42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05" name="Google Shape;905;p42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6" name="Google Shape;906;p42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07" name="Google Shape;907;p42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8" name="Google Shape;908;p42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09" name="Google Shape;909;p42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0" name="Google Shape;910;p42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11" name="Google Shape;911;p42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2" name="Google Shape;912;p42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13" name="Google Shape;913;p42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4" name="Google Shape;914;p42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15" name="Google Shape;915;p42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6" name="Google Shape;916;p42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922" name="Google Shape;922;p43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Near-Field Corrections</a:t>
            </a:r>
            <a:endParaRPr/>
          </a:p>
        </p:txBody>
      </p:sp>
      <p:pic>
        <p:nvPicPr>
          <p:cNvPr id="923" name="Google Shape;92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50" y="1717825"/>
            <a:ext cx="3968302" cy="25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43"/>
          <p:cNvSpPr txBox="1"/>
          <p:nvPr/>
        </p:nvSpPr>
        <p:spPr>
          <a:xfrm>
            <a:off x="4204500" y="1006113"/>
            <a:ext cx="49395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Applying this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frequency-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time-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baseline-dependent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Δw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each visibility can bring a near-field object into focus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technique has been demonstrated most recently in </a:t>
            </a:r>
            <a:r>
              <a:rPr lang="en" sz="18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Prabu+ 2023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where the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International Space Station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was successfully resolved in an observation using near-field corrections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5" name="Google Shape;925;p43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26" name="Google Shape;926;p43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7" name="Google Shape;927;p43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28" name="Google Shape;928;p43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9" name="Google Shape;929;p43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30" name="Google Shape;930;p43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1" name="Google Shape;931;p43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32" name="Google Shape;932;p43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3" name="Google Shape;933;p43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34" name="Google Shape;934;p43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5" name="Google Shape;935;p43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36" name="Google Shape;936;p43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7" name="Google Shape;937;p43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38" name="Google Shape;938;p43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9" name="Google Shape;939;p43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40" name="Google Shape;940;p43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1" name="Google Shape;941;p43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4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/>
              <a:t>Applying the near-field corrections brings the airplane into </a:t>
            </a:r>
            <a:r>
              <a:rPr lang="en" sz="1600" b="1" dirty="0">
                <a:solidFill>
                  <a:schemeClr val="accent3"/>
                </a:solidFill>
              </a:rPr>
              <a:t>sharp focus!</a:t>
            </a:r>
            <a:endParaRPr sz="1600" b="1" dirty="0">
              <a:solidFill>
                <a:schemeClr val="accent3"/>
              </a:solidFill>
            </a:endParaRPr>
          </a:p>
        </p:txBody>
      </p:sp>
      <p:sp>
        <p:nvSpPr>
          <p:cNvPr id="947" name="Google Shape;94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948" name="Google Shape;94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463" y="1876126"/>
            <a:ext cx="4274712" cy="25256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9" name="Google Shape;94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825" y="1876125"/>
            <a:ext cx="4274712" cy="25256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50" name="Google Shape;950;p44"/>
          <p:cNvSpPr txBox="1"/>
          <p:nvPr/>
        </p:nvSpPr>
        <p:spPr>
          <a:xfrm>
            <a:off x="1162625" y="4517300"/>
            <a:ext cx="235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Before applying </a:t>
            </a:r>
            <a:r>
              <a:rPr lang="en" sz="1800" b="1" i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Δw</a:t>
            </a: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51" name="Google Shape;951;p44"/>
          <p:cNvSpPr txBox="1"/>
          <p:nvPr/>
        </p:nvSpPr>
        <p:spPr>
          <a:xfrm>
            <a:off x="5624275" y="4517300"/>
            <a:ext cx="235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After applying </a:t>
            </a:r>
            <a:r>
              <a:rPr lang="en" sz="1800" b="1" i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Δw</a:t>
            </a: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52" name="Google Shape;952;p44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Near-Field Corrections</a:t>
            </a:r>
            <a:endParaRPr dirty="0"/>
          </a:p>
        </p:txBody>
      </p:sp>
      <p:sp>
        <p:nvSpPr>
          <p:cNvPr id="953" name="Google Shape;953;p44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54" name="Google Shape;954;p44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5" name="Google Shape;955;p44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56" name="Google Shape;956;p44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7" name="Google Shape;957;p44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58" name="Google Shape;958;p44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9" name="Google Shape;959;p44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60" name="Google Shape;960;p44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1" name="Google Shape;961;p44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62" name="Google Shape;962;p44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3" name="Google Shape;963;p44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64" name="Google Shape;964;p44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5" name="Google Shape;965;p44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66" name="Google Shape;966;p44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7" name="Google Shape;967;p44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68" name="Google Shape;968;p44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9" name="Google Shape;969;p44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975" name="Google Shape;975;p45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Near-Field Corrections</a:t>
            </a:r>
            <a:endParaRPr/>
          </a:p>
        </p:txBody>
      </p:sp>
      <p:pic>
        <p:nvPicPr>
          <p:cNvPr id="976" name="Google Shape;97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50" y="1717825"/>
            <a:ext cx="3968302" cy="25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45"/>
          <p:cNvSpPr txBox="1"/>
          <p:nvPr/>
        </p:nvSpPr>
        <p:spPr>
          <a:xfrm>
            <a:off x="4204500" y="1147213"/>
            <a:ext cx="49395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Applying this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frequency-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time-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baseline-dependent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Δw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each visibility can bring a near-field object into focus!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8" name="Google Shape;978;p45"/>
          <p:cNvSpPr txBox="1"/>
          <p:nvPr/>
        </p:nvSpPr>
        <p:spPr>
          <a:xfrm>
            <a:off x="4204500" y="2865400"/>
            <a:ext cx="4939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➢"/>
            </a:pP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Important note: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the </a:t>
            </a:r>
            <a:r>
              <a:rPr lang="en" sz="1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Δw</a:t>
            </a:r>
            <a:r>
              <a:rPr lang="en" sz="1800" b="1" i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also depends on the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distance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the source…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○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do we get this?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9" name="Google Shape;979;p45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80" name="Google Shape;980;p45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1" name="Google Shape;981;p45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82" name="Google Shape;982;p45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3" name="Google Shape;983;p45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84" name="Google Shape;984;p45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5" name="Google Shape;985;p45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86" name="Google Shape;986;p45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7" name="Google Shape;987;p45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88" name="Google Shape;988;p45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9" name="Google Shape;989;p45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90" name="Google Shape;990;p45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1" name="Google Shape;991;p45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92" name="Google Shape;992;p45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3" name="Google Shape;993;p45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94" name="Google Shape;994;p45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5" name="Google Shape;995;p45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46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Beamforming</a:t>
            </a:r>
            <a:endParaRPr/>
          </a:p>
        </p:txBody>
      </p:sp>
      <p:sp>
        <p:nvSpPr>
          <p:cNvPr id="1001" name="Google Shape;1001;p4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16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In this context: the process of </a:t>
            </a:r>
            <a:r>
              <a:rPr lang="en" b="1">
                <a:solidFill>
                  <a:schemeClr val="accent3"/>
                </a:solidFill>
              </a:rPr>
              <a:t>averaging </a:t>
            </a:r>
            <a:r>
              <a:rPr lang="en"/>
              <a:t>all visibilities together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Effectively concentrates the beam into one pixel at the phase center and returns the </a:t>
            </a:r>
            <a:r>
              <a:rPr lang="en" b="1">
                <a:solidFill>
                  <a:schemeClr val="accent3"/>
                </a:solidFill>
              </a:rPr>
              <a:t>intensity</a:t>
            </a:r>
            <a:r>
              <a:rPr lang="en"/>
              <a:t> of that pixel</a:t>
            </a:r>
            <a:endParaRPr/>
          </a:p>
        </p:txBody>
      </p:sp>
      <p:sp>
        <p:nvSpPr>
          <p:cNvPr id="1002" name="Google Shape;1002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cxnSp>
        <p:nvCxnSpPr>
          <p:cNvPr id="1003" name="Google Shape;1003;p46"/>
          <p:cNvCxnSpPr/>
          <p:nvPr/>
        </p:nvCxnSpPr>
        <p:spPr>
          <a:xfrm rot="10800000">
            <a:off x="2698686" y="3023125"/>
            <a:ext cx="8700" cy="164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04" name="Google Shape;1004;p46"/>
          <p:cNvCxnSpPr/>
          <p:nvPr/>
        </p:nvCxnSpPr>
        <p:spPr>
          <a:xfrm rot="10800000" flipH="1">
            <a:off x="1849573" y="4166943"/>
            <a:ext cx="1838700" cy="9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05" name="Google Shape;1005;p46"/>
          <p:cNvSpPr txBox="1"/>
          <p:nvPr/>
        </p:nvSpPr>
        <p:spPr>
          <a:xfrm>
            <a:off x="1989530" y="2834925"/>
            <a:ext cx="7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Real</a:t>
            </a:r>
            <a:endParaRPr sz="1800" i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6" name="Google Shape;1006;p46"/>
          <p:cNvSpPr txBox="1"/>
          <p:nvPr/>
        </p:nvSpPr>
        <p:spPr>
          <a:xfrm>
            <a:off x="3364767" y="4166914"/>
            <a:ext cx="7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Imag</a:t>
            </a:r>
            <a:endParaRPr sz="1800" i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7" name="Google Shape;1007;p46"/>
          <p:cNvSpPr/>
          <p:nvPr/>
        </p:nvSpPr>
        <p:spPr>
          <a:xfrm rot="5273503">
            <a:off x="2132150" y="3486901"/>
            <a:ext cx="1141673" cy="863466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8" name="Google Shape;1008;p46"/>
          <p:cNvSpPr/>
          <p:nvPr/>
        </p:nvSpPr>
        <p:spPr>
          <a:xfrm>
            <a:off x="2868168" y="3636902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09" name="Google Shape;1009;p46"/>
          <p:cNvCxnSpPr/>
          <p:nvPr/>
        </p:nvCxnSpPr>
        <p:spPr>
          <a:xfrm rot="10800000">
            <a:off x="7375924" y="2921925"/>
            <a:ext cx="9300" cy="1618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10" name="Google Shape;1010;p46"/>
          <p:cNvCxnSpPr/>
          <p:nvPr/>
        </p:nvCxnSpPr>
        <p:spPr>
          <a:xfrm rot="10800000" flipH="1">
            <a:off x="6464525" y="4050373"/>
            <a:ext cx="1973400" cy="9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11" name="Google Shape;1011;p46"/>
          <p:cNvSpPr txBox="1"/>
          <p:nvPr/>
        </p:nvSpPr>
        <p:spPr>
          <a:xfrm>
            <a:off x="6614742" y="2736325"/>
            <a:ext cx="78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Real</a:t>
            </a:r>
            <a:endParaRPr sz="1800" i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2" name="Google Shape;1012;p46"/>
          <p:cNvSpPr txBox="1"/>
          <p:nvPr/>
        </p:nvSpPr>
        <p:spPr>
          <a:xfrm>
            <a:off x="8090798" y="4050465"/>
            <a:ext cx="78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Imag</a:t>
            </a:r>
            <a:endParaRPr sz="1800" i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3" name="Google Shape;1013;p46"/>
          <p:cNvSpPr/>
          <p:nvPr/>
        </p:nvSpPr>
        <p:spPr>
          <a:xfrm rot="5262637">
            <a:off x="6817189" y="3342084"/>
            <a:ext cx="1126499" cy="926698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4" name="Google Shape;1014;p46"/>
          <p:cNvSpPr/>
          <p:nvPr/>
        </p:nvSpPr>
        <p:spPr>
          <a:xfrm>
            <a:off x="7323286" y="3734205"/>
            <a:ext cx="114600" cy="1062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5" name="Google Shape;1015;p46"/>
          <p:cNvSpPr/>
          <p:nvPr/>
        </p:nvSpPr>
        <p:spPr>
          <a:xfrm>
            <a:off x="3026456" y="3800727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6" name="Google Shape;1016;p46"/>
          <p:cNvSpPr/>
          <p:nvPr/>
        </p:nvSpPr>
        <p:spPr>
          <a:xfrm>
            <a:off x="2450868" y="3962429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7" name="Google Shape;1017;p46"/>
          <p:cNvSpPr/>
          <p:nvPr/>
        </p:nvSpPr>
        <p:spPr>
          <a:xfrm>
            <a:off x="2513862" y="3580386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8" name="Google Shape;1018;p46"/>
          <p:cNvSpPr/>
          <p:nvPr/>
        </p:nvSpPr>
        <p:spPr>
          <a:xfrm>
            <a:off x="2635668" y="3773960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9" name="Google Shape;1019;p46"/>
          <p:cNvSpPr/>
          <p:nvPr/>
        </p:nvSpPr>
        <p:spPr>
          <a:xfrm>
            <a:off x="2830439" y="3908035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0" name="Google Shape;1020;p46"/>
          <p:cNvSpPr/>
          <p:nvPr/>
        </p:nvSpPr>
        <p:spPr>
          <a:xfrm>
            <a:off x="2988728" y="4071860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1" name="Google Shape;1021;p46"/>
          <p:cNvSpPr/>
          <p:nvPr/>
        </p:nvSpPr>
        <p:spPr>
          <a:xfrm>
            <a:off x="2830439" y="4323805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2" name="Google Shape;1022;p46"/>
          <p:cNvSpPr/>
          <p:nvPr/>
        </p:nvSpPr>
        <p:spPr>
          <a:xfrm>
            <a:off x="2803642" y="4037475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3" name="Google Shape;1023;p46"/>
          <p:cNvSpPr/>
          <p:nvPr/>
        </p:nvSpPr>
        <p:spPr>
          <a:xfrm>
            <a:off x="2487065" y="4297038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4" name="Google Shape;1024;p46"/>
          <p:cNvSpPr/>
          <p:nvPr/>
        </p:nvSpPr>
        <p:spPr>
          <a:xfrm>
            <a:off x="2590617" y="4064255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5" name="Google Shape;1025;p46"/>
          <p:cNvSpPr/>
          <p:nvPr/>
        </p:nvSpPr>
        <p:spPr>
          <a:xfrm>
            <a:off x="2662465" y="4389297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6" name="Google Shape;1026;p46"/>
          <p:cNvSpPr/>
          <p:nvPr/>
        </p:nvSpPr>
        <p:spPr>
          <a:xfrm>
            <a:off x="2432796" y="3757943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7" name="Google Shape;1027;p46"/>
          <p:cNvSpPr/>
          <p:nvPr/>
        </p:nvSpPr>
        <p:spPr>
          <a:xfrm>
            <a:off x="2617414" y="3409816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8" name="Google Shape;1028;p46"/>
          <p:cNvSpPr/>
          <p:nvPr/>
        </p:nvSpPr>
        <p:spPr>
          <a:xfrm>
            <a:off x="2830439" y="3470847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9" name="Google Shape;1029;p46"/>
          <p:cNvSpPr/>
          <p:nvPr/>
        </p:nvSpPr>
        <p:spPr>
          <a:xfrm>
            <a:off x="2755527" y="4245225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0" name="Google Shape;1030;p46"/>
          <p:cNvSpPr/>
          <p:nvPr/>
        </p:nvSpPr>
        <p:spPr>
          <a:xfrm>
            <a:off x="3041621" y="3680976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1" name="Google Shape;1031;p46"/>
          <p:cNvSpPr/>
          <p:nvPr/>
        </p:nvSpPr>
        <p:spPr>
          <a:xfrm>
            <a:off x="2297773" y="3872078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2" name="Google Shape;1032;p46"/>
          <p:cNvSpPr/>
          <p:nvPr/>
        </p:nvSpPr>
        <p:spPr>
          <a:xfrm>
            <a:off x="2432796" y="4109349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3" name="Google Shape;1033;p46"/>
          <p:cNvSpPr/>
          <p:nvPr/>
        </p:nvSpPr>
        <p:spPr>
          <a:xfrm>
            <a:off x="2591085" y="4273174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4" name="Google Shape;1034;p46"/>
          <p:cNvSpPr/>
          <p:nvPr/>
        </p:nvSpPr>
        <p:spPr>
          <a:xfrm>
            <a:off x="2749373" y="4436999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5" name="Google Shape;1035;p46"/>
          <p:cNvSpPr/>
          <p:nvPr/>
        </p:nvSpPr>
        <p:spPr>
          <a:xfrm>
            <a:off x="2812367" y="3773960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6" name="Google Shape;1036;p46"/>
          <p:cNvSpPr/>
          <p:nvPr/>
        </p:nvSpPr>
        <p:spPr>
          <a:xfrm>
            <a:off x="2970656" y="3937785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7" name="Google Shape;1037;p46"/>
          <p:cNvSpPr/>
          <p:nvPr/>
        </p:nvSpPr>
        <p:spPr>
          <a:xfrm>
            <a:off x="2970656" y="4244231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8" name="Google Shape;1038;p46"/>
          <p:cNvSpPr/>
          <p:nvPr/>
        </p:nvSpPr>
        <p:spPr>
          <a:xfrm>
            <a:off x="2379020" y="3591740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9" name="Google Shape;1039;p46"/>
          <p:cNvSpPr/>
          <p:nvPr/>
        </p:nvSpPr>
        <p:spPr>
          <a:xfrm>
            <a:off x="2537309" y="3755565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0" name="Google Shape;1040;p46"/>
          <p:cNvSpPr/>
          <p:nvPr/>
        </p:nvSpPr>
        <p:spPr>
          <a:xfrm>
            <a:off x="2695598" y="3919390"/>
            <a:ext cx="26700" cy="267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1" name="Google Shape;1041;p46"/>
          <p:cNvSpPr txBox="1"/>
          <p:nvPr/>
        </p:nvSpPr>
        <p:spPr>
          <a:xfrm>
            <a:off x="119600" y="3241167"/>
            <a:ext cx="1526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“Cloud” of visibilities in the IR plane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42" name="Google Shape;1042;p46"/>
          <p:cNvCxnSpPr>
            <a:stCxn id="1013" idx="1"/>
            <a:endCxn id="1014" idx="7"/>
          </p:cNvCxnSpPr>
          <p:nvPr/>
        </p:nvCxnSpPr>
        <p:spPr>
          <a:xfrm flipH="1">
            <a:off x="7421054" y="3395700"/>
            <a:ext cx="270900" cy="354000"/>
          </a:xfrm>
          <a:prstGeom prst="straightConnector1">
            <a:avLst/>
          </a:prstGeom>
          <a:noFill/>
          <a:ln w="9525" cap="flat" cmpd="sng">
            <a:solidFill>
              <a:srgbClr val="8E7CC3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1043" name="Google Shape;1043;p46"/>
          <p:cNvCxnSpPr>
            <a:stCxn id="1013" idx="0"/>
            <a:endCxn id="1014" idx="6"/>
          </p:cNvCxnSpPr>
          <p:nvPr/>
        </p:nvCxnSpPr>
        <p:spPr>
          <a:xfrm rot="10800000">
            <a:off x="7437888" y="3787283"/>
            <a:ext cx="405600" cy="1500"/>
          </a:xfrm>
          <a:prstGeom prst="straightConnector1">
            <a:avLst/>
          </a:prstGeom>
          <a:noFill/>
          <a:ln w="9525" cap="flat" cmpd="sng">
            <a:solidFill>
              <a:srgbClr val="8E7CC3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1044" name="Google Shape;1044;p46"/>
          <p:cNvCxnSpPr>
            <a:stCxn id="1013" idx="7"/>
            <a:endCxn id="1014" idx="5"/>
          </p:cNvCxnSpPr>
          <p:nvPr/>
        </p:nvCxnSpPr>
        <p:spPr>
          <a:xfrm rot="10800000">
            <a:off x="7421074" y="3824720"/>
            <a:ext cx="302700" cy="366900"/>
          </a:xfrm>
          <a:prstGeom prst="straightConnector1">
            <a:avLst/>
          </a:prstGeom>
          <a:noFill/>
          <a:ln w="9525" cap="flat" cmpd="sng">
            <a:solidFill>
              <a:srgbClr val="8E7CC3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1045" name="Google Shape;1045;p46"/>
          <p:cNvCxnSpPr>
            <a:stCxn id="1013" idx="6"/>
            <a:endCxn id="1014" idx="4"/>
          </p:cNvCxnSpPr>
          <p:nvPr/>
        </p:nvCxnSpPr>
        <p:spPr>
          <a:xfrm rot="10800000">
            <a:off x="7380438" y="3840533"/>
            <a:ext cx="22500" cy="527700"/>
          </a:xfrm>
          <a:prstGeom prst="straightConnector1">
            <a:avLst/>
          </a:prstGeom>
          <a:noFill/>
          <a:ln w="9525" cap="flat" cmpd="sng">
            <a:solidFill>
              <a:srgbClr val="8E7CC3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1046" name="Google Shape;1046;p46"/>
          <p:cNvCxnSpPr>
            <a:stCxn id="1013" idx="5"/>
            <a:endCxn id="1014" idx="3"/>
          </p:cNvCxnSpPr>
          <p:nvPr/>
        </p:nvCxnSpPr>
        <p:spPr>
          <a:xfrm rot="10800000" flipH="1">
            <a:off x="7068922" y="3824866"/>
            <a:ext cx="271200" cy="390300"/>
          </a:xfrm>
          <a:prstGeom prst="straightConnector1">
            <a:avLst/>
          </a:prstGeom>
          <a:noFill/>
          <a:ln w="9525" cap="flat" cmpd="sng">
            <a:solidFill>
              <a:srgbClr val="8E7CC3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1047" name="Google Shape;1047;p46"/>
          <p:cNvCxnSpPr>
            <a:stCxn id="1013" idx="4"/>
            <a:endCxn id="1014" idx="2"/>
          </p:cNvCxnSpPr>
          <p:nvPr/>
        </p:nvCxnSpPr>
        <p:spPr>
          <a:xfrm rot="10800000" flipH="1">
            <a:off x="6917388" y="3787283"/>
            <a:ext cx="405900" cy="34800"/>
          </a:xfrm>
          <a:prstGeom prst="straightConnector1">
            <a:avLst/>
          </a:prstGeom>
          <a:noFill/>
          <a:ln w="9525" cap="flat" cmpd="sng">
            <a:solidFill>
              <a:srgbClr val="8E7CC3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1048" name="Google Shape;1048;p46"/>
          <p:cNvCxnSpPr>
            <a:stCxn id="1013" idx="3"/>
            <a:endCxn id="1014" idx="1"/>
          </p:cNvCxnSpPr>
          <p:nvPr/>
        </p:nvCxnSpPr>
        <p:spPr>
          <a:xfrm>
            <a:off x="7037103" y="3419247"/>
            <a:ext cx="303000" cy="330600"/>
          </a:xfrm>
          <a:prstGeom prst="straightConnector1">
            <a:avLst/>
          </a:prstGeom>
          <a:noFill/>
          <a:ln w="9525" cap="flat" cmpd="sng">
            <a:solidFill>
              <a:srgbClr val="8E7CC3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1049" name="Google Shape;1049;p46"/>
          <p:cNvCxnSpPr>
            <a:stCxn id="1013" idx="2"/>
            <a:endCxn id="1014" idx="0"/>
          </p:cNvCxnSpPr>
          <p:nvPr/>
        </p:nvCxnSpPr>
        <p:spPr>
          <a:xfrm>
            <a:off x="7357938" y="3242633"/>
            <a:ext cx="22500" cy="491700"/>
          </a:xfrm>
          <a:prstGeom prst="straightConnector1">
            <a:avLst/>
          </a:prstGeom>
          <a:noFill/>
          <a:ln w="9525" cap="flat" cmpd="sng">
            <a:solidFill>
              <a:srgbClr val="8E7CC3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050" name="Google Shape;1050;p46"/>
          <p:cNvSpPr txBox="1"/>
          <p:nvPr/>
        </p:nvSpPr>
        <p:spPr>
          <a:xfrm>
            <a:off x="4510187" y="3198325"/>
            <a:ext cx="1900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Averaging them returns the intensity of the source at the phase center</a:t>
            </a:r>
            <a:endParaRPr sz="17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051" name="Google Shape;1051;p46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52" name="Google Shape;1052;p46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3" name="Google Shape;1053;p46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54" name="Google Shape;1054;p46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5" name="Google Shape;1055;p46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56" name="Google Shape;1056;p46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7" name="Google Shape;1057;p46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58" name="Google Shape;1058;p46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9" name="Google Shape;1059;p46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60" name="Google Shape;1060;p46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1" name="Google Shape;1061;p46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62" name="Google Shape;1062;p46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3" name="Google Shape;1063;p46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64" name="Google Shape;1064;p46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5" name="Google Shape;1065;p46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66" name="Google Shape;1066;p46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7" name="Google Shape;1067;p46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47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Beamforming</a:t>
            </a:r>
            <a:endParaRPr/>
          </a:p>
        </p:txBody>
      </p:sp>
      <p:sp>
        <p:nvSpPr>
          <p:cNvPr id="1073" name="Google Shape;1073;p47"/>
          <p:cNvSpPr txBox="1">
            <a:spLocks noGrp="1"/>
          </p:cNvSpPr>
          <p:nvPr>
            <p:ph type="body" idx="1"/>
          </p:nvPr>
        </p:nvSpPr>
        <p:spPr>
          <a:xfrm>
            <a:off x="253975" y="1218425"/>
            <a:ext cx="87672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Idea:</a:t>
            </a:r>
            <a:endParaRPr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Iterate through several values of the </a:t>
            </a:r>
            <a:r>
              <a:rPr lang="en" sz="1600" b="1">
                <a:solidFill>
                  <a:schemeClr val="accent3"/>
                </a:solidFill>
              </a:rPr>
              <a:t>focal distance</a:t>
            </a:r>
            <a:endParaRPr sz="1600" b="1">
              <a:solidFill>
                <a:schemeClr val="accent3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1">
                <a:solidFill>
                  <a:schemeClr val="accent3"/>
                </a:solidFill>
              </a:rPr>
              <a:t>Beamform</a:t>
            </a:r>
            <a:r>
              <a:rPr lang="en" sz="1600"/>
              <a:t> at each iteration</a:t>
            </a:r>
            <a:endParaRPr sz="160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The maximum beamformed intensity corresponds to the </a:t>
            </a:r>
            <a:r>
              <a:rPr lang="en" sz="1600" b="1">
                <a:solidFill>
                  <a:schemeClr val="accent3"/>
                </a:solidFill>
              </a:rPr>
              <a:t>optimal</a:t>
            </a:r>
            <a:r>
              <a:rPr lang="en" sz="1600"/>
              <a:t> focal distance</a:t>
            </a:r>
            <a:endParaRPr sz="1600"/>
          </a:p>
        </p:txBody>
      </p:sp>
      <p:sp>
        <p:nvSpPr>
          <p:cNvPr id="1074" name="Google Shape;107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1075" name="Google Shape;1075;p47"/>
          <p:cNvSpPr txBox="1"/>
          <p:nvPr/>
        </p:nvSpPr>
        <p:spPr>
          <a:xfrm>
            <a:off x="228000" y="3166725"/>
            <a:ext cx="8688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assumes we already know the object’s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spatial coordinates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(right ascension, declination); without these, we cannot calculate </a:t>
            </a:r>
            <a:r>
              <a:rPr lang="en" sz="1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Δw</a:t>
            </a:r>
            <a:endParaRPr sz="18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 a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bright enough object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can obtain these via an imager; e.g. </a:t>
            </a:r>
            <a:r>
              <a:rPr lang="en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WSClean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76" name="Google Shape;1076;p47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77" name="Google Shape;1077;p47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8" name="Google Shape;1078;p47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79" name="Google Shape;1079;p47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0" name="Google Shape;1080;p47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81" name="Google Shape;1081;p47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2" name="Google Shape;1082;p47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83" name="Google Shape;1083;p47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4" name="Google Shape;1084;p47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85" name="Google Shape;1085;p47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6" name="Google Shape;1086;p47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87" name="Google Shape;1087;p47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8" name="Google Shape;1088;p47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89" name="Google Shape;1089;p47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0" name="Google Shape;1090;p47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091" name="Google Shape;1091;p47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2" name="Google Shape;1092;p47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1099" name="Google Shape;1099;p48"/>
          <p:cNvSpPr txBox="1"/>
          <p:nvPr/>
        </p:nvSpPr>
        <p:spPr>
          <a:xfrm>
            <a:off x="2198100" y="4629175"/>
            <a:ext cx="47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(Ducharme &amp; </a:t>
            </a:r>
            <a:r>
              <a:rPr lang="en" sz="1800" dirty="0" err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Pober</a:t>
            </a:r>
            <a:r>
              <a:rPr lang="en" sz="1800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, in review)</a:t>
            </a:r>
            <a:endParaRPr sz="1800" dirty="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" name="airplane1.mp4">
            <a:hlinkClick r:id="" action="ppaction://media"/>
            <a:extLst>
              <a:ext uri="{FF2B5EF4-FFF2-40B4-BE49-F238E27FC236}">
                <a16:creationId xmlns:a16="http://schemas.microsoft.com/office/drawing/2014/main" id="{969D1318-AD46-5133-954B-ED84EF214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140" y="52625"/>
            <a:ext cx="7195720" cy="4241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1105" name="Google Shape;1105;p49" title="Iterative beamforming at each time-step to localize airplane in MWA observa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929" y="234891"/>
            <a:ext cx="7518142" cy="42308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9;p48">
            <a:extLst>
              <a:ext uri="{FF2B5EF4-FFF2-40B4-BE49-F238E27FC236}">
                <a16:creationId xmlns:a16="http://schemas.microsoft.com/office/drawing/2014/main" id="{4665EEE7-FDF5-BEC7-CD2A-E031F2ACC0B2}"/>
              </a:ext>
            </a:extLst>
          </p:cNvPr>
          <p:cNvSpPr txBox="1"/>
          <p:nvPr/>
        </p:nvSpPr>
        <p:spPr>
          <a:xfrm>
            <a:off x="2198100" y="4629175"/>
            <a:ext cx="47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(Ducharme &amp; </a:t>
            </a:r>
            <a:r>
              <a:rPr lang="en" sz="1800" dirty="0" err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Pober</a:t>
            </a:r>
            <a:r>
              <a:rPr lang="en" sz="1800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, in review)</a:t>
            </a:r>
            <a:endParaRPr sz="1800" dirty="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0100" y="494200"/>
            <a:ext cx="4843099" cy="407489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17" name="Google Shape;1117;p51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Plot</a:t>
            </a:r>
            <a:endParaRPr/>
          </a:p>
        </p:txBody>
      </p:sp>
      <p:sp>
        <p:nvSpPr>
          <p:cNvPr id="1118" name="Google Shape;1118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1119" name="Google Shape;1119;p51"/>
          <p:cNvSpPr txBox="1"/>
          <p:nvPr/>
        </p:nvSpPr>
        <p:spPr>
          <a:xfrm>
            <a:off x="0" y="1220375"/>
            <a:ext cx="35148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Plot shows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high confidence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 the focal distance predicted using beamforming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Converting this to an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altitude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above sea level allows to cross-reference with various sources of RFI…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0" name="Google Shape;1120;p51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21" name="Google Shape;1121;p51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2" name="Google Shape;1122;p51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23" name="Google Shape;1123;p51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4" name="Google Shape;1124;p51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25" name="Google Shape;1125;p51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6" name="Google Shape;1126;p51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27" name="Google Shape;1127;p51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8" name="Google Shape;1128;p51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29" name="Google Shape;1129;p51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0" name="Google Shape;1130;p51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31" name="Google Shape;1131;p51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2" name="Google Shape;1132;p51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33" name="Google Shape;1133;p51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4" name="Google Shape;1134;p51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35" name="Google Shape;1135;p51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6" name="Google Shape;1136;p51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37" name="Google Shape;1137;p51"/>
          <p:cNvSpPr txBox="1"/>
          <p:nvPr/>
        </p:nvSpPr>
        <p:spPr>
          <a:xfrm>
            <a:off x="3815400" y="4629175"/>
            <a:ext cx="47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(Ducharme &amp; Pober, in review)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52"/>
          <p:cNvSpPr txBox="1">
            <a:spLocks noGrp="1"/>
          </p:cNvSpPr>
          <p:nvPr>
            <p:ph type="title"/>
          </p:nvPr>
        </p:nvSpPr>
        <p:spPr>
          <a:xfrm>
            <a:off x="311700" y="465213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Result</a:t>
            </a:r>
            <a:endParaRPr/>
          </a:p>
        </p:txBody>
      </p:sp>
      <p:sp>
        <p:nvSpPr>
          <p:cNvPr id="1143" name="Google Shape;1143;p52"/>
          <p:cNvSpPr txBox="1">
            <a:spLocks noGrp="1"/>
          </p:cNvSpPr>
          <p:nvPr>
            <p:ph type="body" idx="1"/>
          </p:nvPr>
        </p:nvSpPr>
        <p:spPr>
          <a:xfrm>
            <a:off x="311700" y="1350757"/>
            <a:ext cx="8520600" cy="24962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Ø"/>
            </a:pPr>
            <a:r>
              <a:rPr lang="en" dirty="0"/>
              <a:t>For OBSID 1061313128, the altitude consistently hovers around </a:t>
            </a:r>
            <a:r>
              <a:rPr lang="en" b="1" dirty="0">
                <a:solidFill>
                  <a:schemeClr val="accent3"/>
                </a:solidFill>
              </a:rPr>
              <a:t>11.5 km</a:t>
            </a:r>
            <a:endParaRPr b="1" dirty="0">
              <a:solidFill>
                <a:schemeClr val="accent3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 panose="02070309020205020404" pitchFamily="49" charset="0"/>
              <a:buChar char="o"/>
            </a:pPr>
            <a:r>
              <a:rPr lang="en" sz="1800" dirty="0"/>
              <a:t>That’s an airplane!</a:t>
            </a:r>
            <a:endParaRPr sz="1800" dirty="0"/>
          </a:p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Ø"/>
            </a:pPr>
            <a:r>
              <a:rPr lang="en" dirty="0"/>
              <a:t>Combining the altitude with the radial displacement, we calculate a speed of approximately </a:t>
            </a:r>
            <a:r>
              <a:rPr lang="en" b="1" dirty="0">
                <a:solidFill>
                  <a:schemeClr val="accent3"/>
                </a:solidFill>
              </a:rPr>
              <a:t>790 km/h</a:t>
            </a:r>
            <a:endParaRPr b="1" dirty="0">
              <a:solidFill>
                <a:schemeClr val="accent3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 panose="02070309020205020404" pitchFamily="49" charset="0"/>
              <a:buChar char="o"/>
            </a:pPr>
            <a:r>
              <a:rPr lang="en" sz="1800" dirty="0"/>
              <a:t>Also consistent with an airplane’s cruising speed</a:t>
            </a:r>
          </a:p>
          <a:p>
            <a:pPr indent="-330200">
              <a:lnSpc>
                <a:spcPct val="150000"/>
              </a:lnSpc>
              <a:buSzPts val="1600"/>
              <a:buFont typeface="Wingdings" pitchFamily="2" charset="2"/>
              <a:buChar char="Ø"/>
            </a:pPr>
            <a:r>
              <a:rPr lang="en" dirty="0"/>
              <a:t>First conclusive airplane detection in MWA data</a:t>
            </a:r>
          </a:p>
        </p:txBody>
      </p:sp>
      <p:sp>
        <p:nvSpPr>
          <p:cNvPr id="1144" name="Google Shape;1144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1145" name="Google Shape;114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551" y="308325"/>
            <a:ext cx="1969423" cy="133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476" y="3999501"/>
            <a:ext cx="1528187" cy="70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6695" y="3999501"/>
            <a:ext cx="1528187" cy="70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2914" y="3999501"/>
            <a:ext cx="1528187" cy="70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52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50" name="Google Shape;1150;p52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1" name="Google Shape;1151;p52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52" name="Google Shape;1152;p52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3" name="Google Shape;1153;p52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54" name="Google Shape;1154;p52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5" name="Google Shape;1155;p52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56" name="Google Shape;1156;p52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7" name="Google Shape;1157;p52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58" name="Google Shape;1158;p52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9" name="Google Shape;1159;p52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60" name="Google Shape;1160;p52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1" name="Google Shape;1161;p52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62" name="Google Shape;1162;p52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3" name="Google Shape;1163;p52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64" name="Google Shape;1164;p52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5" name="Google Shape;1165;p52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311700" y="3083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Frequency Interference</a:t>
            </a: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9749" y="665025"/>
            <a:ext cx="2691323" cy="183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44546">
            <a:off x="7127327" y="3028574"/>
            <a:ext cx="1840423" cy="18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5">
            <a:alphaModFix/>
          </a:blip>
          <a:srcRect l="43329" r="43165" b="73022"/>
          <a:stretch/>
        </p:blipFill>
        <p:spPr>
          <a:xfrm>
            <a:off x="4786300" y="3437899"/>
            <a:ext cx="1237924" cy="124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9000" y="485550"/>
            <a:ext cx="1955000" cy="19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311700" y="1419825"/>
            <a:ext cx="4260300" cy="30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RFI contaminates MWA data, further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obscuring the 21cm signal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Difficult to predict and avoid due to the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multitude of different sources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1" name="Google Shape;12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46602">
            <a:off x="6221464" y="2168871"/>
            <a:ext cx="1186422" cy="118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4" name="Google Shape;124;p16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16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6" name="Google Shape;126;p16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16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8" name="Google Shape;128;p16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6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30" name="Google Shape;130;p16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Google Shape;131;p16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32" name="Google Shape;132;p16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" name="Google Shape;133;p16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34" name="Google Shape;134;p16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16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36" name="Google Shape;136;p16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7" name="Google Shape;137;p16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38" name="Google Shape;138;p16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6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53"/>
          <p:cNvSpPr txBox="1">
            <a:spLocks noGrp="1"/>
          </p:cNvSpPr>
          <p:nvPr>
            <p:ph type="title"/>
          </p:nvPr>
        </p:nvSpPr>
        <p:spPr>
          <a:xfrm>
            <a:off x="311725" y="3319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observations</a:t>
            </a:r>
            <a:endParaRPr/>
          </a:p>
        </p:txBody>
      </p:sp>
      <p:sp>
        <p:nvSpPr>
          <p:cNvPr id="1171" name="Google Shape;1171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pic>
        <p:nvPicPr>
          <p:cNvPr id="1172" name="Google Shape;117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35360"/>
            <a:ext cx="9144003" cy="2513716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53"/>
          <p:cNvSpPr txBox="1"/>
          <p:nvPr/>
        </p:nvSpPr>
        <p:spPr>
          <a:xfrm>
            <a:off x="367100" y="1186925"/>
            <a:ext cx="686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Mixed results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 other airplane-containing observations…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4" name="Google Shape;1174;p53"/>
          <p:cNvSpPr txBox="1"/>
          <p:nvPr/>
        </p:nvSpPr>
        <p:spPr>
          <a:xfrm>
            <a:off x="222425" y="4249075"/>
            <a:ext cx="219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Phase I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0.5-second resolution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75" name="Google Shape;1175;p53"/>
          <p:cNvSpPr txBox="1"/>
          <p:nvPr/>
        </p:nvSpPr>
        <p:spPr>
          <a:xfrm>
            <a:off x="3301775" y="4249075"/>
            <a:ext cx="219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Phase I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2-second resolution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76" name="Google Shape;1176;p53"/>
          <p:cNvSpPr txBox="1"/>
          <p:nvPr/>
        </p:nvSpPr>
        <p:spPr>
          <a:xfrm>
            <a:off x="6381125" y="4249075"/>
            <a:ext cx="219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Phase II (compact)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2-second resolution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77" name="Google Shape;1177;p53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78" name="Google Shape;1178;p53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9" name="Google Shape;1179;p53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80" name="Google Shape;1180;p53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1" name="Google Shape;1181;p53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82" name="Google Shape;1182;p53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3" name="Google Shape;1183;p53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84" name="Google Shape;1184;p53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5" name="Google Shape;1185;p53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86" name="Google Shape;1186;p53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7" name="Google Shape;1187;p53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88" name="Google Shape;1188;p53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9" name="Google Shape;1189;p53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90" name="Google Shape;1190;p53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1" name="Google Shape;1191;p53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92" name="Google Shape;1192;p53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3" name="Google Shape;1193;p53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54"/>
          <p:cNvSpPr txBox="1">
            <a:spLocks noGrp="1"/>
          </p:cNvSpPr>
          <p:nvPr>
            <p:ph type="title"/>
          </p:nvPr>
        </p:nvSpPr>
        <p:spPr>
          <a:xfrm>
            <a:off x="311700" y="3083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1199" name="Google Shape;1199;p54"/>
          <p:cNvSpPr txBox="1">
            <a:spLocks noGrp="1"/>
          </p:cNvSpPr>
          <p:nvPr>
            <p:ph type="body" idx="1"/>
          </p:nvPr>
        </p:nvSpPr>
        <p:spPr>
          <a:xfrm>
            <a:off x="311700" y="1147225"/>
            <a:ext cx="8520600" cy="39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b="1">
                <a:solidFill>
                  <a:schemeClr val="accent3"/>
                </a:solidFill>
              </a:rPr>
              <a:t>Higher time resolution</a:t>
            </a:r>
            <a:r>
              <a:rPr lang="en"/>
              <a:t> leads to less confident results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airplane moves a lot in 2 seconds, making its spatial coordinates harder to express as a single pair of Ra/Dec coordinates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b="1">
                <a:solidFill>
                  <a:schemeClr val="accent3"/>
                </a:solidFill>
              </a:rPr>
              <a:t>Phase II (compact)</a:t>
            </a:r>
            <a:r>
              <a:rPr lang="en"/>
              <a:t> data also leads to less confident results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Phase II (compact) configuration features much shorter baselines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Shorter baselines see the near-field </a:t>
            </a:r>
            <a:r>
              <a:rPr lang="en" b="1">
                <a:solidFill>
                  <a:schemeClr val="accent3"/>
                </a:solidFill>
              </a:rPr>
              <a:t>closer</a:t>
            </a:r>
            <a:r>
              <a:rPr lang="en"/>
              <a:t> than longer baselines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airplane is already </a:t>
            </a:r>
            <a:r>
              <a:rPr lang="en" b="1">
                <a:solidFill>
                  <a:schemeClr val="accent3"/>
                </a:solidFill>
              </a:rPr>
              <a:t>in the far field</a:t>
            </a:r>
            <a:r>
              <a:rPr lang="en"/>
              <a:t> for such baselines!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The object needs to be </a:t>
            </a:r>
            <a:r>
              <a:rPr lang="en" b="1">
                <a:solidFill>
                  <a:schemeClr val="accent3"/>
                </a:solidFill>
              </a:rPr>
              <a:t>bright</a:t>
            </a:r>
            <a:r>
              <a:rPr lang="en"/>
              <a:t> enough to image in order to obtain its spatial coordinates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Faint RFI would image poorly, and this technique would be difficult to apply</a:t>
            </a:r>
            <a:endParaRPr/>
          </a:p>
        </p:txBody>
      </p:sp>
      <p:sp>
        <p:nvSpPr>
          <p:cNvPr id="1200" name="Google Shape;1200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1201" name="Google Shape;1201;p54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02" name="Google Shape;1202;p54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3" name="Google Shape;1203;p54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04" name="Google Shape;1204;p54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5" name="Google Shape;1205;p54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06" name="Google Shape;1206;p54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7" name="Google Shape;1207;p54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08" name="Google Shape;1208;p54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9" name="Google Shape;1209;p54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10" name="Google Shape;1210;p54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1" name="Google Shape;1211;p54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12" name="Google Shape;1212;p54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3" name="Google Shape;1213;p54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14" name="Google Shape;1214;p54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5" name="Google Shape;1215;p54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16" name="Google Shape;1216;p54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7" name="Google Shape;1217;p54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55"/>
          <p:cNvSpPr txBox="1">
            <a:spLocks noGrp="1"/>
          </p:cNvSpPr>
          <p:nvPr>
            <p:ph type="title"/>
          </p:nvPr>
        </p:nvSpPr>
        <p:spPr>
          <a:xfrm>
            <a:off x="311700" y="354700"/>
            <a:ext cx="29937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Future Directions</a:t>
            </a:r>
            <a:endParaRPr sz="3800"/>
          </a:p>
        </p:txBody>
      </p:sp>
      <p:sp>
        <p:nvSpPr>
          <p:cNvPr id="1223" name="Google Shape;1223;p55"/>
          <p:cNvSpPr txBox="1">
            <a:spLocks noGrp="1"/>
          </p:cNvSpPr>
          <p:nvPr>
            <p:ph type="body" idx="1"/>
          </p:nvPr>
        </p:nvSpPr>
        <p:spPr>
          <a:xfrm>
            <a:off x="0" y="1344730"/>
            <a:ext cx="4333800" cy="1836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dirty="0"/>
              <a:t>Knowing where the airplane is may allow its </a:t>
            </a:r>
            <a:r>
              <a:rPr lang="en" b="1" dirty="0">
                <a:solidFill>
                  <a:schemeClr val="accent3"/>
                </a:solidFill>
              </a:rPr>
              <a:t>subtraction or excision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dirty="0"/>
              <a:t>This would allow to retain a higher fraction of usable data</a:t>
            </a:r>
            <a:endParaRPr dirty="0"/>
          </a:p>
        </p:txBody>
      </p:sp>
      <p:sp>
        <p:nvSpPr>
          <p:cNvPr id="1224" name="Google Shape;1224;p55"/>
          <p:cNvSpPr txBox="1">
            <a:spLocks noGrp="1"/>
          </p:cNvSpPr>
          <p:nvPr>
            <p:ph type="sldNum" idx="12"/>
          </p:nvPr>
        </p:nvSpPr>
        <p:spPr>
          <a:xfrm>
            <a:off x="8" y="4653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1225" name="Google Shape;1225;p55"/>
          <p:cNvSpPr/>
          <p:nvPr/>
        </p:nvSpPr>
        <p:spPr>
          <a:xfrm>
            <a:off x="70900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26" name="Google Shape;1226;p55"/>
          <p:cNvCxnSpPr/>
          <p:nvPr/>
        </p:nvCxnSpPr>
        <p:spPr>
          <a:xfrm>
            <a:off x="412985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7" name="Google Shape;1227;p55"/>
          <p:cNvSpPr/>
          <p:nvPr/>
        </p:nvSpPr>
        <p:spPr>
          <a:xfrm>
            <a:off x="879547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28" name="Google Shape;1228;p55"/>
          <p:cNvCxnSpPr/>
          <p:nvPr/>
        </p:nvCxnSpPr>
        <p:spPr>
          <a:xfrm>
            <a:off x="1221632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9" name="Google Shape;1229;p55"/>
          <p:cNvSpPr/>
          <p:nvPr/>
        </p:nvSpPr>
        <p:spPr>
          <a:xfrm>
            <a:off x="1688194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30" name="Google Shape;1230;p55"/>
          <p:cNvCxnSpPr/>
          <p:nvPr/>
        </p:nvCxnSpPr>
        <p:spPr>
          <a:xfrm>
            <a:off x="2030279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1" name="Google Shape;1231;p55"/>
          <p:cNvSpPr/>
          <p:nvPr/>
        </p:nvSpPr>
        <p:spPr>
          <a:xfrm>
            <a:off x="2496841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32" name="Google Shape;1232;p55"/>
          <p:cNvCxnSpPr/>
          <p:nvPr/>
        </p:nvCxnSpPr>
        <p:spPr>
          <a:xfrm>
            <a:off x="2838926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3" name="Google Shape;1233;p55"/>
          <p:cNvSpPr/>
          <p:nvPr/>
        </p:nvSpPr>
        <p:spPr>
          <a:xfrm>
            <a:off x="3305488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34" name="Google Shape;1234;p55"/>
          <p:cNvCxnSpPr/>
          <p:nvPr/>
        </p:nvCxnSpPr>
        <p:spPr>
          <a:xfrm>
            <a:off x="3647573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55"/>
          <p:cNvSpPr/>
          <p:nvPr/>
        </p:nvSpPr>
        <p:spPr>
          <a:xfrm>
            <a:off x="4114134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36" name="Google Shape;1236;p55"/>
          <p:cNvCxnSpPr/>
          <p:nvPr/>
        </p:nvCxnSpPr>
        <p:spPr>
          <a:xfrm>
            <a:off x="4456219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7" name="Google Shape;1237;p55"/>
          <p:cNvSpPr/>
          <p:nvPr/>
        </p:nvSpPr>
        <p:spPr>
          <a:xfrm>
            <a:off x="4922781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38" name="Google Shape;1238;p55"/>
          <p:cNvCxnSpPr/>
          <p:nvPr/>
        </p:nvCxnSpPr>
        <p:spPr>
          <a:xfrm>
            <a:off x="5264866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9" name="Google Shape;1239;p55"/>
          <p:cNvSpPr/>
          <p:nvPr/>
        </p:nvSpPr>
        <p:spPr>
          <a:xfrm>
            <a:off x="5731428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40" name="Google Shape;1240;p55"/>
          <p:cNvCxnSpPr/>
          <p:nvPr/>
        </p:nvCxnSpPr>
        <p:spPr>
          <a:xfrm>
            <a:off x="6073513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1" name="Google Shape;1241;p55"/>
          <p:cNvSpPr/>
          <p:nvPr/>
        </p:nvSpPr>
        <p:spPr>
          <a:xfrm>
            <a:off x="6540075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242" name="Google Shape;124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9156" y="0"/>
            <a:ext cx="160484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55"/>
          <p:cNvSpPr txBox="1"/>
          <p:nvPr/>
        </p:nvSpPr>
        <p:spPr>
          <a:xfrm>
            <a:off x="4667250" y="533400"/>
            <a:ext cx="2657100" cy="2647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Pictured: </a:t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Persistent narrowband emission from Starlink. If it </a:t>
            </a:r>
            <a:r>
              <a:rPr lang="en" sz="2000" b="1" i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also</a:t>
            </a:r>
            <a:r>
              <a:rPr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reflects RFI in other bands, we may be in trouble…</a:t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Credits: </a:t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Dev Null, Curtin University</a:t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244" name="Google Shape;1244;p55"/>
          <p:cNvSpPr txBox="1"/>
          <p:nvPr/>
        </p:nvSpPr>
        <p:spPr>
          <a:xfrm>
            <a:off x="0" y="3360700"/>
            <a:ext cx="7539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Applying this technique to data containing RFI from a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known origin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may help ascertain whether the object is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also reflecting 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faint or ultrafaint RFI in different band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56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67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Concluding Remarks</a:t>
            </a:r>
            <a:endParaRPr sz="3800"/>
          </a:p>
        </p:txBody>
      </p:sp>
      <p:sp>
        <p:nvSpPr>
          <p:cNvPr id="1250" name="Google Shape;1250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1251" name="Google Shape;1251;p56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52" name="Google Shape;1252;p56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3" name="Google Shape;1253;p56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54" name="Google Shape;1254;p56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5" name="Google Shape;1255;p56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56" name="Google Shape;1256;p56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7" name="Google Shape;1257;p56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58" name="Google Shape;1258;p56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9" name="Google Shape;1259;p56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60" name="Google Shape;1260;p56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1" name="Google Shape;1261;p56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62" name="Google Shape;1262;p56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3" name="Google Shape;1263;p56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64" name="Google Shape;1264;p56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5" name="Google Shape;1265;p56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66" name="Google Shape;1266;p56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7" name="Google Shape;1267;p56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268" name="Google Shape;1268;p56"/>
          <p:cNvSpPr txBox="1"/>
          <p:nvPr/>
        </p:nvSpPr>
        <p:spPr>
          <a:xfrm>
            <a:off x="311700" y="1164875"/>
            <a:ext cx="85206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Particularly excited about prospects for the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U-Net</a:t>
            </a:r>
            <a:endParaRPr sz="18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Ultimate goal: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establish a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weak supervision framework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where flags from all traditional methods are intelligently combined → use these combined flags to build a ground truth for training 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9" name="Google Shape;1269;p56"/>
          <p:cNvSpPr/>
          <p:nvPr/>
        </p:nvSpPr>
        <p:spPr>
          <a:xfrm>
            <a:off x="311700" y="3421500"/>
            <a:ext cx="548700" cy="455400"/>
          </a:xfrm>
          <a:prstGeom prst="rect">
            <a:avLst/>
          </a:prstGeom>
          <a:solidFill>
            <a:srgbClr val="E7E4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Economica"/>
                <a:ea typeface="Economica"/>
                <a:cs typeface="Economica"/>
                <a:sym typeface="Economica"/>
              </a:rPr>
              <a:t>𝜒2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270" name="Google Shape;1270;p56"/>
          <p:cNvSpPr/>
          <p:nvPr/>
        </p:nvSpPr>
        <p:spPr>
          <a:xfrm>
            <a:off x="1143400" y="2966100"/>
            <a:ext cx="646200" cy="455400"/>
          </a:xfrm>
          <a:prstGeom prst="rect">
            <a:avLst/>
          </a:prstGeom>
          <a:solidFill>
            <a:srgbClr val="E7E4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xrfi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71" name="Google Shape;1271;p56"/>
          <p:cNvSpPr/>
          <p:nvPr/>
        </p:nvSpPr>
        <p:spPr>
          <a:xfrm>
            <a:off x="425975" y="4355775"/>
            <a:ext cx="788400" cy="455400"/>
          </a:xfrm>
          <a:prstGeom prst="rect">
            <a:avLst/>
          </a:prstGeom>
          <a:solidFill>
            <a:srgbClr val="E7E4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SSINS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72" name="Google Shape;1272;p56"/>
          <p:cNvSpPr/>
          <p:nvPr/>
        </p:nvSpPr>
        <p:spPr>
          <a:xfrm>
            <a:off x="1286550" y="3876900"/>
            <a:ext cx="884700" cy="455400"/>
          </a:xfrm>
          <a:prstGeom prst="rect">
            <a:avLst/>
          </a:prstGeom>
          <a:solidFill>
            <a:srgbClr val="E7E4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Economica"/>
                <a:ea typeface="Economica"/>
                <a:cs typeface="Economica"/>
                <a:sym typeface="Economica"/>
              </a:rPr>
              <a:t>EAVILS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273" name="Google Shape;1273;p56"/>
          <p:cNvSpPr/>
          <p:nvPr/>
        </p:nvSpPr>
        <p:spPr>
          <a:xfrm>
            <a:off x="3934525" y="3066875"/>
            <a:ext cx="1590300" cy="1664700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Weak supervision framework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74" name="Google Shape;1274;p56"/>
          <p:cNvCxnSpPr>
            <a:stCxn id="1270" idx="3"/>
          </p:cNvCxnSpPr>
          <p:nvPr/>
        </p:nvCxnSpPr>
        <p:spPr>
          <a:xfrm>
            <a:off x="1789600" y="3193800"/>
            <a:ext cx="1991100" cy="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75" name="Google Shape;1275;p56"/>
          <p:cNvCxnSpPr>
            <a:stCxn id="1269" idx="3"/>
          </p:cNvCxnSpPr>
          <p:nvPr/>
        </p:nvCxnSpPr>
        <p:spPr>
          <a:xfrm rot="10800000" flipH="1">
            <a:off x="860400" y="3633300"/>
            <a:ext cx="2930100" cy="1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76" name="Google Shape;1276;p56"/>
          <p:cNvCxnSpPr>
            <a:stCxn id="1272" idx="3"/>
          </p:cNvCxnSpPr>
          <p:nvPr/>
        </p:nvCxnSpPr>
        <p:spPr>
          <a:xfrm>
            <a:off x="2171250" y="4104600"/>
            <a:ext cx="161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77" name="Google Shape;1277;p56"/>
          <p:cNvCxnSpPr>
            <a:stCxn id="1271" idx="3"/>
          </p:cNvCxnSpPr>
          <p:nvPr/>
        </p:nvCxnSpPr>
        <p:spPr>
          <a:xfrm rot="10800000" flipH="1">
            <a:off x="1214375" y="4575975"/>
            <a:ext cx="2576100" cy="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78" name="Google Shape;1278;p56"/>
          <p:cNvCxnSpPr/>
          <p:nvPr/>
        </p:nvCxnSpPr>
        <p:spPr>
          <a:xfrm>
            <a:off x="5685550" y="3849275"/>
            <a:ext cx="1065300" cy="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79" name="Google Shape;1279;p56"/>
          <p:cNvSpPr txBox="1"/>
          <p:nvPr/>
        </p:nvSpPr>
        <p:spPr>
          <a:xfrm>
            <a:off x="6866275" y="3486675"/>
            <a:ext cx="1714500" cy="738900"/>
          </a:xfrm>
          <a:prstGeom prst="rect">
            <a:avLst/>
          </a:prstGeom>
          <a:solidFill>
            <a:srgbClr val="BFF3E7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Optimal flags for training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57"/>
          <p:cNvSpPr txBox="1">
            <a:spLocks noGrp="1"/>
          </p:cNvSpPr>
          <p:nvPr>
            <p:ph type="title"/>
          </p:nvPr>
        </p:nvSpPr>
        <p:spPr>
          <a:xfrm>
            <a:off x="311700" y="401050"/>
            <a:ext cx="8520600" cy="67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Concluding Remarks</a:t>
            </a:r>
            <a:endParaRPr sz="3800"/>
          </a:p>
        </p:txBody>
      </p:sp>
      <p:sp>
        <p:nvSpPr>
          <p:cNvPr id="1285" name="Google Shape;1285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1286" name="Google Shape;1286;p57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87" name="Google Shape;1287;p57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88" name="Google Shape;1288;p57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89" name="Google Shape;1289;p57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0" name="Google Shape;1290;p57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91" name="Google Shape;1291;p57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2" name="Google Shape;1292;p57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93" name="Google Shape;1293;p57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4" name="Google Shape;1294;p57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95" name="Google Shape;1295;p57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6" name="Google Shape;1296;p57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97" name="Google Shape;1297;p57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8" name="Google Shape;1298;p57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99" name="Google Shape;1299;p57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0" name="Google Shape;1300;p57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D9D9D9">
              <a:alpha val="35440"/>
            </a:srgbClr>
          </a:solidFill>
          <a:ln w="9525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301" name="Google Shape;1301;p57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2" name="Google Shape;1302;p57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303" name="Google Shape;1303;p57"/>
          <p:cNvSpPr txBox="1"/>
          <p:nvPr/>
        </p:nvSpPr>
        <p:spPr>
          <a:xfrm>
            <a:off x="-72550" y="1072150"/>
            <a:ext cx="9470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➢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RFI mitigation has been shown to </a:t>
            </a:r>
            <a:r>
              <a:rPr lang="en" sz="16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improve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EoR power spectrum limits for the 21 cm signal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➢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</a:t>
            </a:r>
            <a:r>
              <a:rPr lang="en" sz="16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Barry+ 2019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6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SSINS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was used </a:t>
            </a:r>
            <a:r>
              <a:rPr lang="en" sz="16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in addition to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AOFlagger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 RFI flagging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04" name="Google Shape;1304;p57"/>
          <p:cNvPicPr preferRelativeResize="0"/>
          <p:nvPr/>
        </p:nvPicPr>
        <p:blipFill rotWithShape="1">
          <a:blip r:embed="rId3">
            <a:alphaModFix/>
          </a:blip>
          <a:srcRect l="1941"/>
          <a:stretch/>
        </p:blipFill>
        <p:spPr>
          <a:xfrm>
            <a:off x="131325" y="2080750"/>
            <a:ext cx="6640276" cy="2473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05" name="Google Shape;1305;p57"/>
          <p:cNvSpPr txBox="1"/>
          <p:nvPr/>
        </p:nvSpPr>
        <p:spPr>
          <a:xfrm>
            <a:off x="6771600" y="2363125"/>
            <a:ext cx="23724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1D EoR upper limit comparison between the </a:t>
            </a:r>
            <a:r>
              <a:rPr lang="en" sz="1600" b="1" i="1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Beardsley+ 2016 (purple)</a:t>
            </a:r>
            <a:r>
              <a:rPr lang="en" sz="16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lang="en" sz="1600" b="1" i="1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Barry+ 2019 (green)</a:t>
            </a:r>
            <a:r>
              <a:rPr lang="en" sz="16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analyses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6" name="Google Shape;1306;p57"/>
          <p:cNvSpPr txBox="1"/>
          <p:nvPr/>
        </p:nvSpPr>
        <p:spPr>
          <a:xfrm>
            <a:off x="2983754" y="4435290"/>
            <a:ext cx="121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(Barry+ 2019) </a:t>
            </a:r>
            <a:endParaRPr sz="1800" dirty="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58"/>
          <p:cNvSpPr txBox="1">
            <a:spLocks noGrp="1"/>
          </p:cNvSpPr>
          <p:nvPr>
            <p:ph type="body" idx="1"/>
          </p:nvPr>
        </p:nvSpPr>
        <p:spPr>
          <a:xfrm>
            <a:off x="154116" y="860156"/>
            <a:ext cx="8834034" cy="49439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err="1"/>
              <a:t>Akeret</a:t>
            </a:r>
            <a:r>
              <a:rPr lang="en" sz="1100" dirty="0"/>
              <a:t>, J., C. Chang, A. </a:t>
            </a:r>
            <a:r>
              <a:rPr lang="en" sz="1100" dirty="0" err="1"/>
              <a:t>Lucchi</a:t>
            </a:r>
            <a:r>
              <a:rPr lang="en" sz="1100" dirty="0"/>
              <a:t>, et al. 2017. "Radio Frequency Interference Mitigation Using Deep Convolutional Neural Networks." </a:t>
            </a:r>
            <a:r>
              <a:rPr lang="en" sz="1100" i="1" dirty="0"/>
              <a:t>Astronomy and Computing </a:t>
            </a:r>
            <a:r>
              <a:rPr lang="en" sz="1100" dirty="0"/>
              <a:t>18: 35-39. </a:t>
            </a:r>
            <a:r>
              <a:rPr lang="en" sz="1100" u="sng" dirty="0">
                <a:solidFill>
                  <a:schemeClr val="hlink"/>
                </a:solidFill>
                <a:hlinkClick r:id="rId3"/>
              </a:rPr>
              <a:t>https://doi.org/10.1016/j.ascom.2017.01.002</a:t>
            </a:r>
            <a:r>
              <a:rPr lang="en" sz="1100" dirty="0"/>
              <a:t>.</a:t>
            </a:r>
            <a:endParaRPr sz="1100" dirty="0"/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/>
              <a:t>Barry, N., M. Wilensky, C. M. Trott, et al. 2019. "Improving the Epoch of Reionization Power Spectrum Results from Murchison Widefield Array Season 1 Observations." </a:t>
            </a:r>
            <a:r>
              <a:rPr lang="en" sz="1100" i="1" dirty="0"/>
              <a:t>The Astrophysical Journal</a:t>
            </a:r>
            <a:r>
              <a:rPr lang="en" sz="1100" dirty="0"/>
              <a:t> 884, no. 1: 1. </a:t>
            </a:r>
            <a:r>
              <a:rPr lang="en" sz="1100" u="sng" dirty="0">
                <a:solidFill>
                  <a:schemeClr val="hlink"/>
                </a:solidFill>
                <a:hlinkClick r:id="rId4"/>
              </a:rPr>
              <a:t>https://doi.org/10.3847/1538-4357/ab40a8</a:t>
            </a:r>
            <a:r>
              <a:rPr lang="en" sz="1100" dirty="0"/>
              <a:t>.</a:t>
            </a:r>
            <a:endParaRPr sz="1100" dirty="0"/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/>
              <a:t>Beardsley, A. P., B. J. Hazelton, I. S. Sullivan, et al. 2016. "First Season MWA </a:t>
            </a:r>
            <a:r>
              <a:rPr lang="en" sz="1100" dirty="0" err="1"/>
              <a:t>EoR</a:t>
            </a:r>
            <a:r>
              <a:rPr lang="en" sz="1100" dirty="0"/>
              <a:t> Power Spectrum Results at Redshift 7." </a:t>
            </a:r>
            <a:r>
              <a:rPr lang="en" sz="1100" i="1" dirty="0"/>
              <a:t>The Astrophysical Journal</a:t>
            </a:r>
            <a:r>
              <a:rPr lang="en" sz="1100" dirty="0"/>
              <a:t> 833, no. 1: 102. </a:t>
            </a:r>
            <a:r>
              <a:rPr lang="en" sz="1100" u="sng" dirty="0">
                <a:solidFill>
                  <a:schemeClr val="hlink"/>
                </a:solidFill>
                <a:hlinkClick r:id="rId5"/>
              </a:rPr>
              <a:t>https://doi.org/10.3847/1538-4357/833/1/102</a:t>
            </a:r>
            <a:r>
              <a:rPr lang="en" sz="1100" dirty="0"/>
              <a:t>.</a:t>
            </a:r>
            <a:endParaRPr sz="1100" dirty="0"/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/>
              <a:t>Dillon, J. S., M. Lee, Z. S. Ali, et al. 2020. "Redundant-baseline Calibration of the Hydrogen Epoch of Reionization Array." </a:t>
            </a:r>
            <a:r>
              <a:rPr lang="en" sz="1100" i="1" dirty="0"/>
              <a:t>Monthly Notices of the Royal Astronomical Society</a:t>
            </a:r>
            <a:r>
              <a:rPr lang="en" sz="1100" dirty="0"/>
              <a:t> 499, no. 4: 5840–5861. </a:t>
            </a:r>
            <a:r>
              <a:rPr lang="en" sz="1100" u="sng" dirty="0">
                <a:solidFill>
                  <a:schemeClr val="hlink"/>
                </a:solidFill>
                <a:hlinkClick r:id="rId6"/>
              </a:rPr>
              <a:t>https://doi.org/10.1093/mnras/staa3001</a:t>
            </a:r>
            <a:r>
              <a:rPr lang="en" sz="1100" dirty="0"/>
              <a:t>.</a:t>
            </a:r>
            <a:endParaRPr sz="1100" dirty="0"/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/>
              <a:t>Ducharme, J. M., and J. C. </a:t>
            </a:r>
            <a:r>
              <a:rPr lang="en" sz="1100" dirty="0" err="1"/>
              <a:t>Pober</a:t>
            </a:r>
            <a:r>
              <a:rPr lang="en" sz="1100" dirty="0"/>
              <a:t>. "Altitude Estimation of Radio Frequency Interference Sources via Interferometric Near Field Corrections." </a:t>
            </a:r>
            <a:r>
              <a:rPr lang="en" sz="1100" i="1" dirty="0"/>
              <a:t>Publications of the Astronomical Society of Australia</a:t>
            </a:r>
            <a:r>
              <a:rPr lang="en" sz="1100" dirty="0"/>
              <a:t> (in review).</a:t>
            </a:r>
            <a:endParaRPr sz="1100" dirty="0"/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 dirty="0"/>
              <a:t>Hazelton, B. J., D. C. Jacobs, J. C. </a:t>
            </a:r>
            <a:r>
              <a:rPr lang="en" sz="1100" dirty="0" err="1"/>
              <a:t>Pober</a:t>
            </a:r>
            <a:r>
              <a:rPr lang="en" sz="1100" dirty="0"/>
              <a:t>, et al. 2017. "</a:t>
            </a:r>
            <a:r>
              <a:rPr lang="en" sz="1100" dirty="0" err="1"/>
              <a:t>pyuvdata</a:t>
            </a:r>
            <a:r>
              <a:rPr lang="en" sz="1100" dirty="0"/>
              <a:t>: An Interface for Astronomical Interferometric Datasets in Python." </a:t>
            </a:r>
            <a:r>
              <a:rPr lang="en" sz="1100" i="1" dirty="0"/>
              <a:t>Journal of Open Source Software</a:t>
            </a:r>
            <a:r>
              <a:rPr lang="en" sz="1100" dirty="0"/>
              <a:t> 2, no. 10: 140. </a:t>
            </a:r>
            <a:r>
              <a:rPr lang="en" sz="1100" u="sng" dirty="0">
                <a:solidFill>
                  <a:schemeClr val="hlink"/>
                </a:solidFill>
                <a:hlinkClick r:id="rId7"/>
              </a:rPr>
              <a:t>https://doi.org/10.21105/joss.00140</a:t>
            </a:r>
            <a:r>
              <a:rPr lang="en" sz="1100" dirty="0"/>
              <a:t>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100" dirty="0"/>
              <a:t>Kerrigan, J., P. La Plante, S. Kohn, et al. 2019. "Optimizing Sparse RFI Prediction Using Deep Learning." </a:t>
            </a:r>
            <a:r>
              <a:rPr lang="en-US" sz="1100" i="1" dirty="0"/>
              <a:t>Monthly Notices of the Royal Astronomical Society</a:t>
            </a:r>
            <a:r>
              <a:rPr lang="en-US" sz="1100" dirty="0"/>
              <a:t> 488, no. 2: 2605-2615. </a:t>
            </a:r>
            <a:r>
              <a:rPr lang="en-US" sz="1100" u="sng" dirty="0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https://doi.org/10.1093/mnras/stz1865</a:t>
            </a:r>
            <a:r>
              <a:rPr lang="en-US" sz="1100" dirty="0"/>
              <a:t>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 dirty="0"/>
          </a:p>
        </p:txBody>
      </p:sp>
      <p:sp>
        <p:nvSpPr>
          <p:cNvPr id="1313" name="Google Shape;1313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4" name="Google Shape;1318;p59">
            <a:extLst>
              <a:ext uri="{FF2B5EF4-FFF2-40B4-BE49-F238E27FC236}">
                <a16:creationId xmlns:a16="http://schemas.microsoft.com/office/drawing/2014/main" id="{4C9C38EE-DC02-6172-9D5E-ACAB904B2427}"/>
              </a:ext>
            </a:extLst>
          </p:cNvPr>
          <p:cNvSpPr txBox="1">
            <a:spLocks/>
          </p:cNvSpPr>
          <p:nvPr/>
        </p:nvSpPr>
        <p:spPr>
          <a:xfrm>
            <a:off x="311700" y="0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n-US" dirty="0"/>
              <a:t>References 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5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References II</a:t>
            </a:r>
            <a:endParaRPr dirty="0"/>
          </a:p>
        </p:txBody>
      </p:sp>
      <p:sp>
        <p:nvSpPr>
          <p:cNvPr id="1319" name="Google Shape;1319;p59"/>
          <p:cNvSpPr txBox="1">
            <a:spLocks noGrp="1"/>
          </p:cNvSpPr>
          <p:nvPr>
            <p:ph type="body" idx="1"/>
          </p:nvPr>
        </p:nvSpPr>
        <p:spPr>
          <a:xfrm>
            <a:off x="311700" y="744625"/>
            <a:ext cx="8520600" cy="4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 err="1"/>
              <a:t>Kunicki</a:t>
            </a:r>
            <a:r>
              <a:rPr lang="en" sz="1100" dirty="0"/>
              <a:t>, T., and J. C. </a:t>
            </a:r>
            <a:r>
              <a:rPr lang="en" sz="1100" dirty="0" err="1"/>
              <a:t>Pober</a:t>
            </a:r>
            <a:r>
              <a:rPr lang="en" sz="1100" dirty="0"/>
              <a:t>. 2024. "χ² from Redundant Calibration as a Tool in the Detection of Faint Radio-frequency Interference." </a:t>
            </a:r>
            <a:r>
              <a:rPr lang="en" sz="1100" i="1" dirty="0"/>
              <a:t>Publications of the Astronomical Society of Australia</a:t>
            </a:r>
            <a:r>
              <a:rPr lang="en" sz="1100" dirty="0"/>
              <a:t> (forthcoming).</a:t>
            </a:r>
            <a:endParaRPr sz="1100" dirty="0"/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 err="1"/>
              <a:t>Offringa</a:t>
            </a:r>
            <a:r>
              <a:rPr lang="en" sz="1100" dirty="0"/>
              <a:t>, A. R. 2010. </a:t>
            </a:r>
            <a:r>
              <a:rPr lang="en" sz="1100" i="1" dirty="0" err="1"/>
              <a:t>AOFlagger</a:t>
            </a:r>
            <a:r>
              <a:rPr lang="en" sz="1100" i="1" dirty="0"/>
              <a:t>: RFI Software</a:t>
            </a:r>
            <a:r>
              <a:rPr lang="en" sz="1100" dirty="0"/>
              <a:t>. Astrophysics Source Code Library, record ascl:1010.017. </a:t>
            </a:r>
            <a:r>
              <a:rPr lang="en" sz="1100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https://ui.adsabs.harvard.edu/abs/2010ascl.soft10017O</a:t>
            </a:r>
            <a:r>
              <a:rPr lang="en" sz="1100" dirty="0"/>
              <a:t>.</a:t>
            </a:r>
            <a:endParaRPr lang="en-US" sz="1100" dirty="0"/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dirty="0" err="1"/>
              <a:t>Offringa</a:t>
            </a:r>
            <a:r>
              <a:rPr lang="en-US" sz="1100" dirty="0"/>
              <a:t>, A. R., B. McKinley, and N. Hurley-Walker, et al. "</a:t>
            </a:r>
            <a:r>
              <a:rPr lang="en-US" sz="1100" dirty="0" err="1"/>
              <a:t>WSClean</a:t>
            </a:r>
            <a:r>
              <a:rPr lang="en-US" sz="1100" dirty="0"/>
              <a:t>: An Implementation of a Fast, Generic Wide-Field Imager for Radio Astronomy." </a:t>
            </a:r>
            <a:r>
              <a:rPr lang="en-US" sz="1100" i="1" dirty="0"/>
              <a:t>Monthly Notices of the Royal Astronomical Society</a:t>
            </a:r>
            <a:r>
              <a:rPr lang="en-US" sz="1100" dirty="0"/>
              <a:t> 444, no. 1 (August 2014): 606–619. </a:t>
            </a:r>
            <a:r>
              <a:rPr lang="en-US" sz="1100" dirty="0">
                <a:hlinkClick r:id="rId4"/>
              </a:rPr>
              <a:t>https://</a:t>
            </a:r>
            <a:r>
              <a:rPr lang="en-US" sz="1100" dirty="0" err="1">
                <a:hlinkClick r:id="rId4"/>
              </a:rPr>
              <a:t>doi.org</a:t>
            </a:r>
            <a:r>
              <a:rPr lang="en-US" sz="1100" dirty="0">
                <a:hlinkClick r:id="rId4"/>
              </a:rPr>
              <a:t>/10.1093/</a:t>
            </a:r>
            <a:r>
              <a:rPr lang="en-US" sz="1100" dirty="0" err="1">
                <a:hlinkClick r:id="rId4"/>
              </a:rPr>
              <a:t>mnras</a:t>
            </a:r>
            <a:r>
              <a:rPr lang="en-US" sz="1100" dirty="0">
                <a:hlinkClick r:id="rId4"/>
              </a:rPr>
              <a:t>/stu1368</a:t>
            </a:r>
            <a:r>
              <a:rPr lang="en-US" sz="1100" dirty="0"/>
              <a:t>.</a:t>
            </a:r>
            <a:endParaRPr sz="1100" dirty="0"/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/>
              <a:t>Prabu, S., S. J. </a:t>
            </a:r>
            <a:r>
              <a:rPr lang="en" sz="1100" dirty="0" err="1"/>
              <a:t>Tingay</a:t>
            </a:r>
            <a:r>
              <a:rPr lang="en" sz="1100" dirty="0"/>
              <a:t>, and A. Williams. 2023. “A Near-Field Treatment of Aperture Synthesis Techniques Using the Murchison Widefield Array.” </a:t>
            </a:r>
            <a:r>
              <a:rPr lang="en" sz="1100" i="1" dirty="0"/>
              <a:t>Publications of the Astronomical Society of Australia</a:t>
            </a:r>
            <a:r>
              <a:rPr lang="en" sz="1100" dirty="0"/>
              <a:t> 40: e056. </a:t>
            </a:r>
            <a:r>
              <a:rPr lang="en" sz="1100" u="sng" dirty="0">
                <a:solidFill>
                  <a:schemeClr val="hlink"/>
                </a:solidFill>
                <a:hlinkClick r:id="rId5"/>
              </a:rPr>
              <a:t>https://doi.org/10.1017/pasa.2023.56</a:t>
            </a:r>
            <a:r>
              <a:rPr lang="en" sz="1100" dirty="0"/>
              <a:t>.</a:t>
            </a:r>
            <a:endParaRPr sz="1100" dirty="0"/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/>
              <a:t>Wilensky, M. J., M. F. Morales, B. J. Hazelton, et al. 2019. "Absolving the SSINS of Precision Interferometric Radio Data: A New Technique for Mitigating Faint Radio Frequency Interference." </a:t>
            </a:r>
            <a:r>
              <a:rPr lang="en" sz="1100" i="1" dirty="0"/>
              <a:t>Publications of the Astronomical Society of the Pacific</a:t>
            </a:r>
            <a:r>
              <a:rPr lang="en" sz="1100" dirty="0"/>
              <a:t> 131, no. 1005: 114507. </a:t>
            </a:r>
            <a:r>
              <a:rPr lang="en" sz="1100" u="sng" dirty="0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https://doi.org/10.1088/1538-3873/ab3cad</a:t>
            </a:r>
            <a:r>
              <a:rPr lang="en" sz="1100" dirty="0"/>
              <a:t>.</a:t>
            </a:r>
            <a:endParaRPr sz="1100" dirty="0"/>
          </a:p>
          <a:p>
            <a:pPr marL="2286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 dirty="0"/>
              <a:t>Wilensky, M. J., M. F. Morales, B. J. Hazelton, et al. 2023. "Evidence of Ultrafaint Radio Frequency Interference in Deep 21 cm Epoch of Reionization Power Spectra with the Murchison Wide-field Array." </a:t>
            </a:r>
            <a:r>
              <a:rPr lang="en" sz="1100" i="1" dirty="0"/>
              <a:t>The Astrophysical Journal</a:t>
            </a:r>
            <a:r>
              <a:rPr lang="en" sz="1100" dirty="0"/>
              <a:t> 957, no. 2: 78. </a:t>
            </a:r>
            <a:r>
              <a:rPr lang="en" sz="1100" u="sng" dirty="0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https://doi.org/10.3847/1538-4357/acffbd</a:t>
            </a:r>
            <a:r>
              <a:rPr lang="en" sz="1100" dirty="0"/>
              <a:t>.</a:t>
            </a:r>
            <a:endParaRPr sz="1100" dirty="0"/>
          </a:p>
        </p:txBody>
      </p:sp>
      <p:sp>
        <p:nvSpPr>
          <p:cNvPr id="1320" name="Google Shape;1320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>
            <a:spLocks noGrp="1"/>
          </p:cNvSpPr>
          <p:nvPr>
            <p:ph type="title"/>
          </p:nvPr>
        </p:nvSpPr>
        <p:spPr>
          <a:xfrm>
            <a:off x="311700" y="3129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Frequency Interference – Flagging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0" y="1276975"/>
            <a:ext cx="39648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➢"/>
            </a:pP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Can be identified via “</a:t>
            </a:r>
            <a:r>
              <a:rPr lang="en" sz="17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waterfall plots</a:t>
            </a: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➢"/>
            </a:pP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Several </a:t>
            </a:r>
            <a:r>
              <a:rPr lang="en" sz="17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flagging</a:t>
            </a: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algorithms acting on waterfall plots already developed for use with the MWA: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○"/>
            </a:pPr>
            <a:r>
              <a:rPr lang="en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AOFlagger </a:t>
            </a:r>
            <a:r>
              <a:rPr lang="en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(Offringa+ 2010)</a:t>
            </a:r>
            <a:endParaRPr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○"/>
            </a:pPr>
            <a:r>
              <a:rPr lang="en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SSINS </a:t>
            </a:r>
            <a:r>
              <a:rPr lang="en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(Wilensky+ 2019)</a:t>
            </a:r>
            <a:endParaRPr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3995838" y="4404600"/>
            <a:ext cx="503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chemeClr val="accent2"/>
                </a:solidFill>
                <a:latin typeface="Economica"/>
                <a:ea typeface="Economica"/>
                <a:cs typeface="Economica"/>
                <a:sym typeface="Economica"/>
              </a:rPr>
              <a:t>Single-baseline waterfall plot for the MWA observation with OBSID 1061313128</a:t>
            </a:r>
            <a:endParaRPr b="1" i="1">
              <a:solidFill>
                <a:schemeClr val="accent2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47" name="Google Shape;14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48" name="Google Shape;14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4800" y="1273154"/>
            <a:ext cx="5099674" cy="30055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9" name="Google Shape;149;p17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50" name="Google Shape;150;p17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Google Shape;151;p17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52" name="Google Shape;152;p17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p17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54" name="Google Shape;154;p17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17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56" name="Google Shape;156;p17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" name="Google Shape;157;p17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58" name="Google Shape;158;p17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p17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60" name="Google Shape;160;p17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1" name="Google Shape;161;p17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62" name="Google Shape;162;p17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" name="Google Shape;163;p17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64" name="Google Shape;164;p17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5" name="Google Shape;165;p17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/>
        </p:nvSpPr>
        <p:spPr>
          <a:xfrm>
            <a:off x="0" y="1788725"/>
            <a:ext cx="39648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Flagging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consists in producing a boolean array to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mask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the contaminated regions of data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affected data is then </a:t>
            </a:r>
            <a:r>
              <a:rPr lang="en" sz="18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removed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from further analysis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72" name="Google Shape;1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4800" y="1273154"/>
            <a:ext cx="5099674" cy="30055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3" name="Google Shape;173;p18"/>
          <p:cNvSpPr/>
          <p:nvPr/>
        </p:nvSpPr>
        <p:spPr>
          <a:xfrm>
            <a:off x="4697000" y="1616250"/>
            <a:ext cx="3366600" cy="2062800"/>
          </a:xfrm>
          <a:prstGeom prst="rect">
            <a:avLst/>
          </a:prstGeom>
          <a:solidFill>
            <a:srgbClr val="D9D9D9">
              <a:alpha val="3544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18"/>
          <p:cNvSpPr/>
          <p:nvPr/>
        </p:nvSpPr>
        <p:spPr>
          <a:xfrm>
            <a:off x="6206125" y="2232425"/>
            <a:ext cx="723300" cy="401700"/>
          </a:xfrm>
          <a:prstGeom prst="rect">
            <a:avLst/>
          </a:prstGeom>
          <a:solidFill>
            <a:srgbClr val="000000">
              <a:alpha val="3987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18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76" name="Google Shape;176;p18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18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78" name="Google Shape;178;p18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18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80" name="Google Shape;180;p18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18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82" name="Google Shape;182;p18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18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84" name="Google Shape;184;p18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5" name="Google Shape;185;p18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86" name="Google Shape;186;p18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18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88" name="Google Shape;188;p18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" name="Google Shape;189;p18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90" name="Google Shape;190;p18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18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/>
          </p:nvPr>
        </p:nvSpPr>
        <p:spPr>
          <a:xfrm>
            <a:off x="311700" y="3129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Frequency Interference – Flagging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/>
          <p:nvPr/>
        </p:nvSpPr>
        <p:spPr>
          <a:xfrm>
            <a:off x="0" y="1250375"/>
            <a:ext cx="39648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➢"/>
            </a:pP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problem is… This is a really </a:t>
            </a:r>
            <a:r>
              <a:rPr lang="en" sz="17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difficult</a:t>
            </a: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task! 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➢"/>
            </a:pP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bright should a pixel be to count as RFI? What about its neighbors? How to fill in the gaps?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➢"/>
            </a:pP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Current flagging algorithms struggle with these questions, leading to often </a:t>
            </a:r>
            <a:r>
              <a:rPr lang="en" sz="17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unreliable flags</a:t>
            </a:r>
            <a:endParaRPr sz="17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19"/>
          <p:cNvSpPr txBox="1"/>
          <p:nvPr/>
        </p:nvSpPr>
        <p:spPr>
          <a:xfrm>
            <a:off x="7652750" y="2232425"/>
            <a:ext cx="150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00" name="Google Shape;2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4800" y="1273154"/>
            <a:ext cx="5099674" cy="30055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1" name="Google Shape;201;p19"/>
          <p:cNvSpPr/>
          <p:nvPr/>
        </p:nvSpPr>
        <p:spPr>
          <a:xfrm>
            <a:off x="4697000" y="1607325"/>
            <a:ext cx="3357600" cy="2062800"/>
          </a:xfrm>
          <a:prstGeom prst="rect">
            <a:avLst/>
          </a:prstGeom>
          <a:solidFill>
            <a:srgbClr val="D9D9D9">
              <a:alpha val="3544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19"/>
          <p:cNvSpPr/>
          <p:nvPr/>
        </p:nvSpPr>
        <p:spPr>
          <a:xfrm>
            <a:off x="5206000" y="2933900"/>
            <a:ext cx="1946700" cy="401700"/>
          </a:xfrm>
          <a:prstGeom prst="rect">
            <a:avLst/>
          </a:prstGeom>
          <a:solidFill>
            <a:srgbClr val="000000">
              <a:alpha val="3987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19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19"/>
          <p:cNvSpPr/>
          <p:nvPr/>
        </p:nvSpPr>
        <p:spPr>
          <a:xfrm>
            <a:off x="6938400" y="2134325"/>
            <a:ext cx="804300" cy="401700"/>
          </a:xfrm>
          <a:prstGeom prst="rect">
            <a:avLst/>
          </a:prstGeom>
          <a:solidFill>
            <a:srgbClr val="000000">
              <a:alpha val="3987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19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19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05" name="Google Shape;205;p19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" name="Google Shape;206;p19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07" name="Google Shape;207;p19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19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09" name="Google Shape;209;p19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" name="Google Shape;210;p19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11" name="Google Shape;211;p19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19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13" name="Google Shape;213;p19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" name="Google Shape;214;p19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15" name="Google Shape;215;p19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6" name="Google Shape;216;p19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17" name="Google Shape;217;p19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19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19" name="Google Shape;219;p19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" name="Google Shape;220;p19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311700" y="3129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Frequency Interference – Flagging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/>
          <p:nvPr/>
        </p:nvSpPr>
        <p:spPr>
          <a:xfrm>
            <a:off x="43200" y="1147225"/>
            <a:ext cx="9057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Within the </a:t>
            </a:r>
            <a:r>
              <a:rPr lang="en" sz="17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same observation</a:t>
            </a: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some baselines see RFI while others </a:t>
            </a:r>
            <a:r>
              <a:rPr lang="en" sz="17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seemingly</a:t>
            </a: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don’t!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65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➔"/>
            </a:pP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Need to flag data on </a:t>
            </a:r>
            <a:r>
              <a:rPr lang="en" sz="17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observation-polarization level</a:t>
            </a: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(as opposed to waterfall level)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28" name="Google Shape;2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38" y="2045288"/>
            <a:ext cx="4098924" cy="24157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9" name="Google Shape;2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862" y="2045305"/>
            <a:ext cx="4098924" cy="24157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0" name="Google Shape;230;p20"/>
          <p:cNvSpPr txBox="1"/>
          <p:nvPr/>
        </p:nvSpPr>
        <p:spPr>
          <a:xfrm>
            <a:off x="-54112" y="4529600"/>
            <a:ext cx="503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chemeClr val="accent2"/>
                </a:solidFill>
                <a:latin typeface="Economica"/>
                <a:ea typeface="Economica"/>
                <a:cs typeface="Economica"/>
                <a:sym typeface="Economica"/>
              </a:rPr>
              <a:t>Single-baseline waterfall plot for a given baseline; i.e. pair of antennas</a:t>
            </a:r>
            <a:endParaRPr b="1" i="1">
              <a:solidFill>
                <a:schemeClr val="accent2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31" name="Google Shape;231;p20"/>
          <p:cNvSpPr txBox="1"/>
          <p:nvPr/>
        </p:nvSpPr>
        <p:spPr>
          <a:xfrm>
            <a:off x="4160513" y="4529600"/>
            <a:ext cx="503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chemeClr val="accent2"/>
                </a:solidFill>
                <a:latin typeface="Economica"/>
                <a:ea typeface="Economica"/>
                <a:cs typeface="Economica"/>
                <a:sym typeface="Economica"/>
              </a:rPr>
              <a:t>Same observation seen by a different baseline</a:t>
            </a:r>
            <a:endParaRPr b="1" i="1">
              <a:solidFill>
                <a:schemeClr val="accent2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32" name="Google Shape;232;p20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33" name="Google Shape;233;p20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20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35" name="Google Shape;235;p20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20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37" name="Google Shape;237;p20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0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39" name="Google Shape;239;p20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20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41" name="Google Shape;241;p20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20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43" name="Google Shape;243;p20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" name="Google Shape;244;p20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45" name="Google Shape;245;p20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6" name="Google Shape;246;p20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47" name="Google Shape;247;p20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8" name="Google Shape;248;p20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49" name="Google Shape;249;p20"/>
          <p:cNvSpPr txBox="1">
            <a:spLocks noGrp="1"/>
          </p:cNvSpPr>
          <p:nvPr>
            <p:ph type="title"/>
          </p:nvPr>
        </p:nvSpPr>
        <p:spPr>
          <a:xfrm>
            <a:off x="311700" y="3129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Frequency Interference – Complications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1"/>
          <p:cNvSpPr txBox="1"/>
          <p:nvPr/>
        </p:nvSpPr>
        <p:spPr>
          <a:xfrm>
            <a:off x="0" y="1681100"/>
            <a:ext cx="4518300" cy="3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➢"/>
            </a:pPr>
            <a:r>
              <a:rPr lang="en" sz="17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Wilensky+ 2023</a:t>
            </a: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show that </a:t>
            </a:r>
            <a:r>
              <a:rPr lang="en" sz="17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ultrafaint RFI</a:t>
            </a: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 MWA data still contaminates the power spectrum within the EoR window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➢"/>
            </a:pP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contamination </a:t>
            </a:r>
            <a:r>
              <a:rPr lang="en" sz="17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deteriorates constraints</a:t>
            </a: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on the 21 cm signal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➢"/>
            </a:pP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Highlights the need for </a:t>
            </a:r>
            <a:r>
              <a:rPr lang="en" sz="17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improved RFI mitigation strategies</a:t>
            </a:r>
            <a:endParaRPr sz="17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56" name="Google Shape;256;p21"/>
          <p:cNvSpPr/>
          <p:nvPr/>
        </p:nvSpPr>
        <p:spPr>
          <a:xfrm>
            <a:off x="1166275" y="59925"/>
            <a:ext cx="342300" cy="248400"/>
          </a:xfrm>
          <a:prstGeom prst="ellipse">
            <a:avLst/>
          </a:prstGeom>
          <a:solidFill>
            <a:srgbClr val="B8A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57" name="Google Shape;257;p21"/>
          <p:cNvCxnSpPr/>
          <p:nvPr/>
        </p:nvCxnSpPr>
        <p:spPr>
          <a:xfrm>
            <a:off x="1508360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" name="Google Shape;258;p21"/>
          <p:cNvSpPr/>
          <p:nvPr/>
        </p:nvSpPr>
        <p:spPr>
          <a:xfrm>
            <a:off x="1974922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2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59" name="Google Shape;259;p21"/>
          <p:cNvCxnSpPr/>
          <p:nvPr/>
        </p:nvCxnSpPr>
        <p:spPr>
          <a:xfrm>
            <a:off x="2317007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0" name="Google Shape;260;p21"/>
          <p:cNvSpPr/>
          <p:nvPr/>
        </p:nvSpPr>
        <p:spPr>
          <a:xfrm>
            <a:off x="278356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3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61" name="Google Shape;261;p21"/>
          <p:cNvCxnSpPr/>
          <p:nvPr/>
        </p:nvCxnSpPr>
        <p:spPr>
          <a:xfrm>
            <a:off x="312565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2" name="Google Shape;262;p21"/>
          <p:cNvSpPr/>
          <p:nvPr/>
        </p:nvSpPr>
        <p:spPr>
          <a:xfrm>
            <a:off x="359221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4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63" name="Google Shape;263;p21"/>
          <p:cNvCxnSpPr/>
          <p:nvPr/>
        </p:nvCxnSpPr>
        <p:spPr>
          <a:xfrm>
            <a:off x="393430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4" name="Google Shape;264;p21"/>
          <p:cNvSpPr/>
          <p:nvPr/>
        </p:nvSpPr>
        <p:spPr>
          <a:xfrm>
            <a:off x="440086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65" name="Google Shape;265;p21"/>
          <p:cNvCxnSpPr/>
          <p:nvPr/>
        </p:nvCxnSpPr>
        <p:spPr>
          <a:xfrm>
            <a:off x="474294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" name="Google Shape;266;p21"/>
          <p:cNvSpPr/>
          <p:nvPr/>
        </p:nvSpPr>
        <p:spPr>
          <a:xfrm>
            <a:off x="5209509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67" name="Google Shape;267;p21"/>
          <p:cNvCxnSpPr/>
          <p:nvPr/>
        </p:nvCxnSpPr>
        <p:spPr>
          <a:xfrm>
            <a:off x="5551594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Google Shape;268;p21"/>
          <p:cNvSpPr/>
          <p:nvPr/>
        </p:nvSpPr>
        <p:spPr>
          <a:xfrm>
            <a:off x="6018156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7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69" name="Google Shape;269;p21"/>
          <p:cNvCxnSpPr/>
          <p:nvPr/>
        </p:nvCxnSpPr>
        <p:spPr>
          <a:xfrm>
            <a:off x="6360241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0" name="Google Shape;270;p21"/>
          <p:cNvSpPr/>
          <p:nvPr/>
        </p:nvSpPr>
        <p:spPr>
          <a:xfrm>
            <a:off x="6826803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71" name="Google Shape;271;p21"/>
          <p:cNvCxnSpPr/>
          <p:nvPr/>
        </p:nvCxnSpPr>
        <p:spPr>
          <a:xfrm>
            <a:off x="7168888" y="184085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21"/>
          <p:cNvSpPr/>
          <p:nvPr/>
        </p:nvSpPr>
        <p:spPr>
          <a:xfrm>
            <a:off x="7635450" y="59925"/>
            <a:ext cx="342300" cy="248400"/>
          </a:xfrm>
          <a:prstGeom prst="ellipse">
            <a:avLst/>
          </a:prstGeom>
          <a:solidFill>
            <a:srgbClr val="E7E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9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73" name="Google Shape;273;p21"/>
          <p:cNvSpPr txBox="1">
            <a:spLocks noGrp="1"/>
          </p:cNvSpPr>
          <p:nvPr>
            <p:ph type="title"/>
          </p:nvPr>
        </p:nvSpPr>
        <p:spPr>
          <a:xfrm>
            <a:off x="311700" y="3129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Frequency Interference – Complications</a:t>
            </a:r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43200" y="1147225"/>
            <a:ext cx="90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Within the same observation, some baselines see RFI while others </a:t>
            </a:r>
            <a:r>
              <a:rPr lang="en" sz="1700" b="1" i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seemingly</a:t>
            </a:r>
            <a: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don’t!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5" name="Google Shape;2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7712" y="1848855"/>
            <a:ext cx="4098924" cy="24157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6" name="Google Shape;276;p21"/>
          <p:cNvSpPr txBox="1"/>
          <p:nvPr/>
        </p:nvSpPr>
        <p:spPr>
          <a:xfrm>
            <a:off x="4178350" y="4368850"/>
            <a:ext cx="503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chemeClr val="accent2"/>
                </a:solidFill>
                <a:latin typeface="Economica"/>
                <a:ea typeface="Economica"/>
                <a:cs typeface="Economica"/>
                <a:sym typeface="Economica"/>
              </a:rPr>
              <a:t>Seemingly “clean” waterfall plot, but RFI could be present below the noise…</a:t>
            </a:r>
            <a:endParaRPr b="1" i="1">
              <a:solidFill>
                <a:schemeClr val="accent2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D7D1EC"/>
      </a:lt2>
      <a:accent1>
        <a:srgbClr val="93C47D"/>
      </a:accent1>
      <a:accent2>
        <a:srgbClr val="455A64"/>
      </a:accent2>
      <a:accent3>
        <a:srgbClr val="1FA285"/>
      </a:accent3>
      <a:accent4>
        <a:srgbClr val="78909C"/>
      </a:accent4>
      <a:accent5>
        <a:srgbClr val="607D8B"/>
      </a:accent5>
      <a:accent6>
        <a:srgbClr val="481668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3125</Words>
  <Application>Microsoft Macintosh PowerPoint</Application>
  <PresentationFormat>On-screen Show (16:9)</PresentationFormat>
  <Paragraphs>669</Paragraphs>
  <Slides>46</Slides>
  <Notes>46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Economica</vt:lpstr>
      <vt:lpstr>Arial</vt:lpstr>
      <vt:lpstr>Wingdings</vt:lpstr>
      <vt:lpstr>Open Sans</vt:lpstr>
      <vt:lpstr>Courier New</vt:lpstr>
      <vt:lpstr>Luxe</vt:lpstr>
      <vt:lpstr>U.S.-Based Research on Mitigating  Radio Frequency Interference for MWA Data</vt:lpstr>
      <vt:lpstr>U.S. MWA SWIFT Team</vt:lpstr>
      <vt:lpstr>Roadmap</vt:lpstr>
      <vt:lpstr>Radio Frequency Interference</vt:lpstr>
      <vt:lpstr>Radio Frequency Interference – Flagging</vt:lpstr>
      <vt:lpstr>Radio Frequency Interference – Flagging</vt:lpstr>
      <vt:lpstr>Radio Frequency Interference – Flagging</vt:lpstr>
      <vt:lpstr>Radio Frequency Interference – Complications</vt:lpstr>
      <vt:lpstr>Radio Frequency Interference – Complications</vt:lpstr>
      <vt:lpstr>Radio Frequency Interference</vt:lpstr>
      <vt:lpstr>𝜒2 RFI Detection Algorithm</vt:lpstr>
      <vt:lpstr>𝜒2 RFI Detection Algorithm</vt:lpstr>
      <vt:lpstr>𝜒2 RFI Detection Algorithm</vt:lpstr>
      <vt:lpstr>𝜒2 RFI Detection Algorithm</vt:lpstr>
      <vt:lpstr>𝜒2 RFI Detection Algorithm</vt:lpstr>
      <vt:lpstr>𝜒2 RFI Detection Algorithm</vt:lpstr>
      <vt:lpstr>𝜒2 RFI Flagger?</vt:lpstr>
      <vt:lpstr>HERA Watershed Algorithm</vt:lpstr>
      <vt:lpstr>HERA Watershed Algorithm – Adaptation for MWA</vt:lpstr>
      <vt:lpstr>HERA Watershed Algorithm – Results</vt:lpstr>
      <vt:lpstr>EAVILS: Expected Absolute Visibility Incoherent resoLved Spectra</vt:lpstr>
      <vt:lpstr>EAVILS: Expected Absolute Visibility Incoherent resoLved Spectra</vt:lpstr>
      <vt:lpstr>U-Net</vt:lpstr>
      <vt:lpstr>U-Net: Previous Work</vt:lpstr>
      <vt:lpstr>Simplified  Diagram</vt:lpstr>
      <vt:lpstr>U-Net: Challenges</vt:lpstr>
      <vt:lpstr>Near-Field Interferometry</vt:lpstr>
      <vt:lpstr>Near-Field Interferometry</vt:lpstr>
      <vt:lpstr>Near-Field Corrections</vt:lpstr>
      <vt:lpstr>Near-Field Interferometry</vt:lpstr>
      <vt:lpstr>Near-Field Corrections</vt:lpstr>
      <vt:lpstr>Near-Field Corrections</vt:lpstr>
      <vt:lpstr>Near-Field Corrections</vt:lpstr>
      <vt:lpstr>Beamforming</vt:lpstr>
      <vt:lpstr>Beamforming</vt:lpstr>
      <vt:lpstr>PowerPoint Presentation</vt:lpstr>
      <vt:lpstr>PowerPoint Presentation</vt:lpstr>
      <vt:lpstr>Summary Plot</vt:lpstr>
      <vt:lpstr>Final Result</vt:lpstr>
      <vt:lpstr>More observations</vt:lpstr>
      <vt:lpstr>Limitations</vt:lpstr>
      <vt:lpstr>Future Directions</vt:lpstr>
      <vt:lpstr>Concluding Remarks</vt:lpstr>
      <vt:lpstr>Concluding Remarks</vt:lpstr>
      <vt:lpstr>PowerPoint Presentation</vt:lpstr>
      <vt:lpstr>References 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U.S.-Based Research on Mitigating  Radio Frequency Interference for MWA Data</dc:title>
  <cp:lastModifiedBy>Serebriakov, Egor</cp:lastModifiedBy>
  <cp:revision>4</cp:revision>
  <dcterms:modified xsi:type="dcterms:W3CDTF">2024-08-26T01:11:35Z</dcterms:modified>
</cp:coreProperties>
</file>