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090" r:id="rId3"/>
    <p:sldId id="2121" r:id="rId4"/>
    <p:sldId id="257" r:id="rId5"/>
    <p:sldId id="2128" r:id="rId6"/>
    <p:sldId id="2123" r:id="rId7"/>
    <p:sldId id="1178" r:id="rId8"/>
    <p:sldId id="2124" r:id="rId9"/>
    <p:sldId id="1251" r:id="rId10"/>
    <p:sldId id="1195" r:id="rId11"/>
    <p:sldId id="1198" r:id="rId12"/>
    <p:sldId id="1185" r:id="rId13"/>
    <p:sldId id="1186" r:id="rId14"/>
    <p:sldId id="260" r:id="rId15"/>
    <p:sldId id="259" r:id="rId16"/>
    <p:sldId id="212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8"/>
  </p:normalViewPr>
  <p:slideViewPr>
    <p:cSldViewPr snapToGrid="0">
      <p:cViewPr>
        <p:scale>
          <a:sx n="66" d="100"/>
          <a:sy n="66" d="100"/>
        </p:scale>
        <p:origin x="1800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B170E-EEDF-7C48-8C2E-8D4385FB8B1B}" type="datetimeFigureOut">
              <a:rPr lang="en-US" smtClean="0"/>
              <a:t>8/21/24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B3572-CFFF-C543-8231-F7199ADD9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8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dirty="0"/>
              <a:t>1812.00666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dirty="0"/>
              <a:t>2407.17573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37EC8-A137-1EC1-EE2F-3A61056D0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C7D40A-26E0-E448-184C-1B3B65001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9D7C9-ED24-BECC-CE3E-21BB8FE54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D003-A1AA-3645-BC30-02FBEC7F74D8}" type="datetimeFigureOut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58D0A-BD17-69B8-C6C7-DC0D52E38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39311-00B0-3F71-D515-09E9DE3B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3501A-AAD6-654E-B0EF-BB2BD319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86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83B63-EC57-21AE-FB07-F9712D7E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76A3F4-016F-FA9C-0A0F-F28FF432B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FB1F4-7A41-3B3B-F387-07FC345B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D003-A1AA-3645-BC30-02FBEC7F74D8}" type="datetimeFigureOut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6769C-8C3C-9A8A-99E6-BF2D4634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8E10-8AA5-EA9B-715B-7C3F82BE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3501A-AAD6-654E-B0EF-BB2BD319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95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249E5-95FF-0A6F-F812-22EDF55EE5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05B90-2955-6822-40D9-8F5B2E56B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E5650-D626-90E8-CA35-3E49E2F1E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D003-A1AA-3645-BC30-02FBEC7F74D8}" type="datetimeFigureOut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2CABD-6098-FCF6-07B1-02AFE0F9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A5F54-785F-824F-4D51-FDF23548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3501A-AAD6-654E-B0EF-BB2BD319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8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5878-0E6F-47E8-1BED-F3B646304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D2962-D691-3DDC-E1E6-309359DAF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78EA1-A421-F3E1-C295-559EFE82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D003-A1AA-3645-BC30-02FBEC7F74D8}" type="datetimeFigureOut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9252-9C85-FB8D-B8CE-944ED6BD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89E98-4B39-43BB-CBD0-9EDCEE2E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3501A-AAD6-654E-B0EF-BB2BD319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16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1D9A2-B044-2588-663C-F7CC77A4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33D94-FDDA-F57C-92A4-CCFB1A98A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A0423-7880-749A-C4FA-2D541C5F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D003-A1AA-3645-BC30-02FBEC7F74D8}" type="datetimeFigureOut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04466-12A6-CF1D-32EC-3A1C6974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07675-66A6-A55D-0461-B1E100732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3501A-AAD6-654E-B0EF-BB2BD319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62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97172-766A-EB6A-7B48-D2A8EB646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BCB2-EC5A-0FBB-6620-C07365AD7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F91D4-8D2E-BD60-1267-8B20269D0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3B4DA-E8E9-A33A-D408-7B8AA560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D003-A1AA-3645-BC30-02FBEC7F74D8}" type="datetimeFigureOut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88F9-0614-D05F-762B-B9D4A1EB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A59BD-0E2C-2758-BC24-20F4AB52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3501A-AAD6-654E-B0EF-BB2BD319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5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8557E-A955-87D6-3F38-EAD71921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D1871-9839-B21B-9839-053F89344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ECF7A-9D25-D9E6-4321-781F50E51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DC0E4-044C-6709-3570-EBD67B091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4CA612-1B22-6A7E-7722-5B15E40A4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334932-07B0-6F91-E234-DAED15C0B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D003-A1AA-3645-BC30-02FBEC7F74D8}" type="datetimeFigureOut">
              <a:rPr lang="en-US" smtClean="0"/>
              <a:t>8/21/24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E8931-B989-BD12-2D28-5450A5EDD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76893-DA0A-A1D6-10E6-C4F8529C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3501A-AAD6-654E-B0EF-BB2BD319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17BD5-7C69-6964-F7DF-1E88DD78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47078-8CF7-9664-DFA2-085196B6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D003-A1AA-3645-BC30-02FBEC7F74D8}" type="datetimeFigureOut">
              <a:rPr lang="en-US" smtClean="0"/>
              <a:t>8/21/24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EF51D-88F2-CE4C-DB09-176A4EE2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E64C9-8C36-C816-D5D1-662D5CAB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3501A-AAD6-654E-B0EF-BB2BD319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87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F59A6-EF13-A892-2DA7-EA577026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D003-A1AA-3645-BC30-02FBEC7F74D8}" type="datetimeFigureOut">
              <a:rPr lang="en-US" smtClean="0"/>
              <a:t>8/21/24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417C5-4A9D-B038-990C-6E7F6C99A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FE297-73D2-B040-0F56-4131DB42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3501A-AAD6-654E-B0EF-BB2BD319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1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658B0-48EB-9BF5-CFC1-CC902C293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47483-3F24-D5A8-BCC4-EC2B46F55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E7EB8-7FD2-D362-72B9-C9F2315C5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56BC7-5C39-E73C-7712-C0F1ACB4C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D003-A1AA-3645-BC30-02FBEC7F74D8}" type="datetimeFigureOut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82E21-6CE5-5570-542A-DEA29EF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E2B3A-11A7-9325-B89E-7531B125D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3501A-AAD6-654E-B0EF-BB2BD319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9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C69B8-FA7B-5A1B-43D2-62992A095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71760-0262-42EF-AB38-9E27AC7D3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4E27-FB95-20F5-1AE6-9B0E18B3A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F2C34-25B4-9A2A-4C4D-BF9F7910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D003-A1AA-3645-BC30-02FBEC7F74D8}" type="datetimeFigureOut">
              <a:rPr lang="en-US" smtClean="0"/>
              <a:t>8/21/24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3E488-E6EB-0D67-5660-B358F8A7E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47C0B-B6F3-AF07-338A-BCACD0E0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3501A-AAD6-654E-B0EF-BB2BD319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4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DD85DD-895C-503A-A298-2993641BF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B7744-506F-6A43-F66E-CCDFAF618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03C0-A325-A619-1E5C-6B11212D1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63D003-A1AA-3645-BC30-02FBEC7F74D8}" type="datetimeFigureOut">
              <a:rPr lang="en-US" smtClean="0"/>
              <a:t>8/21/24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B65D4-97A1-FA49-7564-2054D28D8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E5B7A-4E3A-7FF6-C27A-E6EE7AB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E3501A-AAD6-654E-B0EF-BB2BD319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5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7.xml"/><Relationship Id="rId7" Type="http://schemas.openxmlformats.org/officeDocument/2006/relationships/image" Target="../media/image2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41D986C-5E7E-7342-7E0D-58B2D699B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997" y="3872494"/>
            <a:ext cx="10453352" cy="16557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Cathie Zheng</a:t>
            </a:r>
          </a:p>
          <a:p>
            <a:pPr>
              <a:lnSpc>
                <a:spcPct val="120000"/>
              </a:lnSpc>
            </a:pPr>
            <a:r>
              <a:rPr lang="en-US" sz="2300" dirty="0" err="1"/>
              <a:t>Xueying</a:t>
            </a:r>
            <a:r>
              <a:rPr lang="en-US" sz="2300" dirty="0"/>
              <a:t> Zhang, </a:t>
            </a:r>
            <a:r>
              <a:rPr lang="en-US" sz="2300" dirty="0" err="1"/>
              <a:t>Linhui</a:t>
            </a:r>
            <a:r>
              <a:rPr lang="en-US" sz="2300" dirty="0"/>
              <a:t> Wu, Quan Guo, </a:t>
            </a:r>
            <a:r>
              <a:rPr lang="en-US" sz="2300" dirty="0" err="1"/>
              <a:t>Mengfan</a:t>
            </a:r>
            <a:r>
              <a:rPr lang="en-US" sz="2300" dirty="0"/>
              <a:t> He, </a:t>
            </a:r>
            <a:r>
              <a:rPr lang="en-US" sz="2300" dirty="0" err="1"/>
              <a:t>Huanyuan</a:t>
            </a:r>
            <a:r>
              <a:rPr lang="en-US" sz="2300" dirty="0"/>
              <a:t> Shan,</a:t>
            </a:r>
            <a:r>
              <a:rPr lang="zh-CN" altLang="en-US" sz="2300" dirty="0"/>
              <a:t> </a:t>
            </a:r>
            <a:r>
              <a:rPr lang="en-US" sz="2300" dirty="0" err="1"/>
              <a:t>Feiyu</a:t>
            </a:r>
            <a:r>
              <a:rPr lang="en-US" sz="2300" dirty="0"/>
              <a:t> Zhao, </a:t>
            </a:r>
            <a:r>
              <a:rPr lang="en-US" sz="2300" dirty="0" err="1"/>
              <a:t>Tianyang</a:t>
            </a:r>
            <a:r>
              <a:rPr lang="en-US" sz="2300" dirty="0"/>
              <a:t> Liu</a:t>
            </a:r>
          </a:p>
          <a:p>
            <a:pPr>
              <a:lnSpc>
                <a:spcPct val="120000"/>
              </a:lnSpc>
            </a:pPr>
            <a:endParaRPr lang="en-US" sz="2300" dirty="0"/>
          </a:p>
          <a:p>
            <a:r>
              <a:rPr lang="en-US" dirty="0"/>
              <a:t>Shanghai Astronomical Observatory, China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0F295C-D0AC-598E-B1BD-744BFC5452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Candidate Field for Deep Imaging of CD/</a:t>
            </a:r>
            <a:r>
              <a:rPr lang="en-US" dirty="0" err="1"/>
              <a:t>EoR</a:t>
            </a:r>
            <a:r>
              <a:rPr lang="en-US" dirty="0"/>
              <a:t> with MWA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08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08400" y="608400"/>
            <a:ext cx="10970823" cy="70675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400" dirty="0">
                <a:sym typeface="+mn-ea"/>
              </a:rPr>
              <a:t>@87.675MHz _ 5deg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-24130" y="1412240"/>
            <a:ext cx="12216130" cy="0"/>
          </a:xfrm>
          <a:prstGeom prst="line">
            <a:avLst/>
          </a:prstGeom>
          <a:ln w="63500" cmpd="sng">
            <a:solidFill>
              <a:schemeClr val="accent1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0" y="758190"/>
            <a:ext cx="433705" cy="407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386715" y="2338070"/>
            <a:ext cx="11464290" cy="3562350"/>
            <a:chOff x="301" y="3984"/>
            <a:chExt cx="18054" cy="5610"/>
          </a:xfrm>
        </p:grpSpPr>
        <p:pic>
          <p:nvPicPr>
            <p:cNvPr id="6" name="图片 5" descr="end_counts_err_5de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9260" y="4001"/>
              <a:ext cx="9095" cy="5593"/>
            </a:xfrm>
            <a:prstGeom prst="rect">
              <a:avLst/>
            </a:prstGeom>
          </p:spPr>
        </p:pic>
        <p:pic>
          <p:nvPicPr>
            <p:cNvPr id="7" name="图片 6" descr="d_counts_err_5de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301" y="3984"/>
              <a:ext cx="9040" cy="561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08400" y="608400"/>
            <a:ext cx="10970823" cy="70675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400" dirty="0">
                <a:sym typeface="+mn-ea"/>
              </a:rPr>
              <a:t>@215.675MHz _ 5deg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-24130" y="1412240"/>
            <a:ext cx="12216130" cy="0"/>
          </a:xfrm>
          <a:prstGeom prst="line">
            <a:avLst/>
          </a:prstGeom>
          <a:ln w="63500" cmpd="sng">
            <a:solidFill>
              <a:schemeClr val="accent1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0" y="758190"/>
            <a:ext cx="433705" cy="407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64435"/>
            <a:ext cx="5507355" cy="32848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80" y="2464435"/>
            <a:ext cx="5513705" cy="33000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08400" y="608400"/>
            <a:ext cx="10970823" cy="70675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400" dirty="0">
                <a:sym typeface="+mn-ea"/>
              </a:rPr>
              <a:t>Foreground Removal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-24130" y="1412240"/>
            <a:ext cx="12216130" cy="0"/>
          </a:xfrm>
          <a:prstGeom prst="line">
            <a:avLst/>
          </a:prstGeom>
          <a:ln w="63500" cmpd="sng">
            <a:solidFill>
              <a:schemeClr val="accent1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0" y="758190"/>
            <a:ext cx="433705" cy="407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740" y="4032885"/>
            <a:ext cx="9977755" cy="25571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1">
            <a:extLst>
              <a:ext uri="{FF2B5EF4-FFF2-40B4-BE49-F238E27FC236}">
                <a16:creationId xmlns:a16="http://schemas.microsoft.com/office/drawing/2014/main" id="{7C242A49-B1BC-5FC6-ADFC-D37FC2CD39A6}"/>
              </a:ext>
            </a:extLst>
          </p:cNvPr>
          <p:cNvSpPr txBox="1"/>
          <p:nvPr/>
        </p:nvSpPr>
        <p:spPr>
          <a:xfrm>
            <a:off x="1094740" y="2086451"/>
            <a:ext cx="374904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/>
              <a:t>P</a:t>
            </a:r>
            <a:r>
              <a:rPr lang="en-US" altLang="zh-CN" dirty="0"/>
              <a:t>rincipal </a:t>
            </a:r>
            <a:r>
              <a:rPr lang="en-US" altLang="zh-CN" b="1" dirty="0"/>
              <a:t>C</a:t>
            </a:r>
            <a:r>
              <a:rPr lang="en-US" altLang="zh-CN" dirty="0"/>
              <a:t>omponent </a:t>
            </a:r>
            <a:r>
              <a:rPr lang="en-US" altLang="zh-CN" b="1" dirty="0"/>
              <a:t>A</a:t>
            </a:r>
            <a:r>
              <a:rPr lang="en-US" altLang="zh-CN" dirty="0"/>
              <a:t>nalysis</a:t>
            </a:r>
            <a:endParaRPr lang="en-US" altLang="zh-CN" dirty="0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dirty="0">
                <a:sym typeface="+mn-ea"/>
              </a:rPr>
              <a:t>Data: 87.675 MHz Observation</a:t>
            </a:r>
            <a:endParaRPr lang="en-US" altLang="zh-CN" dirty="0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dirty="0"/>
              <a:t>169 snapshots (2min/snapshot)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dirty="0"/>
              <a:t>4 channels (WSCLEAN)</a:t>
            </a:r>
          </a:p>
          <a:p>
            <a:endParaRPr lang="en-US" altLang="zh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B1470-A216-23A1-174C-0FE80EF520B6}"/>
              </a:ext>
            </a:extLst>
          </p:cNvPr>
          <p:cNvSpPr txBox="1"/>
          <p:nvPr/>
        </p:nvSpPr>
        <p:spPr>
          <a:xfrm>
            <a:off x="5314122" y="1930430"/>
            <a:ext cx="6440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sources in 30.72MHz combined image:  </a:t>
            </a:r>
            <a:r>
              <a:rPr lang="en-US" b="1" dirty="0">
                <a:solidFill>
                  <a:srgbClr val="FF0000"/>
                </a:solidFill>
              </a:rPr>
              <a:t>461</a:t>
            </a:r>
          </a:p>
          <a:p>
            <a:endParaRPr lang="en-US" dirty="0"/>
          </a:p>
          <a:p>
            <a:r>
              <a:rPr lang="en-US" dirty="0"/>
              <a:t>Sources subtracted by PCA in 4 </a:t>
            </a:r>
            <a:r>
              <a:rPr lang="en-US" dirty="0" err="1"/>
              <a:t>subband</a:t>
            </a:r>
            <a:r>
              <a:rPr lang="en-US" dirty="0"/>
              <a:t> images: </a:t>
            </a:r>
          </a:p>
          <a:p>
            <a:endParaRPr lang="en-US" dirty="0"/>
          </a:p>
          <a:p>
            <a:r>
              <a:rPr lang="en-US" dirty="0"/>
              <a:t>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100.00%,   100.00%,   99.38% and 98.11%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08400" y="608400"/>
            <a:ext cx="10970823" cy="70675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400" dirty="0"/>
              <a:t>Power spectrum</a:t>
            </a:r>
            <a:endParaRPr lang="en-US" altLang="zh-CN" sz="2400" dirty="0"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-24130" y="1412240"/>
            <a:ext cx="12216130" cy="0"/>
          </a:xfrm>
          <a:prstGeom prst="line">
            <a:avLst/>
          </a:prstGeom>
          <a:ln w="63500" cmpd="sng">
            <a:solidFill>
              <a:schemeClr val="accent1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0" y="758190"/>
            <a:ext cx="433705" cy="407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74451" y="5327400"/>
            <a:ext cx="2755900" cy="1028700"/>
            <a:chOff x="12208" y="6874"/>
            <a:chExt cx="4340" cy="162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08" y="7894"/>
              <a:ext cx="4340" cy="6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02" y="6874"/>
              <a:ext cx="2719" cy="558"/>
            </a:xfrm>
            <a:prstGeom prst="rect">
              <a:avLst/>
            </a:prstGeom>
          </p:spPr>
        </p:pic>
      </p:grpSp>
      <p:pic>
        <p:nvPicPr>
          <p:cNvPr id="6" name="图片 5" descr="ps1d_c751"/>
          <p:cNvPicPr>
            <a:picLocks noChangeAspect="1"/>
          </p:cNvPicPr>
          <p:nvPr/>
        </p:nvPicPr>
        <p:blipFill>
          <a:blip r:embed="rId7"/>
          <a:srcRect t="4542"/>
          <a:stretch>
            <a:fillRect/>
          </a:stretch>
        </p:blipFill>
        <p:spPr>
          <a:xfrm>
            <a:off x="335915" y="1917066"/>
            <a:ext cx="4924297" cy="293867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73864" y="5117893"/>
            <a:ext cx="374904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Wingdings" panose="05000000000000000000" charset="0"/>
            </a:pPr>
            <a:endParaRPr lang="en-US" altLang="zh-CN" dirty="0"/>
          </a:p>
          <a:p>
            <a:pPr marL="285750" indent="-285750">
              <a:buFont typeface="Wingdings" panose="05000000000000000000" charset="0"/>
              <a:buChar char="Ø"/>
            </a:pPr>
            <a:endParaRPr lang="en-US" altLang="zh-CN" dirty="0"/>
          </a:p>
          <a:p>
            <a:pPr>
              <a:buFont typeface="Wingdings" panose="05000000000000000000" charset="0"/>
            </a:pPr>
            <a:r>
              <a:rPr lang="en-US" altLang="zh-CN" dirty="0">
                <a:sym typeface="+mn-ea"/>
              </a:rPr>
              <a:t>Fiducial </a:t>
            </a:r>
            <a:r>
              <a:rPr lang="en-US" altLang="zh-CN" dirty="0" err="1">
                <a:sym typeface="+mn-ea"/>
              </a:rPr>
              <a:t>cosmo</a:t>
            </a:r>
            <a:r>
              <a:rPr lang="en-US" altLang="zh-CN" dirty="0">
                <a:sym typeface="+mn-ea"/>
              </a:rPr>
              <a:t> signal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dirty="0"/>
              <a:t>21cmFAST</a:t>
            </a:r>
          </a:p>
        </p:txBody>
      </p:sp>
      <p:pic>
        <p:nvPicPr>
          <p:cNvPr id="2" name="Picture 1" descr="A collage of different colored lines&#10;&#10;Description automatically generated">
            <a:extLst>
              <a:ext uri="{FF2B5EF4-FFF2-40B4-BE49-F238E27FC236}">
                <a16:creationId xmlns:a16="http://schemas.microsoft.com/office/drawing/2014/main" id="{14F649FE-904E-74AB-F98F-FEFE6D28B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6748" y="2035759"/>
            <a:ext cx="5950801" cy="39393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311900" y="1916430"/>
            <a:ext cx="4689475" cy="4617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Wingdings" panose="05000000000000000000" charset="0"/>
            </a:pPr>
            <a:r>
              <a:rPr lang="en-US" b="1" dirty="0">
                <a:solidFill>
                  <a:schemeClr val="tx1"/>
                </a:solidFill>
                <a:sym typeface="+mn-ea"/>
              </a:rPr>
              <a:t>Confusion Noise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olidFill>
                  <a:schemeClr val="tx1"/>
                </a:solidFill>
                <a:sym typeface="+mn-ea"/>
              </a:rPr>
              <a:t>87.675 MHz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 err="1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θs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= 4.77 arcmin for MWA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olidFill>
                  <a:schemeClr val="tx1"/>
                </a:solidFill>
                <a:sym typeface="+mn-ea"/>
              </a:rPr>
              <a:t>Slim = 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3σ RMS noise = 39.36 </a:t>
            </a:r>
            <a:r>
              <a:rPr lang="en-US" dirty="0" err="1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mJy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 err="1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σc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=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3.563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m</a:t>
            </a:r>
            <a:r>
              <a:rPr lang="en-US" dirty="0" err="1">
                <a:solidFill>
                  <a:srgbClr val="FF0000"/>
                </a:solidFill>
                <a:sym typeface="+mn-ea"/>
              </a:rPr>
              <a:t>Jy</a:t>
            </a:r>
            <a:endParaRPr lang="en-US" dirty="0">
              <a:solidFill>
                <a:srgbClr val="FF0000"/>
              </a:solidFill>
              <a:sym typeface="+mn-ea"/>
            </a:endParaRPr>
          </a:p>
          <a:p>
            <a:pPr>
              <a:buFont typeface="Wingdings" panose="05000000000000000000" charset="0"/>
            </a:pPr>
            <a:endParaRPr lang="en-US" dirty="0">
              <a:solidFill>
                <a:schemeClr val="tx1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olidFill>
                  <a:schemeClr val="tx1"/>
                </a:solidFill>
                <a:sym typeface="+mn-ea"/>
              </a:rPr>
              <a:t>215.675 MHz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 err="1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θs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= 2.16 arcmin for MWA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olidFill>
                  <a:schemeClr val="tx1"/>
                </a:solidFill>
                <a:sym typeface="+mn-ea"/>
              </a:rPr>
              <a:t>Slim = 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3σ RMS noise = 7.39 </a:t>
            </a:r>
            <a:r>
              <a:rPr lang="en-US" dirty="0" err="1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mJy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 err="1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σc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=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0.401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m</a:t>
            </a:r>
            <a:r>
              <a:rPr lang="en-US" dirty="0" err="1">
                <a:solidFill>
                  <a:srgbClr val="FF0000"/>
                </a:solidFill>
                <a:sym typeface="+mn-ea"/>
              </a:rPr>
              <a:t>Jy</a:t>
            </a:r>
            <a:endParaRPr lang="en-US" dirty="0">
              <a:solidFill>
                <a:srgbClr val="FF0000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US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08400" y="608400"/>
            <a:ext cx="10970823" cy="70675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400">
                <a:solidFill>
                  <a:schemeClr val="tx1"/>
                </a:solidFill>
                <a:sym typeface="+mn-ea"/>
              </a:rPr>
              <a:t>Noise_MWA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-24130" y="1412240"/>
            <a:ext cx="12216130" cy="0"/>
          </a:xfrm>
          <a:prstGeom prst="line">
            <a:avLst/>
          </a:prstGeom>
          <a:ln w="63500" cmpd="sng">
            <a:solidFill>
              <a:schemeClr val="accent1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0" y="758190"/>
            <a:ext cx="433705" cy="407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23570" y="1916430"/>
            <a:ext cx="4689475" cy="4617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Wingdings" panose="05000000000000000000" charset="0"/>
            </a:pPr>
            <a:r>
              <a:rPr lang="en-US" b="1" dirty="0">
                <a:solidFill>
                  <a:schemeClr val="tx1"/>
                </a:solidFill>
                <a:sym typeface="+mn-ea"/>
              </a:rPr>
              <a:t>Thermal Noise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 err="1">
                <a:cs typeface="Arial" panose="020B0604020202020204" pitchFamily="34" charset="0"/>
                <a:sym typeface="+mn-ea"/>
              </a:rPr>
              <a:t>Δν</a:t>
            </a:r>
            <a:r>
              <a:rPr lang="en-US" dirty="0">
                <a:cs typeface="Arial" panose="020B0604020202020204" pitchFamily="34" charset="0"/>
                <a:sym typeface="+mn-ea"/>
              </a:rPr>
              <a:t> = 0.75 × 7.68MHz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 err="1">
                <a:solidFill>
                  <a:schemeClr val="tx1"/>
                </a:solidFill>
                <a:sym typeface="+mn-ea"/>
              </a:rPr>
              <a:t>Aeff</a:t>
            </a:r>
            <a:r>
              <a:rPr lang="en-US" dirty="0">
                <a:solidFill>
                  <a:schemeClr val="tx1"/>
                </a:solidFill>
                <a:sym typeface="+mn-ea"/>
              </a:rPr>
              <a:t> = 21.5 m</a:t>
            </a:r>
            <a:r>
              <a:rPr lang="en-US" baseline="30000" dirty="0">
                <a:solidFill>
                  <a:schemeClr val="tx1"/>
                </a:solidFill>
                <a:sym typeface="+mn-ea"/>
              </a:rPr>
              <a:t>2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olidFill>
                  <a:schemeClr val="tx1"/>
                </a:solidFill>
                <a:sym typeface="+mn-ea"/>
              </a:rPr>
              <a:t>Nant = 128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 err="1">
                <a:sym typeface="+mn-ea"/>
              </a:rPr>
              <a:t>Tsky</a:t>
            </a:r>
            <a:r>
              <a:rPr lang="en-US" dirty="0">
                <a:sym typeface="+mn-ea"/>
              </a:rPr>
              <a:t> =  228K(</a:t>
            </a:r>
            <a:r>
              <a:rPr lang="en-US" dirty="0" err="1">
                <a:sym typeface="+mn-ea"/>
              </a:rPr>
              <a:t>ν</a:t>
            </a:r>
            <a:r>
              <a:rPr lang="en-US" dirty="0">
                <a:sym typeface="+mn-ea"/>
              </a:rPr>
              <a:t>/150MHz)</a:t>
            </a:r>
            <a:r>
              <a:rPr lang="en-US" baseline="30000" dirty="0">
                <a:sym typeface="+mn-ea"/>
              </a:rPr>
              <a:t>−2.53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olidFill>
                  <a:schemeClr val="tx1"/>
                </a:solidFill>
                <a:sym typeface="+mn-ea"/>
              </a:rPr>
              <a:t>Trec</a:t>
            </a:r>
            <a:r>
              <a:rPr lang="en-US" dirty="0">
                <a:solidFill>
                  <a:schemeClr val="tx1"/>
                </a:solidFill>
                <a:sym typeface="+mn-ea"/>
              </a:rPr>
              <a:t> = 50K except at </a:t>
            </a:r>
            <a:r>
              <a:rPr lang="en-US" dirty="0" err="1">
                <a:solidFill>
                  <a:schemeClr val="tx1"/>
                </a:solidFill>
                <a:sym typeface="+mn-ea"/>
              </a:rPr>
              <a:t>ν</a:t>
            </a:r>
            <a:r>
              <a:rPr lang="en-US" dirty="0">
                <a:solidFill>
                  <a:schemeClr val="tx1"/>
                </a:solidFill>
                <a:sym typeface="+mn-ea"/>
              </a:rPr>
              <a:t>&gt;200MHz, where we set </a:t>
            </a:r>
            <a:r>
              <a:rPr lang="en-US" dirty="0" err="1">
                <a:solidFill>
                  <a:schemeClr val="tx1"/>
                </a:solidFill>
                <a:sym typeface="+mn-ea"/>
              </a:rPr>
              <a:t>Trec</a:t>
            </a:r>
            <a:r>
              <a:rPr lang="en-US" dirty="0">
                <a:solidFill>
                  <a:schemeClr val="tx1"/>
                </a:solidFill>
                <a:sym typeface="+mn-ea"/>
              </a:rPr>
              <a:t> = 80K</a:t>
            </a:r>
          </a:p>
          <a:p>
            <a:pPr>
              <a:buFont typeface="Wingdings" panose="05000000000000000000" charset="0"/>
            </a:pPr>
            <a:endParaRPr lang="en-US" dirty="0">
              <a:solidFill>
                <a:schemeClr val="tx1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ym typeface="+mn-ea"/>
              </a:rPr>
              <a:t>2.75, 0.29 </a:t>
            </a:r>
            <a:r>
              <a:rPr lang="en-US" dirty="0" err="1">
                <a:sym typeface="+mn-ea"/>
              </a:rPr>
              <a:t>mJy</a:t>
            </a:r>
            <a:r>
              <a:rPr lang="en-US" dirty="0">
                <a:sym typeface="+mn-ea"/>
              </a:rPr>
              <a:t> @ 87.675 MHz, </a:t>
            </a:r>
            <a:r>
              <a:rPr lang="en-US" dirty="0" err="1">
                <a:sym typeface="+mn-ea"/>
              </a:rPr>
              <a:t>Tsys</a:t>
            </a:r>
            <a:r>
              <a:rPr lang="en-US" dirty="0">
                <a:sym typeface="+mn-ea"/>
              </a:rPr>
              <a:t> = 937 K, with integration time of 338 min (169 snapshots),</a:t>
            </a:r>
            <a:r>
              <a:rPr lang="en-US" dirty="0">
                <a:solidFill>
                  <a:schemeClr val="tx1"/>
                </a:solidFill>
                <a:sym typeface="+mn-ea"/>
              </a:rPr>
              <a:t> 500h, </a:t>
            </a:r>
          </a:p>
          <a:p>
            <a:r>
              <a:rPr lang="zh-CN" altLang="en-US" dirty="0">
                <a:sym typeface="+mn-ea"/>
              </a:rPr>
              <a:t>      </a:t>
            </a:r>
            <a:r>
              <a:rPr lang="en-US" dirty="0">
                <a:solidFill>
                  <a:srgbClr val="FF0000"/>
                </a:solidFill>
                <a:sym typeface="+mn-ea"/>
              </a:rPr>
              <a:t>201.47 min (when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σN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 =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σc</a:t>
            </a:r>
            <a:r>
              <a:rPr lang="en-US" dirty="0">
                <a:solidFill>
                  <a:srgbClr val="FF0000"/>
                </a:solidFill>
                <a:sym typeface="+mn-ea"/>
              </a:rPr>
              <a:t>)</a:t>
            </a:r>
            <a:r>
              <a:rPr lang="en-US" dirty="0">
                <a:sym typeface="+mn-ea"/>
              </a:rPr>
              <a:t>.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ym typeface="+mn-ea"/>
              </a:rPr>
              <a:t>0.57, 0.053 </a:t>
            </a:r>
            <a:r>
              <a:rPr lang="en-US" dirty="0" err="1">
                <a:sym typeface="+mn-ea"/>
              </a:rPr>
              <a:t>mJy</a:t>
            </a:r>
            <a:r>
              <a:rPr lang="en-US" dirty="0">
                <a:sym typeface="+mn-ea"/>
              </a:rPr>
              <a:t> @ 215.675 MHz, </a:t>
            </a:r>
            <a:r>
              <a:rPr lang="en-US" dirty="0" err="1">
                <a:sym typeface="+mn-ea"/>
              </a:rPr>
              <a:t>Tsys</a:t>
            </a:r>
            <a:r>
              <a:rPr lang="en-US" dirty="0">
                <a:sym typeface="+mn-ea"/>
              </a:rPr>
              <a:t> = 170K, with integration time of 266 min (133 snapshots), 500h, </a:t>
            </a:r>
          </a:p>
          <a:p>
            <a:r>
              <a:rPr lang="zh-CN" altLang="en-US" dirty="0">
                <a:solidFill>
                  <a:srgbClr val="FF0000"/>
                </a:solidFill>
                <a:sym typeface="+mn-ea"/>
              </a:rPr>
              <a:t>       </a:t>
            </a:r>
            <a:r>
              <a:rPr lang="en-US" dirty="0">
                <a:solidFill>
                  <a:srgbClr val="FF0000"/>
                </a:solidFill>
                <a:sym typeface="+mn-ea"/>
              </a:rPr>
              <a:t>523.56 min (when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σN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 =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σc</a:t>
            </a:r>
            <a:r>
              <a:rPr lang="en-US" dirty="0">
                <a:solidFill>
                  <a:srgbClr val="FF0000"/>
                </a:solidFill>
                <a:sym typeface="+mn-ea"/>
              </a:rPr>
              <a:t>)</a:t>
            </a:r>
            <a:r>
              <a:rPr lang="en-US" dirty="0">
                <a:sym typeface="+mn-ea"/>
              </a:rPr>
              <a:t>.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858CFFCC-39FF-822F-2BEC-5517AEC30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871" y="4931603"/>
            <a:ext cx="2505075" cy="6762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B2758C-A83F-F254-4B86-2663B63AC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495" y="5852161"/>
            <a:ext cx="2409825" cy="7143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D2F60865-3C02-B608-6FD2-E3E7AC9E8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260" y="5988050"/>
            <a:ext cx="1000125" cy="3619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311900" y="1916430"/>
            <a:ext cx="4689475" cy="4617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Wingdings" panose="05000000000000000000" charset="0"/>
            </a:pPr>
            <a:r>
              <a:rPr lang="en-US" b="1" dirty="0">
                <a:solidFill>
                  <a:schemeClr val="tx1"/>
                </a:solidFill>
                <a:sym typeface="+mn-ea"/>
              </a:rPr>
              <a:t>Confusion Noise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olidFill>
                  <a:schemeClr val="tx1"/>
                </a:solidFill>
                <a:sym typeface="+mn-ea"/>
              </a:rPr>
              <a:t>87.675 MHz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 err="1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θs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= 17 arcsec for SKA1-Low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ym typeface="+mn-ea"/>
              </a:rPr>
              <a:t>Slim = </a:t>
            </a:r>
            <a:r>
              <a:rPr lang="en-US" dirty="0">
                <a:cs typeface="Arial" panose="020B0604020202020204" pitchFamily="34" charset="0"/>
                <a:sym typeface="+mn-ea"/>
              </a:rPr>
              <a:t>3σ RMS noise = 39.36 </a:t>
            </a:r>
            <a:r>
              <a:rPr lang="en-US" dirty="0" err="1">
                <a:cs typeface="Arial" panose="020B0604020202020204" pitchFamily="34" charset="0"/>
                <a:sym typeface="+mn-ea"/>
              </a:rPr>
              <a:t>mJy</a:t>
            </a:r>
            <a:r>
              <a:rPr lang="en-US" dirty="0">
                <a:cs typeface="Arial" panose="020B0604020202020204" pitchFamily="34" charset="0"/>
                <a:sym typeface="+mn-ea"/>
              </a:rPr>
              <a:t> 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 err="1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σc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=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0.212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m</a:t>
            </a:r>
            <a:r>
              <a:rPr lang="en-US" dirty="0" err="1">
                <a:solidFill>
                  <a:srgbClr val="FF0000"/>
                </a:solidFill>
                <a:sym typeface="+mn-ea"/>
              </a:rPr>
              <a:t>Jy</a:t>
            </a:r>
            <a:endParaRPr lang="en-US" dirty="0">
              <a:solidFill>
                <a:srgbClr val="FF0000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US" dirty="0">
              <a:solidFill>
                <a:schemeClr val="tx1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olidFill>
                  <a:schemeClr val="tx1"/>
                </a:solidFill>
                <a:sym typeface="+mn-ea"/>
              </a:rPr>
              <a:t>215.675 MHz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 err="1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θs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= 6.4 </a:t>
            </a:r>
            <a:r>
              <a:rPr lang="en-US" dirty="0">
                <a:cs typeface="Arial" panose="020B0604020202020204" pitchFamily="34" charset="0"/>
                <a:sym typeface="+mn-ea"/>
              </a:rPr>
              <a:t>arcsec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for SKA1-Low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ym typeface="+mn-ea"/>
              </a:rPr>
              <a:t>Slim = </a:t>
            </a:r>
            <a:r>
              <a:rPr lang="en-US" dirty="0">
                <a:cs typeface="Arial" panose="020B0604020202020204" pitchFamily="34" charset="0"/>
                <a:sym typeface="+mn-ea"/>
              </a:rPr>
              <a:t>3σ RMS noise = 7.39 </a:t>
            </a:r>
            <a:r>
              <a:rPr lang="en-US" dirty="0" err="1">
                <a:cs typeface="Arial" panose="020B0604020202020204" pitchFamily="34" charset="0"/>
                <a:sym typeface="+mn-ea"/>
              </a:rPr>
              <a:t>mJy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 err="1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σc</a:t>
            </a:r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=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0.020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m</a:t>
            </a:r>
            <a:r>
              <a:rPr lang="en-US" dirty="0" err="1">
                <a:solidFill>
                  <a:srgbClr val="FF0000"/>
                </a:solidFill>
                <a:sym typeface="+mn-ea"/>
              </a:rPr>
              <a:t>Jy</a:t>
            </a:r>
            <a:endParaRPr lang="en-US" dirty="0">
              <a:solidFill>
                <a:srgbClr val="FF0000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en-US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08400" y="608400"/>
            <a:ext cx="10970823" cy="70675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400">
                <a:solidFill>
                  <a:schemeClr val="tx1"/>
                </a:solidFill>
                <a:sym typeface="+mn-ea"/>
              </a:rPr>
              <a:t>Noise</a:t>
            </a:r>
            <a:r>
              <a:rPr lang="en-US" altLang="zh-CN" sz="2400"/>
              <a:t>_SKA1-Low Array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-24130" y="1412240"/>
            <a:ext cx="12216130" cy="0"/>
          </a:xfrm>
          <a:prstGeom prst="line">
            <a:avLst/>
          </a:prstGeom>
          <a:ln w="63500" cmpd="sng">
            <a:solidFill>
              <a:schemeClr val="accent1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0" y="758190"/>
            <a:ext cx="433705" cy="407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23570" y="1916430"/>
            <a:ext cx="4689475" cy="4617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Wingdings" panose="05000000000000000000" charset="0"/>
            </a:pPr>
            <a:r>
              <a:rPr lang="en-US" b="1" dirty="0">
                <a:solidFill>
                  <a:schemeClr val="tx1"/>
                </a:solidFill>
                <a:sym typeface="+mn-ea"/>
              </a:rPr>
              <a:t>Thermal Noise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 err="1">
                <a:cs typeface="Arial" panose="020B0604020202020204" pitchFamily="34" charset="0"/>
                <a:sym typeface="+mn-ea"/>
              </a:rPr>
              <a:t>Δν</a:t>
            </a:r>
            <a:r>
              <a:rPr lang="en-US" dirty="0">
                <a:cs typeface="Arial" panose="020B0604020202020204" pitchFamily="34" charset="0"/>
                <a:sym typeface="+mn-ea"/>
              </a:rPr>
              <a:t> = 125 k</a:t>
            </a:r>
            <a:r>
              <a:rPr lang="en-US" dirty="0">
                <a:sym typeface="+mn-ea"/>
              </a:rPr>
              <a:t>Hz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olidFill>
                  <a:schemeClr val="tx1"/>
                </a:solidFill>
                <a:sym typeface="+mn-ea"/>
              </a:rPr>
              <a:t>Nant = 512</a:t>
            </a:r>
          </a:p>
          <a:p>
            <a:pPr marL="285750" indent="-285750">
              <a:buFont typeface="Wingdings" panose="05000000000000000000" charset="0"/>
              <a:buChar char="Ø"/>
            </a:pPr>
            <a:endParaRPr lang="en-US" dirty="0">
              <a:solidFill>
                <a:schemeClr val="tx1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olidFill>
                  <a:schemeClr val="tx1"/>
                </a:solidFill>
                <a:sym typeface="+mn-ea"/>
              </a:rPr>
              <a:t>0.27, 0.028 </a:t>
            </a:r>
            <a:r>
              <a:rPr lang="en-US" dirty="0" err="1">
                <a:solidFill>
                  <a:schemeClr val="tx1"/>
                </a:solidFill>
                <a:sym typeface="+mn-ea"/>
              </a:rPr>
              <a:t>μJy</a:t>
            </a:r>
            <a:r>
              <a:rPr lang="en-US" dirty="0">
                <a:solidFill>
                  <a:schemeClr val="tx1"/>
                </a:solidFill>
                <a:sym typeface="+mn-ea"/>
              </a:rPr>
              <a:t> @ 87.675 MHz, </a:t>
            </a:r>
            <a:r>
              <a:rPr lang="en-US" dirty="0" err="1">
                <a:sym typeface="+mn-ea"/>
              </a:rPr>
              <a:t>Aeff</a:t>
            </a:r>
            <a:r>
              <a:rPr lang="en-US" dirty="0">
                <a:sym typeface="+mn-ea"/>
              </a:rPr>
              <a:t> / </a:t>
            </a:r>
            <a:r>
              <a:rPr lang="en-US" dirty="0" err="1">
                <a:sym typeface="+mn-ea"/>
              </a:rPr>
              <a:t>Tsys</a:t>
            </a:r>
            <a:r>
              <a:rPr lang="en-US" dirty="0">
                <a:sym typeface="+mn-ea"/>
              </a:rPr>
              <a:t> = 399.7 m</a:t>
            </a:r>
            <a:r>
              <a:rPr lang="en-US" baseline="30000" dirty="0">
                <a:sym typeface="+mn-ea"/>
              </a:rPr>
              <a:t>2</a:t>
            </a:r>
            <a:r>
              <a:rPr lang="en-US" dirty="0">
                <a:sym typeface="+mn-ea"/>
              </a:rPr>
              <a:t>/K,</a:t>
            </a:r>
            <a:r>
              <a:rPr lang="en-US" dirty="0">
                <a:solidFill>
                  <a:schemeClr val="tx1"/>
                </a:solidFill>
                <a:sym typeface="+mn-ea"/>
              </a:rPr>
              <a:t> with integration time of 338 min (169 snapshots), 500h, </a:t>
            </a:r>
          </a:p>
          <a:p>
            <a:r>
              <a:rPr lang="zh-CN" altLang="en-US" dirty="0">
                <a:solidFill>
                  <a:srgbClr val="FF0000"/>
                </a:solidFill>
                <a:sym typeface="+mn-ea"/>
              </a:rPr>
              <a:t>      </a:t>
            </a:r>
            <a:r>
              <a:rPr lang="en-US" dirty="0">
                <a:solidFill>
                  <a:srgbClr val="FF0000"/>
                </a:solidFill>
                <a:sym typeface="+mn-ea"/>
              </a:rPr>
              <a:t>0.032s (when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σN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 =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σc</a:t>
            </a:r>
            <a:r>
              <a:rPr lang="en-US" dirty="0">
                <a:solidFill>
                  <a:srgbClr val="FF0000"/>
                </a:solidFill>
                <a:sym typeface="+mn-ea"/>
              </a:rPr>
              <a:t>)</a:t>
            </a:r>
            <a:r>
              <a:rPr lang="en-US" dirty="0">
                <a:solidFill>
                  <a:schemeClr val="tx1"/>
                </a:solidFill>
                <a:sym typeface="+mn-ea"/>
              </a:rPr>
              <a:t>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dirty="0">
                <a:solidFill>
                  <a:schemeClr val="tx1"/>
                </a:solidFill>
                <a:sym typeface="+mn-ea"/>
              </a:rPr>
              <a:t>0.19, 0.018 </a:t>
            </a:r>
            <a:r>
              <a:rPr lang="en-US" dirty="0" err="1">
                <a:solidFill>
                  <a:schemeClr val="tx1"/>
                </a:solidFill>
                <a:sym typeface="+mn-ea"/>
              </a:rPr>
              <a:t>μJy</a:t>
            </a:r>
            <a:r>
              <a:rPr lang="en-US" dirty="0">
                <a:solidFill>
                  <a:schemeClr val="tx1"/>
                </a:solidFill>
                <a:sym typeface="+mn-ea"/>
              </a:rPr>
              <a:t> @ 215.675 MHz, </a:t>
            </a:r>
            <a:r>
              <a:rPr lang="en-US" dirty="0" err="1">
                <a:sym typeface="+mn-ea"/>
              </a:rPr>
              <a:t>Aeff</a:t>
            </a:r>
            <a:r>
              <a:rPr lang="en-US" dirty="0">
                <a:sym typeface="+mn-ea"/>
              </a:rPr>
              <a:t> / </a:t>
            </a:r>
            <a:r>
              <a:rPr lang="en-US" dirty="0" err="1">
                <a:sym typeface="+mn-ea"/>
              </a:rPr>
              <a:t>Tsys</a:t>
            </a:r>
            <a:r>
              <a:rPr lang="en-US" dirty="0">
                <a:sym typeface="+mn-ea"/>
              </a:rPr>
              <a:t> = 646.5 m</a:t>
            </a:r>
            <a:r>
              <a:rPr lang="en-US" baseline="30000" dirty="0">
                <a:sym typeface="+mn-ea"/>
              </a:rPr>
              <a:t>2</a:t>
            </a:r>
            <a:r>
              <a:rPr lang="en-US" dirty="0">
                <a:sym typeface="+mn-ea"/>
              </a:rPr>
              <a:t>/K,</a:t>
            </a:r>
            <a:r>
              <a:rPr lang="en-US" dirty="0">
                <a:solidFill>
                  <a:schemeClr val="tx1"/>
                </a:solidFill>
                <a:sym typeface="+mn-ea"/>
              </a:rPr>
              <a:t> with integration time of 266 min (133 snapshots), 500h</a:t>
            </a:r>
            <a:r>
              <a:rPr lang="en-US" dirty="0">
                <a:sym typeface="+mn-ea"/>
              </a:rPr>
              <a:t>, </a:t>
            </a:r>
          </a:p>
          <a:p>
            <a:r>
              <a:rPr lang="zh-CN" altLang="en-US" dirty="0">
                <a:solidFill>
                  <a:srgbClr val="FF0000"/>
                </a:solidFill>
                <a:sym typeface="+mn-ea"/>
              </a:rPr>
              <a:t>     </a:t>
            </a:r>
            <a:r>
              <a:rPr lang="en-US" dirty="0">
                <a:solidFill>
                  <a:srgbClr val="FF0000"/>
                </a:solidFill>
                <a:sym typeface="+mn-ea"/>
              </a:rPr>
              <a:t>1.39s (when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σN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 =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σc</a:t>
            </a:r>
            <a:r>
              <a:rPr lang="en-US" dirty="0">
                <a:solidFill>
                  <a:srgbClr val="FF0000"/>
                </a:solidFill>
                <a:sym typeface="+mn-ea"/>
              </a:rPr>
              <a:t>)</a:t>
            </a:r>
            <a:r>
              <a:rPr lang="en-US" dirty="0">
                <a:solidFill>
                  <a:schemeClr val="tx1"/>
                </a:solidFill>
                <a:sym typeface="+mn-ea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2">
            <a:extLst>
              <a:ext uri="{FF2B5EF4-FFF2-40B4-BE49-F238E27FC236}">
                <a16:creationId xmlns:a16="http://schemas.microsoft.com/office/drawing/2014/main" id="{1766AFF1-C57B-AEFD-9842-0DBA61A4F956}"/>
              </a:ext>
            </a:extLst>
          </p:cNvPr>
          <p:cNvCxnSpPr/>
          <p:nvPr/>
        </p:nvCxnSpPr>
        <p:spPr>
          <a:xfrm>
            <a:off x="-24130" y="1412240"/>
            <a:ext cx="12216130" cy="0"/>
          </a:xfrm>
          <a:prstGeom prst="line">
            <a:avLst/>
          </a:prstGeom>
          <a:ln w="63500" cmpd="sng">
            <a:solidFill>
              <a:schemeClr val="accent1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矩形 3">
            <a:extLst>
              <a:ext uri="{FF2B5EF4-FFF2-40B4-BE49-F238E27FC236}">
                <a16:creationId xmlns:a16="http://schemas.microsoft.com/office/drawing/2014/main" id="{5266E0AD-F5FC-5BC2-D5E1-8F03CE967453}"/>
              </a:ext>
            </a:extLst>
          </p:cNvPr>
          <p:cNvSpPr/>
          <p:nvPr/>
        </p:nvSpPr>
        <p:spPr>
          <a:xfrm>
            <a:off x="0" y="758190"/>
            <a:ext cx="433705" cy="407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CB4736-5001-0084-0C86-342876017657}"/>
              </a:ext>
            </a:extLst>
          </p:cNvPr>
          <p:cNvSpPr txBox="1"/>
          <p:nvPr/>
        </p:nvSpPr>
        <p:spPr>
          <a:xfrm>
            <a:off x="731949" y="466771"/>
            <a:ext cx="28075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sz="2800" b="1" dirty="0"/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B301C-CE12-7331-A27E-38FFD5B8F32D}"/>
              </a:ext>
            </a:extLst>
          </p:cNvPr>
          <p:cNvSpPr txBox="1"/>
          <p:nvPr/>
        </p:nvSpPr>
        <p:spPr>
          <a:xfrm>
            <a:off x="914398" y="1970468"/>
            <a:ext cx="100068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G0044  field</a:t>
            </a:r>
            <a:r>
              <a:rPr lang="zh-CN" altLang="en-US" dirty="0"/>
              <a:t> </a:t>
            </a:r>
            <a:r>
              <a:rPr lang="en-US" dirty="0"/>
              <a:t>– a candidate field for deep </a:t>
            </a:r>
            <a:r>
              <a:rPr lang="en-US" dirty="0" err="1"/>
              <a:t>EoR</a:t>
            </a:r>
            <a:r>
              <a:rPr lang="en-US" dirty="0"/>
              <a:t> imaging,  </a:t>
            </a:r>
            <a:r>
              <a:rPr lang="en-US" dirty="0">
                <a:solidFill>
                  <a:srgbClr val="002060"/>
                </a:solidFill>
              </a:rPr>
              <a:t>(338 min @ 87 MHz, 266 min @ 216 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2972 sources within 5 degrees radius around the field center can be detected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PCA is used for source subtraction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Currently, we are working on the D0018 (extended configuration) and G0091(compact configuration) datasets using Hyperdrive,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AF86E-967C-D261-26E4-C982A52E6447}"/>
              </a:ext>
            </a:extLst>
          </p:cNvPr>
          <p:cNvSpPr txBox="1"/>
          <p:nvPr/>
        </p:nvSpPr>
        <p:spPr>
          <a:xfrm>
            <a:off x="9113949" y="5988673"/>
            <a:ext cx="3078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3696450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5FFC0-1A04-FDA5-DF08-97985F6E9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6DE452-F258-0012-3266-BE368CBD1CE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640114"/>
              </p:ext>
            </p:extLst>
          </p:nvPr>
        </p:nvGraphicFramePr>
        <p:xfrm>
          <a:off x="5275471" y="822493"/>
          <a:ext cx="7029450" cy="289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03850" imgH="2221865" progId="Word.Document.12">
                  <p:embed/>
                </p:oleObj>
              </mc:Choice>
              <mc:Fallback>
                <p:oleObj name="Document" r:id="rId2" imgW="5403850" imgH="2221865" progId="Word.Document.12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326DE452-F258-0012-3266-BE368CBD1C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5471" y="822493"/>
                        <a:ext cx="7029450" cy="2890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截屏2023-06-16 11.53.09.png" descr="截屏2023-06-16 11.53.09.png">
            <a:extLst>
              <a:ext uri="{FF2B5EF4-FFF2-40B4-BE49-F238E27FC236}">
                <a16:creationId xmlns:a16="http://schemas.microsoft.com/office/drawing/2014/main" id="{C4E94A56-F056-21F5-774F-DA1E2035E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671" y="3703553"/>
            <a:ext cx="4333427" cy="306387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utoShape 2" descr="21 cm background - Philosophy of Cosmology">
            <a:extLst>
              <a:ext uri="{FF2B5EF4-FFF2-40B4-BE49-F238E27FC236}">
                <a16:creationId xmlns:a16="http://schemas.microsoft.com/office/drawing/2014/main" id="{64BC4966-707A-EAA7-1155-FF932F15A1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diagram of the universe&#10;&#10;Description automatically generated">
            <a:extLst>
              <a:ext uri="{FF2B5EF4-FFF2-40B4-BE49-F238E27FC236}">
                <a16:creationId xmlns:a16="http://schemas.microsoft.com/office/drawing/2014/main" id="{27139D08-D1A2-7800-564C-B0D0D36FE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002529"/>
            <a:ext cx="3995476" cy="4990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A45117-9F66-B818-203F-5C697AEC34B7}"/>
              </a:ext>
            </a:extLst>
          </p:cNvPr>
          <p:cNvSpPr txBox="1"/>
          <p:nvPr/>
        </p:nvSpPr>
        <p:spPr>
          <a:xfrm>
            <a:off x="2023056" y="5993418"/>
            <a:ext cx="4725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(Philosophy-of-</a:t>
            </a:r>
            <a:r>
              <a:rPr lang="en-US" sz="1400" i="1" dirty="0" err="1"/>
              <a:t>cosmology.ox.au.uk</a:t>
            </a:r>
            <a:r>
              <a:rPr lang="en-US" sz="1400" i="1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7834F-5C55-6B3D-8D3A-6798FFBE2C79}"/>
              </a:ext>
            </a:extLst>
          </p:cNvPr>
          <p:cNvSpPr txBox="1"/>
          <p:nvPr/>
        </p:nvSpPr>
        <p:spPr>
          <a:xfrm>
            <a:off x="10517433" y="3703553"/>
            <a:ext cx="4725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(SKAO)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1CC834-7CB8-6730-4C0B-A8F2C129FA81}"/>
              </a:ext>
            </a:extLst>
          </p:cNvPr>
          <p:cNvSpPr txBox="1"/>
          <p:nvPr/>
        </p:nvSpPr>
        <p:spPr>
          <a:xfrm>
            <a:off x="9678132" y="6338986"/>
            <a:ext cx="4725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(Zhu, 2024)</a:t>
            </a:r>
          </a:p>
        </p:txBody>
      </p:sp>
    </p:spTree>
    <p:extLst>
      <p:ext uri="{BB962C8B-B14F-4D97-AF65-F5344CB8AC3E}">
        <p14:creationId xmlns:p14="http://schemas.microsoft.com/office/powerpoint/2010/main" val="376495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6E4B4F-2596-0E4C-9ECB-4FB77D6B66AB}"/>
              </a:ext>
            </a:extLst>
          </p:cNvPr>
          <p:cNvSpPr txBox="1"/>
          <p:nvPr/>
        </p:nvSpPr>
        <p:spPr>
          <a:xfrm>
            <a:off x="266394" y="1264404"/>
            <a:ext cx="6196103" cy="27545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432000" indent="-323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NZ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SKA1-low will have a sky coverage similar to MWA, which can observe the entire sky south of Dec. +30 degrees. (</a:t>
            </a:r>
            <a:r>
              <a:rPr lang="en-NZ" sz="1800" b="0" i="1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Hurley-Walker et al. 2017</a:t>
            </a:r>
            <a:r>
              <a:rPr lang="en-NZ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NZ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lnSpc>
                <a:spcPct val="100000"/>
              </a:lnSpc>
            </a:pPr>
            <a:endParaRPr lang="en-NZ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NZ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candidate fields should be large enough to capture the largest ionized structures during the late stage of </a:t>
            </a:r>
            <a:r>
              <a:rPr lang="en-NZ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EoR</a:t>
            </a:r>
            <a:r>
              <a:rPr lang="en-NZ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at z~6. (100 h^-1Mpc -&gt; 1 h degree)</a:t>
            </a:r>
            <a:endParaRPr lang="en-NZ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NZ" dirty="0"/>
          </a:p>
          <a:p>
            <a:r>
              <a:rPr lang="en-US" altLang="zh-CN" dirty="0"/>
              <a:t>         Multi-frequency observations</a:t>
            </a:r>
            <a:r>
              <a:rPr lang="zh-CN" altLang="en-US" dirty="0"/>
              <a:t>：</a:t>
            </a:r>
            <a:r>
              <a:rPr lang="en-US" altLang="zh-CN" dirty="0"/>
              <a:t>MWA</a:t>
            </a:r>
            <a:r>
              <a:rPr lang="zh-CN" altLang="en-US" dirty="0"/>
              <a:t>，</a:t>
            </a:r>
            <a:r>
              <a:rPr lang="en-US" altLang="zh-CN" dirty="0"/>
              <a:t>TGSS, etc.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A86F1-CFE5-5E4C-9538-EB0555245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80" y="4019000"/>
            <a:ext cx="6207617" cy="265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9172F2-BF09-CA4B-B3BF-332EB1330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497" y="493362"/>
            <a:ext cx="5463109" cy="2656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AA37FC-3AF7-A045-9121-13C829703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961" y="3382201"/>
            <a:ext cx="5341431" cy="2768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A90060-B1D3-6F4C-9A9D-3F31829B2CF8}"/>
              </a:ext>
            </a:extLst>
          </p:cNvPr>
          <p:cNvSpPr txBox="1"/>
          <p:nvPr/>
        </p:nvSpPr>
        <p:spPr>
          <a:xfrm>
            <a:off x="8755701" y="6382606"/>
            <a:ext cx="304274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Zheng et al. (2020), MNRAS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3AA46384-9C67-8270-751A-1DA7316677C8}"/>
              </a:ext>
            </a:extLst>
          </p:cNvPr>
          <p:cNvSpPr/>
          <p:nvPr/>
        </p:nvSpPr>
        <p:spPr>
          <a:xfrm>
            <a:off x="-180305" y="-229742"/>
            <a:ext cx="11202680" cy="187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endParaRPr lang="en-N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N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N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N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N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NZ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Pre-selection of the Candidate Fields for Deep Imaging of the </a:t>
            </a:r>
            <a:r>
              <a:rPr lang="en-NZ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EoR</a:t>
            </a:r>
            <a:r>
              <a:rPr lang="en-NZ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with SKA1-low</a:t>
            </a:r>
            <a:endParaRPr lang="en-NZ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N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N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N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N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N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N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957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23FF-BCBD-ABE4-4DB3-3773EE2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         Observations with MWA</a:t>
            </a:r>
          </a:p>
        </p:txBody>
      </p:sp>
      <p:pic>
        <p:nvPicPr>
          <p:cNvPr id="4" name="Content Placeholder 4" descr="Screens screenshot of a cell phone&#10;&#10;Description automatically generated">
            <a:extLst>
              <a:ext uri="{FF2B5EF4-FFF2-40B4-BE49-F238E27FC236}">
                <a16:creationId xmlns:a16="http://schemas.microsoft.com/office/drawing/2014/main" id="{7C25C64D-D250-35CA-ECBD-76AC8EFB4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558799"/>
            <a:ext cx="2692755" cy="540173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733CA3-8F5F-D56F-CF44-180BAAC280FB}"/>
              </a:ext>
            </a:extLst>
          </p:cNvPr>
          <p:cNvSpPr txBox="1"/>
          <p:nvPr/>
        </p:nvSpPr>
        <p:spPr>
          <a:xfrm>
            <a:off x="4895923" y="1764746"/>
            <a:ext cx="62443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000" dirty="0"/>
              <a:t>Extended Configuration:   </a:t>
            </a:r>
            <a:r>
              <a:rPr lang="en-US" sz="2000" dirty="0">
                <a:solidFill>
                  <a:srgbClr val="FF0000"/>
                </a:solidFill>
              </a:rPr>
              <a:t>D0013,    G0044,     D0018</a:t>
            </a:r>
          </a:p>
          <a:p>
            <a:endParaRPr lang="en-US" sz="2000" dirty="0"/>
          </a:p>
          <a:p>
            <a:r>
              <a:rPr lang="en-US" sz="2000" dirty="0"/>
              <a:t>Compact Configuration:    </a:t>
            </a:r>
            <a:r>
              <a:rPr lang="en-US" sz="2000" dirty="0">
                <a:solidFill>
                  <a:srgbClr val="FF0000"/>
                </a:solidFill>
              </a:rPr>
              <a:t>G0091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C5C63-40F6-F45E-2AEA-1C081E370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108" y="3800592"/>
            <a:ext cx="4392892" cy="2159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E5954-DABB-81A8-DC87-66B2063D0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94" y="3549516"/>
            <a:ext cx="2331706" cy="2411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4369B-6E09-AF8C-068E-2C1818D0A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016" y="6058229"/>
            <a:ext cx="8645387" cy="65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6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82F723-EB2D-0007-2AF6-F9EF82E46181}"/>
              </a:ext>
            </a:extLst>
          </p:cNvPr>
          <p:cNvSpPr txBox="1"/>
          <p:nvPr/>
        </p:nvSpPr>
        <p:spPr>
          <a:xfrm>
            <a:off x="516467" y="1881198"/>
            <a:ext cx="55795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Observation Time</a:t>
            </a:r>
            <a:r>
              <a:rPr lang="en-US" dirty="0"/>
              <a:t>                2018-04-08  -  2018-04-30</a:t>
            </a:r>
          </a:p>
          <a:p>
            <a:endParaRPr lang="en-US" dirty="0"/>
          </a:p>
          <a:p>
            <a:r>
              <a:rPr lang="en-US" b="1" dirty="0"/>
              <a:t>Configuration </a:t>
            </a:r>
            <a:r>
              <a:rPr lang="en-US" dirty="0"/>
              <a:t>                        Extended</a:t>
            </a:r>
          </a:p>
          <a:p>
            <a:endParaRPr lang="en-US" dirty="0"/>
          </a:p>
          <a:p>
            <a:r>
              <a:rPr lang="en-US" b="1" dirty="0"/>
              <a:t>Central Frequency              </a:t>
            </a:r>
            <a:r>
              <a:rPr lang="en-US" dirty="0"/>
              <a:t>87.675MHz (z~ 15.20)</a:t>
            </a:r>
          </a:p>
          <a:p>
            <a:r>
              <a:rPr lang="en-US" dirty="0"/>
              <a:t>                                                        21</a:t>
            </a:r>
            <a:r>
              <a:rPr lang="en-US" altLang="zh-CN" dirty="0"/>
              <a:t>5</a:t>
            </a:r>
            <a:r>
              <a:rPr lang="en-US" dirty="0"/>
              <a:t>.675MHz (z~5.58)</a:t>
            </a:r>
          </a:p>
          <a:p>
            <a:endParaRPr lang="en-US" dirty="0"/>
          </a:p>
          <a:p>
            <a:r>
              <a:rPr lang="en-US" b="1" dirty="0"/>
              <a:t>Bandwidth </a:t>
            </a:r>
            <a:r>
              <a:rPr lang="en-US" dirty="0"/>
              <a:t>                               30.72MHz</a:t>
            </a:r>
          </a:p>
          <a:p>
            <a:r>
              <a:rPr lang="en-US" b="1" dirty="0"/>
              <a:t>Spectral Resolution            </a:t>
            </a:r>
            <a:r>
              <a:rPr lang="en-US" dirty="0"/>
              <a:t>40kHz</a:t>
            </a:r>
          </a:p>
          <a:p>
            <a:r>
              <a:rPr lang="en-US" b="1" dirty="0"/>
              <a:t>Max Number of Used Snapshots    </a:t>
            </a:r>
            <a:r>
              <a:rPr lang="en-US" dirty="0"/>
              <a:t>169 @87MHz</a:t>
            </a:r>
          </a:p>
          <a:p>
            <a:r>
              <a:rPr lang="en-US" dirty="0"/>
              <a:t>                                                                            133 @ 21</a:t>
            </a:r>
            <a:r>
              <a:rPr lang="en-US" altLang="zh-CN" dirty="0"/>
              <a:t>5</a:t>
            </a:r>
            <a:r>
              <a:rPr lang="en-US" dirty="0"/>
              <a:t>MHz</a:t>
            </a:r>
          </a:p>
          <a:p>
            <a:endParaRPr lang="en-US" dirty="0"/>
          </a:p>
          <a:p>
            <a:r>
              <a:rPr lang="en-US" b="1" dirty="0"/>
              <a:t>Integration Time per Snapshot      </a:t>
            </a:r>
            <a:r>
              <a:rPr lang="en-US" dirty="0"/>
              <a:t>2 minutes</a:t>
            </a:r>
          </a:p>
          <a:p>
            <a:endParaRPr lang="en-US" dirty="0"/>
          </a:p>
          <a:p>
            <a:r>
              <a:rPr lang="en-US" b="1" dirty="0"/>
              <a:t>Images </a:t>
            </a:r>
            <a:r>
              <a:rPr lang="en-US" b="1" dirty="0" err="1"/>
              <a:t>centred</a:t>
            </a:r>
            <a:r>
              <a:rPr lang="en-US" b="1" dirty="0"/>
              <a:t> at</a:t>
            </a:r>
            <a:r>
              <a:rPr lang="en-US" dirty="0"/>
              <a:t> </a:t>
            </a:r>
          </a:p>
          <a:p>
            <a:r>
              <a:rPr lang="en-US" dirty="0"/>
              <a:t>                     RA (J2000) 120 degrees, Dec (J2000) 0degree</a:t>
            </a:r>
          </a:p>
          <a:p>
            <a:r>
              <a:rPr lang="en-US" dirty="0"/>
              <a:t>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69C332-D968-4789-1A7A-F27B966F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G0044 -  a Candidate </a:t>
            </a:r>
            <a:r>
              <a:rPr lang="en-US" dirty="0" err="1"/>
              <a:t>EoR</a:t>
            </a:r>
            <a:r>
              <a:rPr lang="en-US" dirty="0"/>
              <a:t> Field</a:t>
            </a:r>
          </a:p>
        </p:txBody>
      </p:sp>
      <p:pic>
        <p:nvPicPr>
          <p:cNvPr id="9" name="图片 1" descr="org_87_215">
            <a:extLst>
              <a:ext uri="{FF2B5EF4-FFF2-40B4-BE49-F238E27FC236}">
                <a16:creationId xmlns:a16="http://schemas.microsoft.com/office/drawing/2014/main" id="{2F78424C-F7AF-A199-AC34-D88461347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0495"/>
          <a:stretch>
            <a:fillRect/>
          </a:stretch>
        </p:blipFill>
        <p:spPr>
          <a:xfrm>
            <a:off x="6306322" y="1690688"/>
            <a:ext cx="504747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69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8D50-0B71-0E4C-8CA3-57EACB8CA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B6F9CE4-CC20-5CF0-4625-844FED664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5"/>
            <a:ext cx="6388099" cy="2590800"/>
          </a:xfrm>
        </p:spPr>
      </p:pic>
      <p:pic>
        <p:nvPicPr>
          <p:cNvPr id="7" name="Picture 6" descr="A table with numbers and a number of numbers&#10;&#10;Description automatically generated">
            <a:extLst>
              <a:ext uri="{FF2B5EF4-FFF2-40B4-BE49-F238E27FC236}">
                <a16:creationId xmlns:a16="http://schemas.microsoft.com/office/drawing/2014/main" id="{50678CB8-DC5B-4C61-B295-1F79D1442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278" y="224079"/>
            <a:ext cx="5588001" cy="327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8239B-6CD1-17F4-19D3-F1EAEA950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567" y="3168650"/>
            <a:ext cx="8293100" cy="346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19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08400" y="608400"/>
            <a:ext cx="10970823" cy="70675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400" dirty="0">
                <a:sym typeface="+mn-ea"/>
              </a:rPr>
              <a:t>Pipeline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-24130" y="1412240"/>
            <a:ext cx="12216130" cy="0"/>
          </a:xfrm>
          <a:prstGeom prst="line">
            <a:avLst/>
          </a:prstGeom>
          <a:ln w="63500" cmpd="sng">
            <a:solidFill>
              <a:schemeClr val="accent1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0" y="758190"/>
            <a:ext cx="433705" cy="407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23570" y="1916430"/>
            <a:ext cx="4689475" cy="4617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70" y="1659256"/>
            <a:ext cx="8949055" cy="4956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EAC491-9DF6-F580-EB5D-89EB4F399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5630" y="1659256"/>
            <a:ext cx="1452800" cy="2583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F20D1C-F118-772F-A062-73165F4A53C0}"/>
              </a:ext>
            </a:extLst>
          </p:cNvPr>
          <p:cNvSpPr txBox="1"/>
          <p:nvPr/>
        </p:nvSpPr>
        <p:spPr>
          <a:xfrm>
            <a:off x="10054953" y="4458745"/>
            <a:ext cx="192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Linhui</a:t>
            </a:r>
            <a:r>
              <a:rPr lang="en-US" dirty="0"/>
              <a:t> Wu (SHAO)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B1166D-6B36-6B85-D44F-CEBD486555FF}"/>
              </a:ext>
            </a:extLst>
          </p:cNvPr>
          <p:cNvSpPr txBox="1"/>
          <p:nvPr/>
        </p:nvSpPr>
        <p:spPr>
          <a:xfrm>
            <a:off x="8790634" y="6064934"/>
            <a:ext cx="319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Duchesne et al. (2020)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i_counts_5deg">
            <a:extLst>
              <a:ext uri="{FF2B5EF4-FFF2-40B4-BE49-F238E27FC236}">
                <a16:creationId xmlns:a16="http://schemas.microsoft.com/office/drawing/2014/main" id="{F7FC6ADD-00BC-535A-65BC-E5408BF74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138" y="574304"/>
            <a:ext cx="4911268" cy="3012931"/>
          </a:xfrm>
          <a:prstGeom prst="rect">
            <a:avLst/>
          </a:prstGeom>
        </p:spPr>
      </p:pic>
      <p:pic>
        <p:nvPicPr>
          <p:cNvPr id="3" name="图片 2" descr="图片1">
            <a:extLst>
              <a:ext uri="{FF2B5EF4-FFF2-40B4-BE49-F238E27FC236}">
                <a16:creationId xmlns:a16="http://schemas.microsoft.com/office/drawing/2014/main" id="{BF4823E8-B0B2-547E-B398-CE883C8F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777"/>
          <a:stretch>
            <a:fillRect/>
          </a:stretch>
        </p:blipFill>
        <p:spPr>
          <a:xfrm>
            <a:off x="8955033" y="2030242"/>
            <a:ext cx="1464099" cy="2177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CC8B12-61D3-95D8-0EFA-312CDCD0D9C8}"/>
              </a:ext>
            </a:extLst>
          </p:cNvPr>
          <p:cNvSpPr txBox="1"/>
          <p:nvPr/>
        </p:nvSpPr>
        <p:spPr>
          <a:xfrm>
            <a:off x="8734046" y="4461541"/>
            <a:ext cx="309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Xueying</a:t>
            </a:r>
            <a:r>
              <a:rPr lang="en-US" altLang="zh-CN" dirty="0"/>
              <a:t> Zhang (SHAO)</a:t>
            </a:r>
            <a:endParaRPr lang="en-US" dirty="0"/>
          </a:p>
        </p:txBody>
      </p:sp>
      <p:pic>
        <p:nvPicPr>
          <p:cNvPr id="5" name="图片 5" descr="i_counts_5deg">
            <a:extLst>
              <a:ext uri="{FF2B5EF4-FFF2-40B4-BE49-F238E27FC236}">
                <a16:creationId xmlns:a16="http://schemas.microsoft.com/office/drawing/2014/main" id="{CA3B5C75-2E9E-E283-2366-2E6567236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856" y="3845069"/>
            <a:ext cx="4961550" cy="3012931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F640BFD2-8124-0875-DB86-89988D3172C2}"/>
              </a:ext>
            </a:extLst>
          </p:cNvPr>
          <p:cNvSpPr txBox="1"/>
          <p:nvPr/>
        </p:nvSpPr>
        <p:spPr>
          <a:xfrm>
            <a:off x="6958025" y="5235730"/>
            <a:ext cx="4689475" cy="4617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 panose="020B0604020202020204" pitchFamily="34" charset="0"/>
            </a:pPr>
            <a:endParaRPr lang="en-US" dirty="0">
              <a:sym typeface="+mn-ea"/>
            </a:endParaRPr>
          </a:p>
          <a:p>
            <a:pPr marL="285750" indent="-285750">
              <a:buFont typeface="Wingdings" panose="05000000000000000000" charset="0"/>
              <a:buChar char=""/>
            </a:pPr>
            <a:r>
              <a:rPr lang="en-US" dirty="0">
                <a:sym typeface="+mn-ea"/>
              </a:rPr>
              <a:t>133 snapshots,</a:t>
            </a:r>
            <a:r>
              <a:rPr lang="zh-CN" altLang="en-US" dirty="0">
                <a:sym typeface="+mn-ea"/>
              </a:rPr>
              <a:t>      </a:t>
            </a:r>
            <a:r>
              <a:rPr lang="en-US" dirty="0">
                <a:sym typeface="+mn-ea"/>
              </a:rPr>
              <a:t>2972 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3C8AA6-6110-0C92-0832-DFB88610EE30}"/>
              </a:ext>
            </a:extLst>
          </p:cNvPr>
          <p:cNvSpPr txBox="1"/>
          <p:nvPr/>
        </p:nvSpPr>
        <p:spPr>
          <a:xfrm>
            <a:off x="7237927" y="574304"/>
            <a:ext cx="3644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Source Detection</a:t>
            </a:r>
          </a:p>
        </p:txBody>
      </p:sp>
    </p:spTree>
    <p:extLst>
      <p:ext uri="{BB962C8B-B14F-4D97-AF65-F5344CB8AC3E}">
        <p14:creationId xmlns:p14="http://schemas.microsoft.com/office/powerpoint/2010/main" val="2428961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08400" y="608400"/>
            <a:ext cx="10970823" cy="70675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R="0" fontAlgn="auto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400" dirty="0">
                <a:sym typeface="+mn-ea"/>
              </a:rPr>
              <a:t>Completeness 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-24130" y="1412240"/>
            <a:ext cx="12216130" cy="0"/>
          </a:xfrm>
          <a:prstGeom prst="line">
            <a:avLst/>
          </a:prstGeom>
          <a:ln w="63500" cmpd="sng">
            <a:solidFill>
              <a:schemeClr val="accent1"/>
            </a:solidFill>
            <a:prstDash val="soli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0" y="758190"/>
            <a:ext cx="433705" cy="407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05" y="2422856"/>
            <a:ext cx="5007626" cy="3022904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E21A509-54E6-3D35-99DB-9FE63FC23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888" y="2283279"/>
            <a:ext cx="5319458" cy="3166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196437-C44A-0615-572D-6C55AE3D162A}"/>
              </a:ext>
            </a:extLst>
          </p:cNvPr>
          <p:cNvSpPr txBox="1"/>
          <p:nvPr/>
        </p:nvSpPr>
        <p:spPr>
          <a:xfrm>
            <a:off x="7240066" y="5669394"/>
            <a:ext cx="6130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ym typeface="+mn-ea"/>
              </a:rPr>
              <a:t>215.675MHz _ 5deg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CD47D-21FE-E1E4-C15A-DEEFC3E623B3}"/>
              </a:ext>
            </a:extLst>
          </p:cNvPr>
          <p:cNvSpPr txBox="1"/>
          <p:nvPr/>
        </p:nvSpPr>
        <p:spPr>
          <a:xfrm>
            <a:off x="1555458" y="5572308"/>
            <a:ext cx="7109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ym typeface="+mn-ea"/>
              </a:rPr>
              <a:t>87.675MHz _ 5deg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BD134-45B0-4C8D-C1F6-43D1AE13B340}"/>
              </a:ext>
            </a:extLst>
          </p:cNvPr>
          <p:cNvSpPr txBox="1"/>
          <p:nvPr/>
        </p:nvSpPr>
        <p:spPr>
          <a:xfrm>
            <a:off x="8842514" y="6249600"/>
            <a:ext cx="6698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SKADS</a:t>
            </a:r>
            <a:r>
              <a:rPr lang="zh-CN" altLang="en-US" sz="1800" i="1" dirty="0"/>
              <a:t> </a:t>
            </a:r>
            <a:r>
              <a:rPr lang="en-US" altLang="zh-CN" sz="1800" i="1" dirty="0"/>
              <a:t>:</a:t>
            </a:r>
            <a:r>
              <a:rPr lang="zh-CN" altLang="en-US" sz="1800" i="1" dirty="0"/>
              <a:t>（</a:t>
            </a:r>
            <a:r>
              <a:rPr lang="en-US" altLang="zh-CN" sz="1800" i="1" dirty="0" err="1"/>
              <a:t>Wilman</a:t>
            </a:r>
            <a:r>
              <a:rPr lang="en-US" altLang="zh-CN" sz="1800" i="1" dirty="0"/>
              <a:t>,</a:t>
            </a:r>
            <a:r>
              <a:rPr lang="zh-CN" altLang="en-US" sz="1800" i="1" dirty="0"/>
              <a:t> </a:t>
            </a:r>
            <a:r>
              <a:rPr lang="en-US" altLang="zh-CN" sz="1800" i="1" dirty="0"/>
              <a:t>et</a:t>
            </a:r>
            <a:r>
              <a:rPr lang="zh-CN" altLang="en-US" sz="1800" i="1" dirty="0"/>
              <a:t> </a:t>
            </a:r>
            <a:r>
              <a:rPr lang="en-US" altLang="zh-CN" sz="1800" i="1" dirty="0"/>
              <a:t>al</a:t>
            </a:r>
            <a:r>
              <a:rPr lang="en-US" altLang="zh-CN" i="1" dirty="0"/>
              <a:t>.</a:t>
            </a:r>
            <a:r>
              <a:rPr lang="zh-CN" altLang="en-US" sz="1800" i="1" dirty="0"/>
              <a:t> </a:t>
            </a:r>
            <a:r>
              <a:rPr lang="en-US" altLang="zh-CN" sz="1800" i="1" dirty="0"/>
              <a:t>2008</a:t>
            </a:r>
            <a:r>
              <a:rPr lang="zh-CN" altLang="en-US" sz="1800" i="1" dirty="0"/>
              <a:t>）</a:t>
            </a:r>
            <a:endParaRPr lang="en-US" sz="1800" i="1" dirty="0"/>
          </a:p>
        </p:txBody>
      </p:sp>
    </p:spTree>
    <p:custDataLst>
      <p:tags r:id="rId1"/>
    </p:custData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3885_10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10"/>
  <p:tag name="KSO_WM_SLIDE_SIZE" val="863.547*332.447"/>
  <p:tag name="KSO_WM_SLIDE_POSITION" val="48.3028*160.6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3885"/>
  <p:tag name="KSO_WM_SLIDE_LAYOUT" val="a_l"/>
  <p:tag name="KSO_WM_SLIDE_LAYOUT_CNT" val="1_1"/>
  <p:tag name="KSO_WM_SPECIAL_SOURCE" val="bdnul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885_10*a*1"/>
  <p:tag name="KSO_WM_TEMPLATE_CATEGORY" val="custom"/>
  <p:tag name="KSO_WM_TEMPLATE_INDEX" val="20203885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3885_10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10"/>
  <p:tag name="KSO_WM_SLIDE_SIZE" val="863.547*332.447"/>
  <p:tag name="KSO_WM_SLIDE_POSITION" val="48.3028*160.6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3885"/>
  <p:tag name="KSO_WM_SLIDE_LAYOUT" val="a_l"/>
  <p:tag name="KSO_WM_SLIDE_LAYOUT_CNT" val="1_1"/>
  <p:tag name="KSO_WM_SPECIAL_SOURCE" val="bdnul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885_10*a*1"/>
  <p:tag name="KSO_WM_TEMPLATE_CATEGORY" val="custom"/>
  <p:tag name="KSO_WM_TEMPLATE_INDEX" val="20203885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3885_10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10"/>
  <p:tag name="KSO_WM_SLIDE_SIZE" val="863.547*332.447"/>
  <p:tag name="KSO_WM_SLIDE_POSITION" val="48.3028*160.6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3885"/>
  <p:tag name="KSO_WM_SLIDE_LAYOUT" val="a_l"/>
  <p:tag name="KSO_WM_SLIDE_LAYOUT_CNT" val="1_1"/>
  <p:tag name="KSO_WM_SPECIAL_SOURCE" val="bdnul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885_10*a*1"/>
  <p:tag name="KSO_WM_TEMPLATE_CATEGORY" val="custom"/>
  <p:tag name="KSO_WM_TEMPLATE_INDEX" val="20203885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3885_10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10"/>
  <p:tag name="KSO_WM_SLIDE_SIZE" val="863.547*332.447"/>
  <p:tag name="KSO_WM_SLIDE_POSITION" val="48.3028*160.6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3885"/>
  <p:tag name="KSO_WM_SLIDE_LAYOUT" val="a_l"/>
  <p:tag name="KSO_WM_SLIDE_LAYOUT_CNT" val="1_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885_10*a*1"/>
  <p:tag name="KSO_WM_TEMPLATE_CATEGORY" val="custom"/>
  <p:tag name="KSO_WM_TEMPLATE_INDEX" val="20203885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3885_10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10"/>
  <p:tag name="KSO_WM_SLIDE_SIZE" val="863.547*332.447"/>
  <p:tag name="KSO_WM_SLIDE_POSITION" val="48.3028*160.6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3885"/>
  <p:tag name="KSO_WM_SLIDE_LAYOUT" val="a_l"/>
  <p:tag name="KSO_WM_SLIDE_LAYOUT_CNT" val="1_1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885_10*a*1"/>
  <p:tag name="KSO_WM_TEMPLATE_CATEGORY" val="custom"/>
  <p:tag name="KSO_WM_TEMPLATE_INDEX" val="20203885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885_10*a*1"/>
  <p:tag name="KSO_WM_TEMPLATE_CATEGORY" val="custom"/>
  <p:tag name="KSO_WM_TEMPLATE_INDEX" val="20203885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3885_10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10"/>
  <p:tag name="KSO_WM_SLIDE_SIZE" val="863.547*332.447"/>
  <p:tag name="KSO_WM_SLIDE_POSITION" val="48.3028*160.6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3885"/>
  <p:tag name="KSO_WM_SLIDE_LAYOUT" val="a_l"/>
  <p:tag name="KSO_WM_SLIDE_LAYOUT_CNT" val="1_1"/>
  <p:tag name="KSO_WM_SPECIAL_SOURCE" val="bdn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885_10*a*1"/>
  <p:tag name="KSO_WM_TEMPLATE_CATEGORY" val="custom"/>
  <p:tag name="KSO_WM_TEMPLATE_INDEX" val="20203885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3885_10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10"/>
  <p:tag name="KSO_WM_SLIDE_SIZE" val="863.547*332.447"/>
  <p:tag name="KSO_WM_SLIDE_POSITION" val="48.3028*160.6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3885"/>
  <p:tag name="KSO_WM_SLIDE_LAYOUT" val="a_l"/>
  <p:tag name="KSO_WM_SLIDE_LAYOUT_CNT" val="1_1"/>
  <p:tag name="KSO_WM_SPECIAL_SOURCE" val="bdnul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885_10*a*1"/>
  <p:tag name="KSO_WM_TEMPLATE_CATEGORY" val="custom"/>
  <p:tag name="KSO_WM_TEMPLATE_INDEX" val="20203885"/>
  <p:tag name="KSO_WM_UNIT_LAYERLEVEL" val="1"/>
  <p:tag name="KSO_WM_TAG_VERSION" val="1.0"/>
  <p:tag name="KSO_WM_BEAUTIFY_FLAG" val="#wm#"/>
  <p:tag name="KSO_WM_UNIT_PRESET_TEXT" val="单击此处添加大标题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552,&quot;width&quot;:902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610,&quot;width&quot;:904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margin&quot;:{&quot;left&quot;:1.69,&quot;top&quot;:1.69,&quot;right&quot;:1.69,&quot;bottom&quot;:1.69},&quot;edge&quot;:{&quot;left&quot;:true,&quot;top&quot;:true,&quot;right&quot;:true,&quot;bottom&quot;:true},&quot;backgroundInfo&quot;:[{&quot;type&quot;:&quot;general&quot;,&quot;left&quot;:&quot;NaN&quot;,&quot;top&quot;:&quot;NaN&quot;,&quot;right&quot;:&quot;NaN&quot;,&quot;bottom&quot;:&quot;NaN&quot;,&quot;leftAbs&quot;:false,&quot;topAbs&quot;:false,&quot;rightAbs&quot;:false,&quot;bottomAbs&quot;:false},{&quot;type&quot;:&quot;frame&quot;,&quot;left&quot;:&quot;NaN&quot;,&quot;top&quot;:&quot;NaN&quot;,&quot;right&quot;:&quot;NaN&quot;,&quot;bottom&quot;:&quot;NaN&quot;,&quot;leftAbs&quot;:false,&quot;topAbs&quot;:false,&quot;rightAbs&quot;:false,&quot;bottomAbs&quot;:false}]}"/>
  <p:tag name="KSO_WM_SLIDE_BACKGROUND" val="[&quot;general&quot;,&quot;frame&quot;]"/>
  <p:tag name="KSO_WM_SLIDE_RATIO" val="1.777778"/>
  <p:tag name="KSO_WM_SLIDE_ID" val="custom20203885_10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10"/>
  <p:tag name="KSO_WM_SLIDE_SIZE" val="863.547*332.447"/>
  <p:tag name="KSO_WM_SLIDE_POSITION" val="48.3028*160.6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3885"/>
  <p:tag name="KSO_WM_SLIDE_LAYOUT" val="a_l"/>
  <p:tag name="KSO_WM_SLIDE_LAYOUT_CNT" val="1_1"/>
  <p:tag name="KSO_WM_SPECIAL_SOURCE" val="bdnul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95571</TotalTime>
  <Words>704</Words>
  <Application>Microsoft Macintosh PowerPoint</Application>
  <PresentationFormat>Widescreen</PresentationFormat>
  <Paragraphs>139</Paragraphs>
  <Slides>16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Wingdings</vt:lpstr>
      <vt:lpstr>Office Theme</vt:lpstr>
      <vt:lpstr>Document</vt:lpstr>
      <vt:lpstr>A Candidate Field for Deep Imaging of CD/EoR with MWA </vt:lpstr>
      <vt:lpstr>PowerPoint Presentation</vt:lpstr>
      <vt:lpstr>PowerPoint Presentation</vt:lpstr>
      <vt:lpstr>                                      Observations with MWA</vt:lpstr>
      <vt:lpstr>G0044 -  a Candidate EoR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zheng cathie</dc:creator>
  <cp:lastModifiedBy>zheng cathie</cp:lastModifiedBy>
  <cp:revision>65</cp:revision>
  <dcterms:created xsi:type="dcterms:W3CDTF">2024-06-11T01:46:44Z</dcterms:created>
  <dcterms:modified xsi:type="dcterms:W3CDTF">2024-08-22T08:42:11Z</dcterms:modified>
</cp:coreProperties>
</file>