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47"/>
  </p:notesMasterIdLst>
  <p:handoutMasterIdLst>
    <p:handoutMasterId r:id="rId48"/>
  </p:handoutMasterIdLst>
  <p:sldIdLst>
    <p:sldId id="256" r:id="rId5"/>
    <p:sldId id="257" r:id="rId6"/>
    <p:sldId id="258" r:id="rId7"/>
    <p:sldId id="259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</p:sldIdLst>
  <p:sldSz cx="10080625" cy="7559675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1579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98063CF-33E5-45CB-C019-E0F7F6FAFC7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89A8FE-4E13-5C78-6BFA-27A1ED5142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9134B-4A87-4951-A8D4-70903419A6B7}" type="datetimeFigureOut">
              <a:rPr lang="en-AU" smtClean="0"/>
              <a:t>29/08/2024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73CD45-BD9B-F3A5-4C22-9F87043E86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AU"/>
              <a:t>MWA Project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BCD2EB-3BD3-DD86-E4D1-6231002CAAB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3F49C-6561-4EB7-9029-3E4CC5C1018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452503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7000" y="812520"/>
            <a:ext cx="5345280" cy="40089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AU" sz="4400" b="1" strike="noStrike" spc="-1">
                <a:latin typeface="Arial"/>
              </a:rPr>
              <a:t>Click to move the slide</a:t>
            </a: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AU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16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AU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162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AU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163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  <p:sp>
        <p:nvSpPr>
          <p:cNvPr id="164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DEF0599F-C897-46B8-A19E-A009A47AF9DA}" type="slidenum">
              <a:rPr lang="en-AU" sz="1400" b="0" strike="noStrike" spc="-1">
                <a:latin typeface="Times New Roman"/>
              </a:rPr>
              <a:t>‹#›</a:t>
            </a:fld>
            <a:endParaRPr lang="en-AU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telescope.org/quickimages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44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DE3258-658B-41E9-D8B9-53888C292E8B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46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python ./dispersion2.py 1000 230 200</a:t>
            </a:r>
            <a:br/>
            <a:r>
              <a:rPr lang="en-AU" sz="2000" b="0" strike="noStrike" spc="-1">
                <a:latin typeface="Arial"/>
              </a:rPr>
              <a:t>23 : 200.56000 MHz -&gt; delta = 24721.526 [ms] = </a:t>
            </a:r>
            <a:r>
              <a:rPr lang="en-AU" sz="2000" b="1" strike="noStrike" spc="-1">
                <a:highlight>
                  <a:srgbClr val="FFF200"/>
                </a:highlight>
                <a:latin typeface="Arial"/>
              </a:rPr>
              <a:t>24.7215 [sec]</a:t>
            </a:r>
            <a:r>
              <a:rPr lang="en-AU" sz="2000" b="0" strike="noStrike" spc="-1">
                <a:latin typeface="Arial"/>
              </a:rPr>
              <a:t> (at UTC 19700101 000024) , 1.28 MHz sweep time = 1.30 [sec]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python ./dispersion2.py 1000 350 320</a:t>
            </a:r>
            <a:br/>
            <a:r>
              <a:rPr lang="en-AU" sz="2000" b="0" strike="noStrike" spc="-1">
                <a:latin typeface="Arial"/>
              </a:rPr>
              <a:t>23 : 320.56000 MHz -&gt; delta = 6508.319 [ms] = </a:t>
            </a:r>
            <a:r>
              <a:rPr lang="en-AU" sz="2000" b="1" strike="noStrike" spc="-1">
                <a:highlight>
                  <a:srgbClr val="FFF200"/>
                </a:highlight>
                <a:latin typeface="Arial"/>
              </a:rPr>
              <a:t>6.5083 [sec]</a:t>
            </a:r>
            <a:r>
              <a:rPr lang="en-AU" sz="2000" b="0" strike="noStrike" spc="-1">
                <a:latin typeface="Arial"/>
              </a:rPr>
              <a:t> (at UTC 19700101 000006) , 1.28 MHz sweep time = 0.32 [sec]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r>
              <a:rPr lang="en-AU" sz="2000" b="0" strike="noStrike" spc="-1">
                <a:latin typeface="Arial"/>
              </a:rPr>
              <a:t>cd ~/github/frb_rate/</a:t>
            </a:r>
          </a:p>
          <a:p>
            <a:r>
              <a:rPr lang="en-AU" sz="2000" b="0" strike="noStrike" spc="-1">
                <a:latin typeface="Arial"/>
              </a:rPr>
              <a:t>python ./memory_requirements.py --dispersion_delay=24.7 --pixels=200</a:t>
            </a:r>
          </a:p>
          <a:p>
            <a:r>
              <a:rPr lang="en-AU" sz="2000" b="0" strike="noStrike" spc="-1">
                <a:latin typeface="Arial"/>
              </a:rPr>
              <a:t>Required memory size = 15808000000 bytes = 15808.000 MB = 15.808000 GB</a:t>
            </a:r>
            <a:br/>
            <a:r>
              <a:rPr lang="en-AU" sz="2000" b="0" strike="noStrike" spc="-1">
                <a:latin typeface="Arial"/>
              </a:rPr>
              <a:t>Required memory bandwidth = 1580.800 GB/s</a:t>
            </a:r>
          </a:p>
          <a:p>
            <a:r>
              <a:rPr lang="en-AU" sz="2000" b="0" strike="noStrike" spc="-1">
                <a:highlight>
                  <a:srgbClr val="FFF200"/>
                </a:highlight>
                <a:latin typeface="Arial"/>
              </a:rPr>
              <a:t>~0.64GB/sec * 24.7 ~= 16 GB </a:t>
            </a:r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6932521-11DF-32F7-AAAD-97E7496E41E8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46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https://www.youtube.com/watch?app=desktop&amp;v=nFg_rVga7-0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BFBEDD-0522-287D-211C-65DA636ED43A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46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A009046-6AFD-B7D3-05A1-ACB9C1E09163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46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FD3CD3B-12B7-6670-3F7D-1C4B2D7F5254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47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368AAD-9BD5-8731-2393-65A8DE8F376D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47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2A04DF8-CB3C-0355-21DC-4E1DA3B8038A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47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C36227-032A-09CD-5831-35ABA5940183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47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541D9B-1ABD-0EFA-FAB4-8DA8DC52E3A9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47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8E7BC9-5C6B-068A-3151-FA027237CC10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48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77F672A-9F35-4B53-698F-164D649B6E12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44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98469C-17DC-46BB-A590-3AB5ECF47C45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48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python ./dispersion2.py 1000 230 200</a:t>
            </a:r>
            <a:br/>
            <a:r>
              <a:rPr lang="en-AU" sz="2000" b="0" strike="noStrike" spc="-1">
                <a:latin typeface="Arial"/>
              </a:rPr>
              <a:t>23 : 200.56000 MHz -&gt; delta = 24721.526 [ms] = </a:t>
            </a:r>
            <a:r>
              <a:rPr lang="en-AU" sz="2000" b="1" strike="noStrike" spc="-1">
                <a:highlight>
                  <a:srgbClr val="FFF200"/>
                </a:highlight>
                <a:latin typeface="Arial"/>
              </a:rPr>
              <a:t>24.7215 [sec]</a:t>
            </a:r>
            <a:r>
              <a:rPr lang="en-AU" sz="2000" b="0" strike="noStrike" spc="-1">
                <a:latin typeface="Arial"/>
              </a:rPr>
              <a:t> (at UTC 19700101 000024) , 1.28 MHz sweep time = 1.30 [sec]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python ./dispersion2.py 1000 350 320</a:t>
            </a:r>
            <a:br/>
            <a:r>
              <a:rPr lang="en-AU" sz="2000" b="0" strike="noStrike" spc="-1">
                <a:latin typeface="Arial"/>
              </a:rPr>
              <a:t>23 : 320.56000 MHz -&gt; delta = 6508.319 [ms] = </a:t>
            </a:r>
            <a:r>
              <a:rPr lang="en-AU" sz="2000" b="1" strike="noStrike" spc="-1">
                <a:highlight>
                  <a:srgbClr val="FFF200"/>
                </a:highlight>
                <a:latin typeface="Arial"/>
              </a:rPr>
              <a:t>6.5083 [sec]</a:t>
            </a:r>
            <a:r>
              <a:rPr lang="en-AU" sz="2000" b="0" strike="noStrike" spc="-1">
                <a:latin typeface="Arial"/>
              </a:rPr>
              <a:t> (at UTC 19700101 000006) , 1.28 MHz sweep time = 0.32 [sec]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r>
              <a:rPr lang="en-AU" sz="2000" b="0" strike="noStrike" spc="-1">
                <a:latin typeface="Arial"/>
              </a:rPr>
              <a:t>cd ~/github/frb_rate/</a:t>
            </a:r>
          </a:p>
          <a:p>
            <a:r>
              <a:rPr lang="en-AU" sz="2000" b="0" strike="noStrike" spc="-1">
                <a:latin typeface="Arial"/>
              </a:rPr>
              <a:t>python ./memory_requirements.py --dispersion_delay=24.7 --pixels=200</a:t>
            </a:r>
          </a:p>
          <a:p>
            <a:r>
              <a:rPr lang="en-AU" sz="2000" b="0" strike="noStrike" spc="-1">
                <a:latin typeface="Arial"/>
              </a:rPr>
              <a:t>Required memory size = 15808000000 bytes = 15808.000 MB = 15.808000 GB</a:t>
            </a:r>
            <a:br/>
            <a:r>
              <a:rPr lang="en-AU" sz="2000" b="0" strike="noStrike" spc="-1">
                <a:latin typeface="Arial"/>
              </a:rPr>
              <a:t>Required memory bandwidth = 1580.800 GB/s</a:t>
            </a:r>
          </a:p>
          <a:p>
            <a:r>
              <a:rPr lang="en-AU" sz="2000" b="0" strike="noStrike" spc="-1">
                <a:highlight>
                  <a:srgbClr val="FFF200"/>
                </a:highlight>
                <a:latin typeface="Arial"/>
              </a:rPr>
              <a:t>~0.64GB/sec * 24.7 ~= 16 GB </a:t>
            </a:r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356331-5AC4-F73F-6B4C-FA780E3AD930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48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/home/msok/Desktop/Conferences/2023/MWA_project_meeting/TALK/images/BLINK_imager/eda2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8FD78D1-ACF7-9319-3D5B-7ACEC049304C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48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python ./dispersion2.py 1000 230 200</a:t>
            </a:r>
            <a:br/>
            <a:r>
              <a:rPr lang="en-AU" sz="2000" b="0" strike="noStrike" spc="-1">
                <a:latin typeface="Arial"/>
              </a:rPr>
              <a:t>23 : 200.56000 MHz -&gt; delta = 24721.526 [ms] = </a:t>
            </a:r>
            <a:r>
              <a:rPr lang="en-AU" sz="2000" b="1" strike="noStrike" spc="-1">
                <a:highlight>
                  <a:srgbClr val="FFF200"/>
                </a:highlight>
                <a:latin typeface="Arial"/>
              </a:rPr>
              <a:t>24.7215 [sec]</a:t>
            </a:r>
            <a:r>
              <a:rPr lang="en-AU" sz="2000" b="0" strike="noStrike" spc="-1">
                <a:latin typeface="Arial"/>
              </a:rPr>
              <a:t> (at UTC 19700101 000024) , 1.28 MHz sweep time = 1.30 [sec]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python ./dispersion2.py 1000 350 320</a:t>
            </a:r>
            <a:br/>
            <a:r>
              <a:rPr lang="en-AU" sz="2000" b="0" strike="noStrike" spc="-1">
                <a:latin typeface="Arial"/>
              </a:rPr>
              <a:t>23 : 320.56000 MHz -&gt; delta = 6508.319 [ms] = </a:t>
            </a:r>
            <a:r>
              <a:rPr lang="en-AU" sz="2000" b="1" strike="noStrike" spc="-1">
                <a:highlight>
                  <a:srgbClr val="FFF200"/>
                </a:highlight>
                <a:latin typeface="Arial"/>
              </a:rPr>
              <a:t>6.5083 [sec]</a:t>
            </a:r>
            <a:r>
              <a:rPr lang="en-AU" sz="2000" b="0" strike="noStrike" spc="-1">
                <a:latin typeface="Arial"/>
              </a:rPr>
              <a:t> (at UTC 19700101 000006) , 1.28 MHz sweep time = 0.32 [sec]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r>
              <a:rPr lang="en-AU" sz="2000" b="0" strike="noStrike" spc="-1">
                <a:latin typeface="Arial"/>
              </a:rPr>
              <a:t>cd ~/github/frb_rate/</a:t>
            </a:r>
          </a:p>
          <a:p>
            <a:r>
              <a:rPr lang="en-AU" sz="2000" b="0" strike="noStrike" spc="-1">
                <a:latin typeface="Arial"/>
              </a:rPr>
              <a:t>python ./memory_requirements.py --dispersion_delay=24.7 --pixels=200</a:t>
            </a:r>
          </a:p>
          <a:p>
            <a:r>
              <a:rPr lang="en-AU" sz="2000" b="0" strike="noStrike" spc="-1">
                <a:latin typeface="Arial"/>
              </a:rPr>
              <a:t>Required memory size = 15808000000 bytes = 15808.000 MB = 15.808000 GB</a:t>
            </a:r>
            <a:br/>
            <a:r>
              <a:rPr lang="en-AU" sz="2000" b="0" strike="noStrike" spc="-1">
                <a:latin typeface="Arial"/>
              </a:rPr>
              <a:t>Required memory bandwidth = 1580.800 GB/s</a:t>
            </a:r>
          </a:p>
          <a:p>
            <a:r>
              <a:rPr lang="en-AU" sz="2000" b="0" strike="noStrike" spc="-1">
                <a:highlight>
                  <a:srgbClr val="FFF200"/>
                </a:highlight>
                <a:latin typeface="Arial"/>
              </a:rPr>
              <a:t>~0.64GB/sec * 24.7 ~= 16 GB </a:t>
            </a:r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513E840-FDFD-9FCC-B0F0-A9468377B934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48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python ./dispersion2.py 1000 230 200</a:t>
            </a:r>
            <a:br/>
            <a:r>
              <a:rPr lang="en-AU" sz="2000" b="0" strike="noStrike" spc="-1">
                <a:latin typeface="Arial"/>
              </a:rPr>
              <a:t>23 : 200.56000 MHz -&gt; delta = 24721.526 [ms] = </a:t>
            </a:r>
            <a:r>
              <a:rPr lang="en-AU" sz="2000" b="1" strike="noStrike" spc="-1">
                <a:highlight>
                  <a:srgbClr val="FFF200"/>
                </a:highlight>
                <a:latin typeface="Arial"/>
              </a:rPr>
              <a:t>24.7215 [sec]</a:t>
            </a:r>
            <a:r>
              <a:rPr lang="en-AU" sz="2000" b="0" strike="noStrike" spc="-1">
                <a:latin typeface="Arial"/>
              </a:rPr>
              <a:t> (at UTC 19700101 000024) , 1.28 MHz sweep time = 1.30 [sec]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python ./dispersion2.py 1000 350 320</a:t>
            </a:r>
            <a:br/>
            <a:r>
              <a:rPr lang="en-AU" sz="2000" b="0" strike="noStrike" spc="-1">
                <a:latin typeface="Arial"/>
              </a:rPr>
              <a:t>23 : 320.56000 MHz -&gt; delta = 6508.319 [ms] = </a:t>
            </a:r>
            <a:r>
              <a:rPr lang="en-AU" sz="2000" b="1" strike="noStrike" spc="-1">
                <a:highlight>
                  <a:srgbClr val="FFF200"/>
                </a:highlight>
                <a:latin typeface="Arial"/>
              </a:rPr>
              <a:t>6.5083 [sec]</a:t>
            </a:r>
            <a:r>
              <a:rPr lang="en-AU" sz="2000" b="0" strike="noStrike" spc="-1">
                <a:latin typeface="Arial"/>
              </a:rPr>
              <a:t> (at UTC 19700101 000006) , 1.28 MHz sweep time = 0.32 [sec]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r>
              <a:rPr lang="en-AU" sz="2000" b="0" strike="noStrike" spc="-1">
                <a:latin typeface="Arial"/>
              </a:rPr>
              <a:t>cd ~/github/frb_rate/</a:t>
            </a:r>
          </a:p>
          <a:p>
            <a:r>
              <a:rPr lang="en-AU" sz="2000" b="0" strike="noStrike" spc="-1">
                <a:latin typeface="Arial"/>
              </a:rPr>
              <a:t>python ./memory_requirements.py --dispersion_delay=24.7 --pixels=200</a:t>
            </a:r>
          </a:p>
          <a:p>
            <a:r>
              <a:rPr lang="en-AU" sz="2000" b="0" strike="noStrike" spc="-1">
                <a:latin typeface="Arial"/>
              </a:rPr>
              <a:t>Required memory size = 15808000000 bytes = 15808.000 MB = 15.808000 GB</a:t>
            </a:r>
            <a:br/>
            <a:r>
              <a:rPr lang="en-AU" sz="2000" b="0" strike="noStrike" spc="-1">
                <a:latin typeface="Arial"/>
              </a:rPr>
              <a:t>Required memory bandwidth = 1580.800 GB/s</a:t>
            </a:r>
          </a:p>
          <a:p>
            <a:r>
              <a:rPr lang="en-AU" sz="2000" b="0" strike="noStrike" spc="-1">
                <a:highlight>
                  <a:srgbClr val="FFF200"/>
                </a:highlight>
                <a:latin typeface="Arial"/>
              </a:rPr>
              <a:t>~0.64GB/sec * 24.7 ~= 16 GB </a:t>
            </a:r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57D0958-C27A-6FF9-CCEA-FE154F63AF76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49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1" strike="noStrike" spc="-1">
                <a:solidFill>
                  <a:srgbClr val="000000"/>
                </a:solidFill>
                <a:highlight>
                  <a:srgbClr val="FFF200"/>
                </a:highlight>
                <a:latin typeface="Arial"/>
              </a:rPr>
              <a:t>180x180 43.6 ms/5000 images</a:t>
            </a:r>
            <a:r>
              <a:rPr lang="en-AU" sz="2000" b="1" strike="noStrike" spc="-1">
                <a:solidFill>
                  <a:srgbClr val="CE181E"/>
                </a:solidFill>
                <a:highlight>
                  <a:srgbClr val="FFF200"/>
                </a:highlight>
                <a:latin typeface="Arial"/>
              </a:rPr>
              <a:t> </a:t>
            </a:r>
            <a:r>
              <a:rPr lang="en-AU" sz="2000" b="1" strike="noStrike" spc="-1">
                <a:solidFill>
                  <a:srgbClr val="CE181E"/>
                </a:solidFill>
                <a:highlight>
                  <a:srgbClr val="FFF200"/>
                </a:highlight>
                <a:latin typeface="Arial"/>
                <a:ea typeface="Arial"/>
              </a:rPr>
              <a:t>≈ </a:t>
            </a:r>
            <a:r>
              <a:rPr lang="en-AU" sz="2000" b="1" strike="noStrike" spc="-1">
                <a:solidFill>
                  <a:srgbClr val="CE181E"/>
                </a:solidFill>
                <a:highlight>
                  <a:srgbClr val="FFF200"/>
                </a:highlight>
                <a:latin typeface="Arial"/>
              </a:rPr>
              <a:t>8.7 usec / image </a:t>
            </a: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1" strike="noStrike" spc="-1">
                <a:solidFill>
                  <a:srgbClr val="CE181E"/>
                </a:solidFill>
                <a:highlight>
                  <a:srgbClr val="FFF200"/>
                </a:highlight>
                <a:latin typeface="Arial"/>
                <a:ea typeface="SimSun"/>
              </a:rPr>
              <a:t>1024x1024: </a:t>
            </a:r>
            <a:r>
              <a:rPr lang="en-AU" sz="1800" b="1" strike="noStrike" spc="-1">
                <a:solidFill>
                  <a:srgbClr val="CE181E"/>
                </a:solidFill>
                <a:highlight>
                  <a:srgbClr val="FFF200"/>
                </a:highlight>
                <a:latin typeface="Arial"/>
                <a:ea typeface="SimSun"/>
              </a:rPr>
              <a:t>6.1 ms/500 images </a:t>
            </a:r>
            <a:r>
              <a:rPr lang="en-AU" sz="2000" b="1" strike="noStrike" spc="-1">
                <a:solidFill>
                  <a:srgbClr val="CE181E"/>
                </a:solidFill>
                <a:highlight>
                  <a:srgbClr val="FFF200"/>
                </a:highlight>
                <a:latin typeface="Arial"/>
                <a:ea typeface="Arial"/>
              </a:rPr>
              <a:t>≈</a:t>
            </a:r>
            <a:r>
              <a:rPr lang="en-AU" sz="2000" b="1" strike="noStrike" spc="-1">
                <a:solidFill>
                  <a:srgbClr val="CE181E"/>
                </a:solidFill>
                <a:highlight>
                  <a:srgbClr val="FFF200"/>
                </a:highlight>
                <a:latin typeface="Arial"/>
              </a:rPr>
              <a:t> 12 usec / image </a:t>
            </a: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1" strike="noStrike" spc="-1">
                <a:solidFill>
                  <a:srgbClr val="CE181E"/>
                </a:solidFill>
                <a:highlight>
                  <a:srgbClr val="FFF200"/>
                </a:highlight>
                <a:latin typeface="Arial"/>
              </a:rPr>
              <a:t>Source:</a:t>
            </a: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1" strike="noStrike" spc="-1">
                <a:solidFill>
                  <a:srgbClr val="CE181E"/>
                </a:solidFill>
                <a:highlight>
                  <a:srgbClr val="FFF200"/>
                </a:highlight>
                <a:latin typeface="Arial"/>
              </a:rPr>
              <a:t>/home/msok/Desktop/PAWSEY/PaCER/doc/PhD_project/APPLICATION/Applicants/Domestic/Gayatri/doc/Milestones/M1_Candidacy/CONDITIONAL/NEW/MASTERS/doc/travel/Poster/versions/20230706</a:t>
            </a: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7CF061-5BF2-8ADF-08BA-841FE68C5DCD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49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1" strike="noStrike" spc="-1">
                <a:solidFill>
                  <a:srgbClr val="000000"/>
                </a:solidFill>
                <a:highlight>
                  <a:srgbClr val="FFF200"/>
                </a:highlight>
                <a:latin typeface="Arial"/>
              </a:rPr>
              <a:t>180x180 43.6 ms/5000 images</a:t>
            </a:r>
            <a:r>
              <a:rPr lang="en-AU" sz="2000" b="1" strike="noStrike" spc="-1">
                <a:solidFill>
                  <a:srgbClr val="CE181E"/>
                </a:solidFill>
                <a:highlight>
                  <a:srgbClr val="FFF200"/>
                </a:highlight>
                <a:latin typeface="Arial"/>
              </a:rPr>
              <a:t> </a:t>
            </a:r>
            <a:r>
              <a:rPr lang="en-AU" sz="2000" b="1" strike="noStrike" spc="-1">
                <a:solidFill>
                  <a:srgbClr val="CE181E"/>
                </a:solidFill>
                <a:highlight>
                  <a:srgbClr val="FFF200"/>
                </a:highlight>
                <a:latin typeface="Arial"/>
                <a:ea typeface="Arial"/>
              </a:rPr>
              <a:t>≈ </a:t>
            </a:r>
            <a:r>
              <a:rPr lang="en-AU" sz="2000" b="1" strike="noStrike" spc="-1">
                <a:solidFill>
                  <a:srgbClr val="CE181E"/>
                </a:solidFill>
                <a:highlight>
                  <a:srgbClr val="FFF200"/>
                </a:highlight>
                <a:latin typeface="Arial"/>
              </a:rPr>
              <a:t>8.7 usec / image </a:t>
            </a: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1" strike="noStrike" spc="-1">
                <a:solidFill>
                  <a:srgbClr val="CE181E"/>
                </a:solidFill>
                <a:highlight>
                  <a:srgbClr val="FFF200"/>
                </a:highlight>
                <a:latin typeface="Arial"/>
                <a:ea typeface="SimSun"/>
              </a:rPr>
              <a:t>1024x1024: </a:t>
            </a:r>
            <a:r>
              <a:rPr lang="en-AU" sz="1800" b="1" strike="noStrike" spc="-1">
                <a:solidFill>
                  <a:srgbClr val="CE181E"/>
                </a:solidFill>
                <a:highlight>
                  <a:srgbClr val="FFF200"/>
                </a:highlight>
                <a:latin typeface="Arial"/>
                <a:ea typeface="SimSun"/>
              </a:rPr>
              <a:t>6.1 ms/500 images </a:t>
            </a:r>
            <a:r>
              <a:rPr lang="en-AU" sz="2000" b="1" strike="noStrike" spc="-1">
                <a:solidFill>
                  <a:srgbClr val="CE181E"/>
                </a:solidFill>
                <a:highlight>
                  <a:srgbClr val="FFF200"/>
                </a:highlight>
                <a:latin typeface="Arial"/>
                <a:ea typeface="Arial"/>
              </a:rPr>
              <a:t>≈</a:t>
            </a:r>
            <a:r>
              <a:rPr lang="en-AU" sz="2000" b="1" strike="noStrike" spc="-1">
                <a:solidFill>
                  <a:srgbClr val="CE181E"/>
                </a:solidFill>
                <a:highlight>
                  <a:srgbClr val="FFF200"/>
                </a:highlight>
                <a:latin typeface="Arial"/>
              </a:rPr>
              <a:t> 12 usec / image </a:t>
            </a: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1" strike="noStrike" spc="-1">
                <a:solidFill>
                  <a:srgbClr val="CE181E"/>
                </a:solidFill>
                <a:highlight>
                  <a:srgbClr val="FFF200"/>
                </a:highlight>
                <a:latin typeface="Arial"/>
              </a:rPr>
              <a:t>Source:</a:t>
            </a: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1" strike="noStrike" spc="-1">
                <a:solidFill>
                  <a:srgbClr val="CE181E"/>
                </a:solidFill>
                <a:highlight>
                  <a:srgbClr val="FFF200"/>
                </a:highlight>
                <a:latin typeface="Arial"/>
              </a:rPr>
              <a:t>/home/msok/Desktop/PAWSEY/PaCER/doc/PhD_project/APPLICATION/Applicants/Domestic/Gayatri/doc/Milestones/M1_Candidacy/CONDITIONAL/NEW/MASTERS/doc/travel/Poster/versions/20230706</a:t>
            </a: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42DF8C2-C5CA-42E6-B8AA-7E46D53DC89F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49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1300" b="0" strike="noStrike" spc="-1">
                <a:latin typeface="Arial"/>
              </a:rPr>
              <a:t>Show 32 channel panel movie</a:t>
            </a:r>
          </a:p>
          <a:p>
            <a:pPr>
              <a:lnSpc>
                <a:spcPct val="100000"/>
              </a:lnSpc>
            </a:pPr>
            <a:r>
              <a:rPr lang="en-AU" sz="1300" b="0" strike="noStrike" spc="-1">
                <a:latin typeface="Arial"/>
              </a:rPr>
              <a:t>Chose some example from:</a:t>
            </a:r>
          </a:p>
          <a:p>
            <a:pPr>
              <a:lnSpc>
                <a:spcPct val="100000"/>
              </a:lnSpc>
            </a:pPr>
            <a:endParaRPr lang="en-AU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1300" b="0" strike="noStrike" spc="-1">
                <a:latin typeface="Arial"/>
              </a:rPr>
              <a:t>/home/msok/Desktop/Conferences/2023/MWA_project_meeting/TALK/images/movies/20230709_120921_100ms_ch294_movies</a:t>
            </a:r>
          </a:p>
          <a:p>
            <a:r>
              <a:rPr lang="en-AU" sz="1300" b="0" strike="noStrike" spc="-1">
                <a:latin typeface="Arial"/>
              </a:rPr>
              <a:t>Event </a:t>
            </a:r>
            <a:r>
              <a:rPr lang="en-AU" sz="1300" b="1" u="sng" strike="noStrike" spc="-1">
                <a:uFillTx/>
                <a:latin typeface="Arial"/>
                <a:ea typeface="SimSun"/>
              </a:rPr>
              <a:t>0102_0050</a:t>
            </a:r>
            <a:r>
              <a:rPr lang="en-AU" sz="1300" b="0" strike="noStrike" spc="-1">
                <a:latin typeface="Arial"/>
              </a:rPr>
              <a:t> on page 3 of 20230709_EDA2_Nx10min_for_pilot_FRB_search_CANDIDATES.odt </a:t>
            </a:r>
            <a:r>
              <a:rPr lang="en-AU" sz="1300" b="1" u="sng" strike="noStrike" spc="-1">
                <a:uFillTx/>
                <a:latin typeface="Arial"/>
                <a:ea typeface="SimSun"/>
              </a:rPr>
              <a:t>0102_0050</a:t>
            </a:r>
            <a:endParaRPr lang="en-AU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/home/msok/Desktop/PAWSEY/PaCER/logbook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20230709_EDA2_Nx10min_for_pilot_FRB_search_CANDIDATES.odt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4B97CB-375C-38D5-8539-1BBACEE7D8AC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49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1300" b="0" strike="noStrike" spc="-1">
                <a:latin typeface="Arial"/>
              </a:rPr>
              <a:t>20240821_BLINK_vs_WSCLEAN_1second_1276619416.odt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2E3D04A-F978-DC57-EE52-4518DBBBDBA9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49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1300" b="0" strike="noStrike" spc="-1">
                <a:latin typeface="Arial"/>
              </a:rPr>
              <a:t>20240821_BLINK_vs_WSCLEAN_1second_1276619416.odt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14A10F-4DF1-DE47-884C-D5AD9731E9C8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50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1300" b="0" strike="noStrike" spc="-1">
                <a:latin typeface="Arial"/>
              </a:rPr>
              <a:t>20240821_BLINK_vs_WSCLEAN_1second_1276619416.odt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12F1BB8-3C53-0FF8-43D9-DB5CD8F45051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A9B218-2BAE-3FDA-A642-B047EC3D60B7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50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1300" b="0" strike="noStrike" spc="-1">
                <a:latin typeface="Arial"/>
              </a:rPr>
              <a:t>20240821_BLINK_vs_WSCLEAN_1second_1276619416.odt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C0B0C8-ADA2-A896-555D-919C727A565A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50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6C4C3EE-C050-BC0B-91AB-C928E9D3FFBA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50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5CC61B4-D069-71C6-6288-0D6B1ED8670D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50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94A755B-0CC4-A5BF-317F-2DFC8EDD1FBD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A63DBA-5B7C-121D-019F-BEECA946EE55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51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1A62BE6-126B-BD49-304D-9EB5F5147535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51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1300" b="0" strike="noStrike" spc="-1">
                <a:latin typeface="Arial"/>
              </a:rPr>
              <a:t>~/Desktop/Conferences/2024/SETI/talk/images/movies</a:t>
            </a:r>
          </a:p>
          <a:p>
            <a:pPr>
              <a:lnSpc>
                <a:spcPct val="100000"/>
              </a:lnSpc>
            </a:pPr>
            <a:r>
              <a:rPr lang="en-AU" sz="1300" b="0" strike="noStrike" spc="-1">
                <a:latin typeface="Arial"/>
              </a:rPr>
              <a:t>Show 32 channel panel movie</a:t>
            </a:r>
          </a:p>
          <a:p>
            <a:pPr>
              <a:lnSpc>
                <a:spcPct val="100000"/>
              </a:lnSpc>
            </a:pPr>
            <a:r>
              <a:rPr lang="en-AU" sz="1300" b="0" strike="noStrike" spc="-1">
                <a:latin typeface="Arial"/>
              </a:rPr>
              <a:t>Chose some example from:</a:t>
            </a:r>
          </a:p>
          <a:p>
            <a:pPr>
              <a:lnSpc>
                <a:spcPct val="100000"/>
              </a:lnSpc>
            </a:pPr>
            <a:endParaRPr lang="en-AU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1300" b="0" strike="noStrike" spc="-1">
                <a:latin typeface="Arial"/>
              </a:rPr>
              <a:t>/home/msok/Desktop/Conferences/2023/MWA_project_meeting/TALK/images/movies/20230709_120921_100ms_ch294_movies</a:t>
            </a:r>
          </a:p>
          <a:p>
            <a:r>
              <a:rPr lang="en-AU" sz="1300" b="0" strike="noStrike" spc="-1">
                <a:latin typeface="Arial"/>
              </a:rPr>
              <a:t>Event </a:t>
            </a:r>
            <a:r>
              <a:rPr lang="en-AU" sz="1300" b="1" u="sng" strike="noStrike" spc="-1">
                <a:uFillTx/>
                <a:latin typeface="Arial"/>
                <a:ea typeface="SimSun"/>
              </a:rPr>
              <a:t>0102_0050</a:t>
            </a:r>
            <a:r>
              <a:rPr lang="en-AU" sz="1300" b="0" strike="noStrike" spc="-1">
                <a:latin typeface="Arial"/>
              </a:rPr>
              <a:t> on page 3 of 20230709_EDA2_Nx10min_for_pilot_FRB_search_CANDIDATES.odt </a:t>
            </a:r>
            <a:r>
              <a:rPr lang="en-AU" sz="1300" b="1" u="sng" strike="noStrike" spc="-1">
                <a:uFillTx/>
                <a:latin typeface="Arial"/>
                <a:ea typeface="SimSun"/>
              </a:rPr>
              <a:t>0102_0050</a:t>
            </a:r>
            <a:endParaRPr lang="en-AU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1300" b="0" strike="sngStrike" spc="-1">
                <a:latin typeface="Arial"/>
              </a:rPr>
              <a:t>/home/msok/Desktop/EDA2/data/2023_07_09_eda2_10min_ch294/processing/all/external_hdd/20230709_105510_100ms_ch294/fits_images/images/movie</a:t>
            </a:r>
            <a:endParaRPr lang="en-AU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1300" b="0" strike="sngStrike" spc="-1">
                <a:latin typeface="Arial"/>
              </a:rPr>
              <a:t>/home/msok/Desktop/Conferences/2023/MWA_project_meeting/images/eda2_1channel_examples/20230709_105510_100ms_ch294</a:t>
            </a:r>
            <a:endParaRPr lang="en-AU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1300" b="0" strike="noStrike" spc="-1">
                <a:latin typeface="Arial"/>
              </a:rPr>
              <a:t>+ dynamic spectrum and DTS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98C5EC-1ACF-53A8-E23E-657FE9AB1B20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51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python ./dispersion2.py 1000 230 200</a:t>
            </a:r>
            <a:br/>
            <a:r>
              <a:rPr lang="en-AU" sz="2000" b="0" strike="noStrike" spc="-1">
                <a:latin typeface="Arial"/>
              </a:rPr>
              <a:t>23 : 200.56000 MHz -&gt; delta = 24721.526 [ms] = </a:t>
            </a:r>
            <a:r>
              <a:rPr lang="en-AU" sz="2000" b="1" strike="noStrike" spc="-1">
                <a:highlight>
                  <a:srgbClr val="FFF200"/>
                </a:highlight>
                <a:latin typeface="Arial"/>
              </a:rPr>
              <a:t>24.7215 [sec]</a:t>
            </a:r>
            <a:r>
              <a:rPr lang="en-AU" sz="2000" b="0" strike="noStrike" spc="-1">
                <a:latin typeface="Arial"/>
              </a:rPr>
              <a:t> (at UTC 19700101 000024) , 1.28 MHz sweep time = 1.30 [sec]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python ./dispersion2.py 1000 350 320</a:t>
            </a:r>
            <a:br/>
            <a:r>
              <a:rPr lang="en-AU" sz="2000" b="0" strike="noStrike" spc="-1">
                <a:latin typeface="Arial"/>
              </a:rPr>
              <a:t>23 : 320.56000 MHz -&gt; delta = 6508.319 [ms] = </a:t>
            </a:r>
            <a:r>
              <a:rPr lang="en-AU" sz="2000" b="1" strike="noStrike" spc="-1">
                <a:highlight>
                  <a:srgbClr val="FFF200"/>
                </a:highlight>
                <a:latin typeface="Arial"/>
              </a:rPr>
              <a:t>6.5083 [sec]</a:t>
            </a:r>
            <a:r>
              <a:rPr lang="en-AU" sz="2000" b="0" strike="noStrike" spc="-1">
                <a:latin typeface="Arial"/>
              </a:rPr>
              <a:t> (at UTC 19700101 000006) , 1.28 MHz sweep time = 0.32 [sec]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r>
              <a:rPr lang="en-AU" sz="2000" b="0" strike="noStrike" spc="-1">
                <a:latin typeface="Arial"/>
              </a:rPr>
              <a:t>cd ~/github/frb_rate/</a:t>
            </a:r>
          </a:p>
          <a:p>
            <a:r>
              <a:rPr lang="en-AU" sz="2000" b="0" strike="noStrike" spc="-1">
                <a:latin typeface="Arial"/>
              </a:rPr>
              <a:t>python ./memory_requirements.py --dispersion_delay=24.7 --pixels=200</a:t>
            </a:r>
          </a:p>
          <a:p>
            <a:r>
              <a:rPr lang="en-AU" sz="2000" b="0" strike="noStrike" spc="-1">
                <a:latin typeface="Arial"/>
              </a:rPr>
              <a:t>Required memory size = 15808000000 bytes = 15808.000 MB = 15.808000 GB</a:t>
            </a:r>
            <a:br/>
            <a:r>
              <a:rPr lang="en-AU" sz="2000" b="0" strike="noStrike" spc="-1">
                <a:latin typeface="Arial"/>
              </a:rPr>
              <a:t>Required memory bandwidth = 1580.800 GB/s</a:t>
            </a:r>
          </a:p>
          <a:p>
            <a:r>
              <a:rPr lang="en-AU" sz="2000" b="0" strike="noStrike" spc="-1">
                <a:highlight>
                  <a:srgbClr val="FFF200"/>
                </a:highlight>
                <a:latin typeface="Arial"/>
              </a:rPr>
              <a:t>~0.64GB/sec * 24.7 ~= 16 GB </a:t>
            </a:r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EFDA8F-2693-991E-F17F-F811F4C922C7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51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1300" b="0" strike="noStrike" spc="-1">
                <a:latin typeface="Arial"/>
              </a:rPr>
              <a:t>Show 32 channel panel movie</a:t>
            </a:r>
          </a:p>
          <a:p>
            <a:pPr>
              <a:lnSpc>
                <a:spcPct val="100000"/>
              </a:lnSpc>
            </a:pPr>
            <a:r>
              <a:rPr lang="en-AU" sz="1300" b="0" strike="noStrike" spc="-1">
                <a:latin typeface="Arial"/>
              </a:rPr>
              <a:t>Chose some example from:</a:t>
            </a:r>
          </a:p>
          <a:p>
            <a:pPr>
              <a:lnSpc>
                <a:spcPct val="100000"/>
              </a:lnSpc>
            </a:pPr>
            <a:endParaRPr lang="en-AU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1300" b="0" strike="noStrike" spc="-1">
                <a:latin typeface="Arial"/>
              </a:rPr>
              <a:t>/home/msok/Desktop/Conferences/2023/MWA_project_meeting/TALK/images/movies/20230709_120921_100ms_ch294_movies</a:t>
            </a:r>
          </a:p>
          <a:p>
            <a:r>
              <a:rPr lang="en-AU" sz="1300" b="0" strike="noStrike" spc="-1">
                <a:latin typeface="Arial"/>
              </a:rPr>
              <a:t>Event </a:t>
            </a:r>
            <a:r>
              <a:rPr lang="en-AU" sz="1300" b="1" u="sng" strike="noStrike" spc="-1">
                <a:uFillTx/>
                <a:latin typeface="Arial"/>
                <a:ea typeface="SimSun"/>
              </a:rPr>
              <a:t>0102_0050</a:t>
            </a:r>
            <a:r>
              <a:rPr lang="en-AU" sz="1300" b="0" strike="noStrike" spc="-1">
                <a:latin typeface="Arial"/>
              </a:rPr>
              <a:t> on page 3 of 20230709_EDA2_Nx10min_for_pilot_FRB_search_CANDIDATES.odt </a:t>
            </a:r>
            <a:r>
              <a:rPr lang="en-AU" sz="1300" b="1" u="sng" strike="noStrike" spc="-1">
                <a:uFillTx/>
                <a:latin typeface="Arial"/>
                <a:ea typeface="SimSun"/>
              </a:rPr>
              <a:t>0102_0050</a:t>
            </a:r>
            <a:endParaRPr lang="en-AU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/home/msok/Desktop/PAWSEY/PaCER/logbook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20230709_EDA2_Nx10min_for_pilot_FRB_search_CANDIDATES.odt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6C457C-6BA1-9B9B-DE7A-5461B777EBEF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52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python ./dispersion2.py 1000 230 200</a:t>
            </a:r>
            <a:br/>
            <a:r>
              <a:rPr lang="en-AU" sz="2000" b="0" strike="noStrike" spc="-1">
                <a:latin typeface="Arial"/>
              </a:rPr>
              <a:t>23 : 200.56000 MHz -&gt; delta = 24721.526 [ms] = </a:t>
            </a:r>
            <a:r>
              <a:rPr lang="en-AU" sz="2000" b="1" strike="noStrike" spc="-1">
                <a:highlight>
                  <a:srgbClr val="FFF200"/>
                </a:highlight>
                <a:latin typeface="Arial"/>
              </a:rPr>
              <a:t>24.7215 [sec]</a:t>
            </a:r>
            <a:r>
              <a:rPr lang="en-AU" sz="2000" b="0" strike="noStrike" spc="-1">
                <a:latin typeface="Arial"/>
              </a:rPr>
              <a:t> (at UTC 19700101 000024) , 1.28 MHz sweep time = 1.30 [sec]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python ./dispersion2.py 1000 350 320</a:t>
            </a:r>
            <a:br/>
            <a:r>
              <a:rPr lang="en-AU" sz="2000" b="0" strike="noStrike" spc="-1">
                <a:latin typeface="Arial"/>
              </a:rPr>
              <a:t>23 : 320.56000 MHz -&gt; delta = 6508.319 [ms] = </a:t>
            </a:r>
            <a:r>
              <a:rPr lang="en-AU" sz="2000" b="1" strike="noStrike" spc="-1">
                <a:highlight>
                  <a:srgbClr val="FFF200"/>
                </a:highlight>
                <a:latin typeface="Arial"/>
              </a:rPr>
              <a:t>6.5083 [sec]</a:t>
            </a:r>
            <a:r>
              <a:rPr lang="en-AU" sz="2000" b="0" strike="noStrike" spc="-1">
                <a:latin typeface="Arial"/>
              </a:rPr>
              <a:t> (at UTC 19700101 000006) , 1.28 MHz sweep time = 0.32 [sec]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r>
              <a:rPr lang="en-AU" sz="2000" b="0" strike="noStrike" spc="-1">
                <a:latin typeface="Arial"/>
              </a:rPr>
              <a:t>cd ~/github/frb_rate/</a:t>
            </a:r>
          </a:p>
          <a:p>
            <a:r>
              <a:rPr lang="en-AU" sz="2000" b="0" strike="noStrike" spc="-1">
                <a:latin typeface="Arial"/>
              </a:rPr>
              <a:t>python ./memory_requirements.py --dispersion_delay=24.7 --pixels=200</a:t>
            </a:r>
          </a:p>
          <a:p>
            <a:r>
              <a:rPr lang="en-AU" sz="2000" b="0" strike="noStrike" spc="-1">
                <a:latin typeface="Arial"/>
              </a:rPr>
              <a:t>Required memory size = 15808000000 bytes = 15808.000 MB = 15.808000 GB</a:t>
            </a:r>
            <a:br/>
            <a:r>
              <a:rPr lang="en-AU" sz="2000" b="0" strike="noStrike" spc="-1">
                <a:latin typeface="Arial"/>
              </a:rPr>
              <a:t>Required memory bandwidth = 1580.800 GB/s</a:t>
            </a:r>
          </a:p>
          <a:p>
            <a:r>
              <a:rPr lang="en-AU" sz="2000" b="0" strike="noStrike" spc="-1">
                <a:highlight>
                  <a:srgbClr val="FFF200"/>
                </a:highlight>
                <a:latin typeface="Arial"/>
              </a:rPr>
              <a:t>~0.64GB/sec * 24.7 ~= 16 GB </a:t>
            </a:r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ECB928-17BE-11FE-E91D-E647E93C5F31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44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2E8D1A-C5C3-2F80-0220-A4FE750F335C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52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python ./dispersion2.py 1000 230 200</a:t>
            </a:r>
            <a:br/>
            <a:r>
              <a:rPr lang="en-AU" sz="2000" b="0" strike="noStrike" spc="-1">
                <a:latin typeface="Arial"/>
              </a:rPr>
              <a:t>23 : 200.56000 MHz -&gt; delta = 24721.526 [ms] = </a:t>
            </a:r>
            <a:r>
              <a:rPr lang="en-AU" sz="2000" b="1" strike="noStrike" spc="-1">
                <a:highlight>
                  <a:srgbClr val="FFF200"/>
                </a:highlight>
                <a:latin typeface="Arial"/>
              </a:rPr>
              <a:t>24.7215 [sec]</a:t>
            </a:r>
            <a:r>
              <a:rPr lang="en-AU" sz="2000" b="0" strike="noStrike" spc="-1">
                <a:latin typeface="Arial"/>
              </a:rPr>
              <a:t> (at UTC 19700101 000024) , 1.28 MHz sweep time = 1.30 [sec]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python ./dispersion2.py 1000 350 320</a:t>
            </a:r>
            <a:br/>
            <a:r>
              <a:rPr lang="en-AU" sz="2000" b="0" strike="noStrike" spc="-1">
                <a:latin typeface="Arial"/>
              </a:rPr>
              <a:t>23 : 320.56000 MHz -&gt; delta = 6508.319 [ms] = </a:t>
            </a:r>
            <a:r>
              <a:rPr lang="en-AU" sz="2000" b="1" strike="noStrike" spc="-1">
                <a:highlight>
                  <a:srgbClr val="FFF200"/>
                </a:highlight>
                <a:latin typeface="Arial"/>
              </a:rPr>
              <a:t>6.5083 [sec]</a:t>
            </a:r>
            <a:r>
              <a:rPr lang="en-AU" sz="2000" b="0" strike="noStrike" spc="-1">
                <a:latin typeface="Arial"/>
              </a:rPr>
              <a:t> (at UTC 19700101 000006) , 1.28 MHz sweep time = 0.32 [sec]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r>
              <a:rPr lang="en-AU" sz="2000" b="0" strike="noStrike" spc="-1">
                <a:latin typeface="Arial"/>
              </a:rPr>
              <a:t>cd ~/github/frb_rate/</a:t>
            </a:r>
          </a:p>
          <a:p>
            <a:r>
              <a:rPr lang="en-AU" sz="2000" b="0" strike="noStrike" spc="-1">
                <a:latin typeface="Arial"/>
              </a:rPr>
              <a:t>python ./memory_requirements.py --dispersion_delay=24.7 --pixels=200</a:t>
            </a:r>
          </a:p>
          <a:p>
            <a:r>
              <a:rPr lang="en-AU" sz="2000" b="0" strike="noStrike" spc="-1">
                <a:latin typeface="Arial"/>
              </a:rPr>
              <a:t>Required memory size = 15808000000 bytes = 15808.000 MB = 15.808000 GB</a:t>
            </a:r>
            <a:br/>
            <a:r>
              <a:rPr lang="en-AU" sz="2000" b="0" strike="noStrike" spc="-1">
                <a:latin typeface="Arial"/>
              </a:rPr>
              <a:t>Required memory bandwidth = 1580.800 GB/s</a:t>
            </a:r>
          </a:p>
          <a:p>
            <a:r>
              <a:rPr lang="en-AU" sz="2000" b="0" strike="noStrike" spc="-1">
                <a:highlight>
                  <a:srgbClr val="FFF200"/>
                </a:highlight>
                <a:latin typeface="Arial"/>
              </a:rPr>
              <a:t>~0.64GB/sec * 24.7 ~= 16 GB </a:t>
            </a:r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C0171A-CD11-1A27-A113-009F8CA5D85E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52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627AA1-9CD4-6457-9387-80622358BB48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45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33D40C-C896-F407-2BB6-36C26162ECE9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45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06F00D9-E1FE-383D-FE4D-6BD9D1D91AD9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45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B1B4A5F-BAA0-45B3-51A8-1CEB3A2CCB5B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45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6D7C30-D6E1-9101-A3C1-A129F532B369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45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6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Left : South Africa                                                 Right : Australia 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Facts - not just use the ready slide !</a:t>
            </a:r>
            <a:br/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Use images of both telescopes from these pages (or the one Chris Lee sent)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  <a:hlinkClick r:id="rId3"/>
              </a:rPr>
              <a:t>https://www.skatelescope.org/quickimages/</a:t>
            </a:r>
            <a:br/>
            <a:r>
              <a:rPr lang="en-AU" sz="2000" b="0" strike="noStrike" spc="-1">
                <a:latin typeface="Arial"/>
              </a:rPr>
              <a:t>Use SKA page from Australia too !</a:t>
            </a:r>
            <a:br/>
            <a:br/>
            <a:r>
              <a:rPr lang="en-AU" sz="2000" b="0" strike="noStrike" spc="-1">
                <a:latin typeface="Arial"/>
              </a:rPr>
              <a:t>SKA images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https://www.auska-multimedia.org/</a:t>
            </a: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A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Multimedia :</a:t>
            </a:r>
          </a:p>
          <a:p>
            <a:pPr>
              <a:lnSpc>
                <a:spcPct val="100000"/>
              </a:lnSpc>
            </a:pPr>
            <a:r>
              <a:rPr lang="en-AU" sz="2000" b="0" strike="noStrike" spc="-1">
                <a:latin typeface="Arial"/>
              </a:rPr>
              <a:t>   - https://www.auska-multimedia.org/</a:t>
            </a:r>
          </a:p>
          <a:p>
            <a:endParaRPr lang="en-AU" sz="20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F241C3-A57B-5923-5CDE-470B379B34CD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92880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360000" y="3591360"/>
            <a:ext cx="92880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11956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360000" y="359136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5119560" y="359136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500280" y="130104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640920" y="130104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360000" y="359136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500280" y="359136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640920" y="359136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360000" y="1301040"/>
            <a:ext cx="9288000" cy="438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928800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453240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5119560" y="1301040"/>
            <a:ext cx="453240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1404000" y="72000"/>
            <a:ext cx="8244000" cy="3577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19560" y="1301040"/>
            <a:ext cx="453240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360000" y="359136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360000" y="1301040"/>
            <a:ext cx="9288000" cy="438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453240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1956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119560" y="359136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11956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360000" y="3591360"/>
            <a:ext cx="92880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92880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360000" y="3591360"/>
            <a:ext cx="92880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511956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360000" y="359136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5119560" y="359136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3500280" y="130104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6640920" y="130104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360000" y="359136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body"/>
          </p:nvPr>
        </p:nvSpPr>
        <p:spPr>
          <a:xfrm>
            <a:off x="3500280" y="359136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 type="body"/>
          </p:nvPr>
        </p:nvSpPr>
        <p:spPr>
          <a:xfrm>
            <a:off x="6640920" y="359136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subTitle"/>
          </p:nvPr>
        </p:nvSpPr>
        <p:spPr>
          <a:xfrm>
            <a:off x="360000" y="1301040"/>
            <a:ext cx="9288000" cy="438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928800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453240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5119560" y="1301040"/>
            <a:ext cx="453240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928800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subTitle"/>
          </p:nvPr>
        </p:nvSpPr>
        <p:spPr>
          <a:xfrm>
            <a:off x="1404000" y="72000"/>
            <a:ext cx="8244000" cy="3577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5119560" y="1301040"/>
            <a:ext cx="453240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360000" y="359136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453240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511956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5119560" y="359136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511956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360000" y="3591360"/>
            <a:ext cx="92880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92880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360000" y="3591360"/>
            <a:ext cx="92880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511956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360000" y="359136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 type="body"/>
          </p:nvPr>
        </p:nvSpPr>
        <p:spPr>
          <a:xfrm>
            <a:off x="5119560" y="359136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3500280" y="130104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6640920" y="130104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body"/>
          </p:nvPr>
        </p:nvSpPr>
        <p:spPr>
          <a:xfrm>
            <a:off x="360000" y="359136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9" name="PlaceHolder 6"/>
          <p:cNvSpPr>
            <a:spLocks noGrp="1"/>
          </p:cNvSpPr>
          <p:nvPr>
            <p:ph type="body"/>
          </p:nvPr>
        </p:nvSpPr>
        <p:spPr>
          <a:xfrm>
            <a:off x="3500280" y="359136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20" name="PlaceHolder 7"/>
          <p:cNvSpPr>
            <a:spLocks noGrp="1"/>
          </p:cNvSpPr>
          <p:nvPr>
            <p:ph type="body"/>
          </p:nvPr>
        </p:nvSpPr>
        <p:spPr>
          <a:xfrm>
            <a:off x="6640920" y="359136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subTitle"/>
          </p:nvPr>
        </p:nvSpPr>
        <p:spPr>
          <a:xfrm>
            <a:off x="360000" y="1301040"/>
            <a:ext cx="9288000" cy="438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928800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453240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5119560" y="1301040"/>
            <a:ext cx="453240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453240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5119560" y="1301040"/>
            <a:ext cx="453240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subTitle"/>
          </p:nvPr>
        </p:nvSpPr>
        <p:spPr>
          <a:xfrm>
            <a:off x="1404000" y="72000"/>
            <a:ext cx="8244000" cy="3577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5119560" y="1301040"/>
            <a:ext cx="453240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 type="body"/>
          </p:nvPr>
        </p:nvSpPr>
        <p:spPr>
          <a:xfrm>
            <a:off x="360000" y="359136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453240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511956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39" name="PlaceHolder 4"/>
          <p:cNvSpPr>
            <a:spLocks noGrp="1"/>
          </p:cNvSpPr>
          <p:nvPr>
            <p:ph type="body"/>
          </p:nvPr>
        </p:nvSpPr>
        <p:spPr>
          <a:xfrm>
            <a:off x="5119560" y="359136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511956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360000" y="3591360"/>
            <a:ext cx="92880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92880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360000" y="3591360"/>
            <a:ext cx="92880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511956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 type="body"/>
          </p:nvPr>
        </p:nvSpPr>
        <p:spPr>
          <a:xfrm>
            <a:off x="360000" y="359136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51" name="PlaceHolder 5"/>
          <p:cNvSpPr>
            <a:spLocks noGrp="1"/>
          </p:cNvSpPr>
          <p:nvPr>
            <p:ph type="body"/>
          </p:nvPr>
        </p:nvSpPr>
        <p:spPr>
          <a:xfrm>
            <a:off x="5119560" y="359136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3500280" y="130104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6640920" y="130104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 type="body"/>
          </p:nvPr>
        </p:nvSpPr>
        <p:spPr>
          <a:xfrm>
            <a:off x="360000" y="359136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57" name="PlaceHolder 6"/>
          <p:cNvSpPr>
            <a:spLocks noGrp="1"/>
          </p:cNvSpPr>
          <p:nvPr>
            <p:ph type="body"/>
          </p:nvPr>
        </p:nvSpPr>
        <p:spPr>
          <a:xfrm>
            <a:off x="3500280" y="359136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58" name="PlaceHolder 7"/>
          <p:cNvSpPr>
            <a:spLocks noGrp="1"/>
          </p:cNvSpPr>
          <p:nvPr>
            <p:ph type="body"/>
          </p:nvPr>
        </p:nvSpPr>
        <p:spPr>
          <a:xfrm>
            <a:off x="6640920" y="3591360"/>
            <a:ext cx="299052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1404000" y="72000"/>
            <a:ext cx="8244000" cy="3577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119560" y="1301040"/>
            <a:ext cx="453240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360000" y="359136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453240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1956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119560" y="359136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endParaRPr lang="en-AU" sz="4400" b="0" strike="noStrike" spc="-1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19560" y="1301040"/>
            <a:ext cx="45324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360000" y="3591360"/>
            <a:ext cx="9288000" cy="2091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32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14"/>
          <a:stretch/>
        </p:blipFill>
        <p:spPr>
          <a:xfrm>
            <a:off x="0" y="0"/>
            <a:ext cx="10080000" cy="7552800"/>
          </a:xfrm>
          <a:prstGeom prst="rect">
            <a:avLst/>
          </a:prstGeom>
          <a:ln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068360" y="576000"/>
            <a:ext cx="5543640" cy="36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AU" sz="4400" b="1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 rot="8400">
            <a:off x="4067280" y="4824000"/>
            <a:ext cx="586476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AU" sz="3200" b="0" strike="noStrike" spc="-1">
                <a:latin typeface="Arial"/>
              </a:rPr>
              <a:t>Click to edit the outline text format</a:t>
            </a:r>
          </a:p>
          <a:p>
            <a:pPr lvl="1">
              <a:spcAft>
                <a:spcPts val="1134"/>
              </a:spcAft>
            </a:pPr>
            <a:r>
              <a:rPr lang="en-AU" sz="2800" b="0" strike="noStrike" spc="-1">
                <a:latin typeface="Arial"/>
              </a:rPr>
              <a:t>Second Outline Level</a:t>
            </a:r>
          </a:p>
          <a:p>
            <a:pPr marL="180000" lvl="2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400" b="0" strike="noStrike" spc="-1">
                <a:latin typeface="Arial"/>
              </a:rPr>
              <a:t>Third Outline Level</a:t>
            </a:r>
          </a:p>
          <a:p>
            <a:pPr marL="360000" lvl="3">
              <a:spcAft>
                <a:spcPts val="567"/>
              </a:spcAft>
              <a:buClr>
                <a:srgbClr val="000000"/>
              </a:buClr>
              <a:buSzPct val="45000"/>
              <a:buFont typeface="Lucida Grande"/>
              <a:buChar char="-"/>
            </a:pPr>
            <a:r>
              <a:rPr lang="en-AU" sz="2000" b="0" strike="noStrike" spc="-1">
                <a:latin typeface="Arial"/>
              </a:rPr>
              <a:t>Fourth Outline Level</a:t>
            </a:r>
          </a:p>
          <a:p>
            <a:pPr marL="540000" lvl="4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Fifth Outline Level</a:t>
            </a:r>
          </a:p>
          <a:p>
            <a:pPr marL="720000" lvl="5">
              <a:spcAft>
                <a:spcPts val="283"/>
              </a:spcAft>
              <a:buClr>
                <a:srgbClr val="000000"/>
              </a:buClr>
              <a:buSzPct val="45000"/>
              <a:buFont typeface="Lucida Grande"/>
              <a:buChar char="-"/>
            </a:pPr>
            <a:r>
              <a:rPr lang="en-AU" sz="2000" b="0" strike="noStrike" spc="-1">
                <a:latin typeface="Arial"/>
              </a:rPr>
              <a:t>Sixth Outline Level</a:t>
            </a:r>
          </a:p>
          <a:p>
            <a:pPr marL="900000" lvl="6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032000" y="3744000"/>
            <a:ext cx="5472000" cy="108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AU" sz="4400" b="1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032000" y="5112000"/>
            <a:ext cx="550800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AU" sz="28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Aft>
                <a:spcPts val="1134"/>
              </a:spcAft>
            </a:pPr>
            <a:r>
              <a:rPr lang="en-AU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Aft>
                <a:spcPts val="850"/>
              </a:spcAft>
            </a:pPr>
            <a:r>
              <a:rPr lang="en-AU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Aft>
                <a:spcPts val="567"/>
              </a:spcAft>
            </a:pPr>
            <a:r>
              <a:rPr lang="en-AU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Aft>
                <a:spcPts val="283"/>
              </a:spcAft>
            </a:pPr>
            <a:r>
              <a:rPr lang="en-AU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Aft>
                <a:spcPts val="283"/>
              </a:spcAft>
            </a:pPr>
            <a:r>
              <a:rPr lang="en-AU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Aft>
                <a:spcPts val="283"/>
              </a:spcAft>
            </a:pPr>
            <a:r>
              <a:rPr lang="en-AU" sz="2000" b="0" strike="noStrike" spc="-1">
                <a:latin typeface="Arial"/>
              </a:rPr>
              <a:t>Seventh Outline Level</a:t>
            </a:r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1512000" cy="223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AU" sz="1400" b="0" strike="noStrike" spc="-1">
              <a:latin typeface="Times New Roman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ftr"/>
          </p:nvPr>
        </p:nvSpPr>
        <p:spPr>
          <a:xfrm>
            <a:off x="504000" y="7110720"/>
            <a:ext cx="2592000" cy="305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  <p:sp>
        <p:nvSpPr>
          <p:cNvPr id="43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fld id="{C3B84CEA-36D6-4025-BC06-6429F35C8624}" type="slidenum">
              <a:rPr lang="en-AU" sz="1400" b="0" strike="noStrike" spc="-1">
                <a:latin typeface="Times New Roman"/>
              </a:rPr>
              <a:t>‹#›</a:t>
            </a:fld>
            <a:endParaRPr lang="en-AU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1404000" y="72000"/>
            <a:ext cx="8244000" cy="7714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360000" y="1301040"/>
            <a:ext cx="9288000" cy="438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AU" sz="3200" b="0" strike="noStrike" spc="-1">
                <a:solidFill>
                  <a:srgbClr val="FF0000"/>
                </a:solidFill>
                <a:latin typeface="Arial"/>
              </a:rPr>
              <a:t>Click to edit the outline text format</a:t>
            </a:r>
          </a:p>
          <a:p>
            <a:pPr lvl="1">
              <a:spcAft>
                <a:spcPts val="283"/>
              </a:spcAft>
            </a:pPr>
            <a:r>
              <a:rPr lang="en-AU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540000" lvl="2" indent="-360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720000" lvl="3" indent="-360000">
              <a:spcAft>
                <a:spcPts val="283"/>
              </a:spcAft>
              <a:buClr>
                <a:srgbClr val="000000"/>
              </a:buClr>
              <a:buSzPct val="45000"/>
              <a:buFont typeface="Lucida Grande"/>
              <a:buChar char="-"/>
            </a:pPr>
            <a:r>
              <a:rPr lang="en-AU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900000" lvl="4" indent="-360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080000" lvl="5" indent="-360000">
              <a:spcAft>
                <a:spcPts val="283"/>
              </a:spcAft>
              <a:buClr>
                <a:srgbClr val="000000"/>
              </a:buClr>
              <a:buSzPct val="45000"/>
              <a:buFont typeface="Lucida Grande"/>
              <a:buChar char="-"/>
            </a:pPr>
            <a:r>
              <a:rPr lang="en-AU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260000" lvl="6" indent="-360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82" name="PlaceHolder 3"/>
          <p:cNvSpPr>
            <a:spLocks noGrp="1"/>
          </p:cNvSpPr>
          <p:nvPr>
            <p:ph type="ftr"/>
          </p:nvPr>
        </p:nvSpPr>
        <p:spPr>
          <a:xfrm>
            <a:off x="2448000" y="7308000"/>
            <a:ext cx="6894360" cy="2084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r>
              <a:rPr lang="en-AU" sz="1400" b="0" strike="noStrike" spc="-1">
                <a:latin typeface="Times New Roman"/>
              </a:rPr>
              <a:t>MWA Project meeting</a:t>
            </a:r>
          </a:p>
        </p:txBody>
      </p:sp>
      <p:sp>
        <p:nvSpPr>
          <p:cNvPr id="83" name="PlaceHolder 4"/>
          <p:cNvSpPr>
            <a:spLocks noGrp="1"/>
          </p:cNvSpPr>
          <p:nvPr>
            <p:ph type="sldNum"/>
          </p:nvPr>
        </p:nvSpPr>
        <p:spPr>
          <a:xfrm>
            <a:off x="9684000" y="7164000"/>
            <a:ext cx="359640" cy="3524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fld id="{274C3D25-BC16-4A80-B9D5-DA3A1A950EBF}" type="slidenum">
              <a:rPr lang="en-AU" sz="1400" b="1" strike="noStrike" spc="-1">
                <a:latin typeface="Arial"/>
              </a:rPr>
              <a:t>‹#›</a:t>
            </a:fld>
            <a:endParaRPr lang="en-AU" sz="1400" b="0" strike="noStrike" spc="-1">
              <a:latin typeface="Times New Roman"/>
            </a:endParaRPr>
          </a:p>
        </p:txBody>
      </p:sp>
      <p:sp>
        <p:nvSpPr>
          <p:cNvPr id="84" name="TextShape 5"/>
          <p:cNvSpPr txBox="1"/>
          <p:nvPr/>
        </p:nvSpPr>
        <p:spPr>
          <a:xfrm>
            <a:off x="360000" y="7272000"/>
            <a:ext cx="1944000" cy="233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Arial"/>
              </a:rPr>
              <a:t>&lt;date/time&gt;</a:t>
            </a:r>
            <a:endParaRPr lang="en-AU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AU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AU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AU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1.jpg"/><Relationship Id="rId4" Type="http://schemas.openxmlformats.org/officeDocument/2006/relationships/hyperlink" Target="https://pawsey.org.au/systems/setonix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5.png"/><Relationship Id="rId4" Type="http://schemas.openxmlformats.org/officeDocument/2006/relationships/hyperlink" Target="https://github.com/PaCER-BLINK-Project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aCER-BLINK-Project/imager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Shape 1"/>
          <p:cNvSpPr txBox="1"/>
          <p:nvPr/>
        </p:nvSpPr>
        <p:spPr>
          <a:xfrm>
            <a:off x="2952000" y="1078920"/>
            <a:ext cx="7236000" cy="1250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 algn="ctr"/>
            <a:r>
              <a:rPr lang="en-AU" sz="2200" b="1" strike="noStrike" spc="-1">
                <a:latin typeface="Arial"/>
                <a:ea typeface="SimSun"/>
              </a:rPr>
              <a:t>Marcin Sokołowski (ICRAR/Curtin), </a:t>
            </a:r>
            <a:br/>
            <a:r>
              <a:rPr lang="en-AU" sz="2200" b="1" strike="noStrike" spc="-1">
                <a:latin typeface="Arial"/>
                <a:ea typeface="SimSun"/>
              </a:rPr>
              <a:t>Cristian Di Pietrantonio, Chris Harris (Curtin/Pawsey), </a:t>
            </a:r>
            <a:r>
              <a:rPr lang="en-AU" sz="2200" b="1" strike="noStrike" spc="-1">
                <a:latin typeface="Arial"/>
              </a:rPr>
              <a:t>Danny Price, Randall Wayth (SKAO), </a:t>
            </a:r>
            <a:br/>
            <a:r>
              <a:rPr lang="en-AU" sz="2200" b="1" strike="noStrike" spc="-1">
                <a:latin typeface="Arial"/>
              </a:rPr>
              <a:t>Gayatri Aniruddha (Curtin University)</a:t>
            </a:r>
            <a:endParaRPr lang="en-AU" sz="2200" b="0" strike="noStrike" spc="-1">
              <a:latin typeface="Arial"/>
            </a:endParaRPr>
          </a:p>
        </p:txBody>
      </p:sp>
      <p:sp>
        <p:nvSpPr>
          <p:cNvPr id="166" name="TextShape 2"/>
          <p:cNvSpPr txBox="1"/>
          <p:nvPr/>
        </p:nvSpPr>
        <p:spPr>
          <a:xfrm>
            <a:off x="2376000" y="-402480"/>
            <a:ext cx="7668000" cy="1275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marL="36000" algn="ctr"/>
            <a:r>
              <a:rPr lang="en-AU" sz="3000" b="1" strike="noStrike" spc="-1">
                <a:solidFill>
                  <a:srgbClr val="21409A"/>
                </a:solidFill>
                <a:latin typeface="Arial"/>
                <a:ea typeface="MUFUZY+ArialMT"/>
              </a:rPr>
              <a:t>High-Time Resolution GPU Imager for FRB searches at low radio frequencies</a:t>
            </a:r>
            <a:endParaRPr lang="en-AU" sz="3000" b="1" strike="noStrike" spc="-1">
              <a:latin typeface="Arial"/>
            </a:endParaRPr>
          </a:p>
        </p:txBody>
      </p:sp>
      <p:pic>
        <p:nvPicPr>
          <p:cNvPr id="167" name="Picture 166"/>
          <p:cNvPicPr/>
          <p:nvPr/>
        </p:nvPicPr>
        <p:blipFill>
          <a:blip r:embed="rId2"/>
          <a:stretch/>
        </p:blipFill>
        <p:spPr>
          <a:xfrm>
            <a:off x="72000" y="2376000"/>
            <a:ext cx="9936000" cy="4072320"/>
          </a:xfrm>
          <a:prstGeom prst="rect">
            <a:avLst/>
          </a:prstGeom>
          <a:ln>
            <a:noFill/>
          </a:ln>
        </p:spPr>
      </p:pic>
      <p:pic>
        <p:nvPicPr>
          <p:cNvPr id="168" name="Picture 167"/>
          <p:cNvPicPr/>
          <p:nvPr/>
        </p:nvPicPr>
        <p:blipFill>
          <a:blip r:embed="rId3"/>
          <a:stretch/>
        </p:blipFill>
        <p:spPr>
          <a:xfrm>
            <a:off x="7776000" y="4212000"/>
            <a:ext cx="2088000" cy="208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extShape 1"/>
          <p:cNvSpPr txBox="1"/>
          <p:nvPr/>
        </p:nvSpPr>
        <p:spPr>
          <a:xfrm>
            <a:off x="1079280" y="306720"/>
            <a:ext cx="9108720" cy="413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28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Multiple tied-array imaging vs. </a:t>
            </a:r>
            <a:r>
              <a:rPr lang="en-AU" sz="2800" b="1" u="sng" strike="noStrike" spc="-1">
                <a:solidFill>
                  <a:srgbClr val="000000"/>
                </a:solidFill>
                <a:uFillTx/>
                <a:latin typeface="FoundrySterling-Book"/>
                <a:ea typeface="DejaVu Sans"/>
              </a:rPr>
              <a:t>beamforming</a:t>
            </a:r>
            <a:endParaRPr lang="en-AU" sz="2800" b="0" strike="noStrike" spc="-1">
              <a:latin typeface="Arial"/>
            </a:endParaRPr>
          </a:p>
        </p:txBody>
      </p:sp>
      <p:pic>
        <p:nvPicPr>
          <p:cNvPr id="226" name="Picture 225"/>
          <p:cNvPicPr/>
          <p:nvPr/>
        </p:nvPicPr>
        <p:blipFill>
          <a:blip r:embed="rId3"/>
          <a:stretch/>
        </p:blipFill>
        <p:spPr>
          <a:xfrm>
            <a:off x="703080" y="1138320"/>
            <a:ext cx="8800920" cy="3685680"/>
          </a:xfrm>
          <a:prstGeom prst="rect">
            <a:avLst/>
          </a:prstGeom>
          <a:ln>
            <a:noFill/>
          </a:ln>
        </p:spPr>
      </p:pic>
      <p:sp>
        <p:nvSpPr>
          <p:cNvPr id="227" name="TextShape 2"/>
          <p:cNvSpPr txBox="1"/>
          <p:nvPr/>
        </p:nvSpPr>
        <p:spPr>
          <a:xfrm>
            <a:off x="0" y="4968000"/>
            <a:ext cx="10152000" cy="7117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0" strike="noStrike" spc="-1">
                <a:latin typeface="Arial"/>
              </a:rPr>
              <a:t>This ratio depends on number of antennas (N</a:t>
            </a:r>
            <a:r>
              <a:rPr lang="en-AU" sz="1800" b="0" strike="noStrike" spc="-1" baseline="-33000">
                <a:latin typeface="Arial"/>
              </a:rPr>
              <a:t>a</a:t>
            </a:r>
            <a:r>
              <a:rPr lang="en-AU" sz="1800" b="0" strike="noStrike" spc="-1">
                <a:latin typeface="Arial"/>
              </a:rPr>
              <a:t>) and number of image pixels (N), for example </a:t>
            </a:r>
          </a:p>
          <a:p>
            <a:r>
              <a:rPr lang="en-AU" sz="1800" b="0" strike="noStrike" spc="-1">
                <a:latin typeface="Arial"/>
              </a:rPr>
              <a:t>for large images (N &gt;&gt; N</a:t>
            </a:r>
            <a:r>
              <a:rPr lang="en-AU" sz="1800" b="0" strike="noStrike" spc="-1" baseline="-33000">
                <a:latin typeface="Arial"/>
              </a:rPr>
              <a:t>a</a:t>
            </a:r>
            <a:r>
              <a:rPr lang="en-AU" sz="1800" b="0" strike="noStrike" spc="-1">
                <a:latin typeface="Arial"/>
              </a:rPr>
              <a:t>) it can be approximated by:</a:t>
            </a:r>
          </a:p>
        </p:txBody>
      </p:sp>
      <p:pic>
        <p:nvPicPr>
          <p:cNvPr id="228" name="Picture 227"/>
          <p:cNvPicPr/>
          <p:nvPr/>
        </p:nvPicPr>
        <p:blipFill>
          <a:blip r:embed="rId4"/>
          <a:stretch/>
        </p:blipFill>
        <p:spPr>
          <a:xfrm>
            <a:off x="558720" y="5653080"/>
            <a:ext cx="8962560" cy="1618920"/>
          </a:xfrm>
          <a:prstGeom prst="rect">
            <a:avLst/>
          </a:prstGeom>
          <a:ln>
            <a:noFill/>
          </a:ln>
        </p:spPr>
      </p:pic>
      <p:sp>
        <p:nvSpPr>
          <p:cNvPr id="229" name="CustomShape 3"/>
          <p:cNvSpPr/>
          <p:nvPr/>
        </p:nvSpPr>
        <p:spPr>
          <a:xfrm>
            <a:off x="936000" y="3744000"/>
            <a:ext cx="8568000" cy="1224000"/>
          </a:xfrm>
          <a:prstGeom prst="rect">
            <a:avLst/>
          </a:prstGeom>
          <a:noFill/>
          <a:ln w="7200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A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E5731D-0781-B1F8-DC16-44A71FCFA6DB}"/>
              </a:ext>
            </a:extLst>
          </p:cNvPr>
          <p:cNvSpPr txBox="1"/>
          <p:nvPr/>
        </p:nvSpPr>
        <p:spPr>
          <a:xfrm>
            <a:off x="34891" y="7294930"/>
            <a:ext cx="3848618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AU" sz="1400" dirty="0"/>
              <a:t>MWA Project meeting, Lausanne, 29-08-2024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extShape 1"/>
          <p:cNvSpPr txBox="1"/>
          <p:nvPr/>
        </p:nvSpPr>
        <p:spPr>
          <a:xfrm>
            <a:off x="-144000" y="6525720"/>
            <a:ext cx="1029600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700" b="1" strike="noStrike" spc="-1">
                <a:solidFill>
                  <a:srgbClr val="0066B3"/>
                </a:solidFill>
                <a:latin typeface="Arial"/>
              </a:rPr>
              <a:t>Ratio of computational cost of beamforming to imaging for EDA2 in native resolution 1.08 usec correlated and imaged in 10ms  </a:t>
            </a:r>
            <a:endParaRPr lang="en-AU" sz="1700" b="0" strike="noStrike" spc="-1">
              <a:latin typeface="Arial"/>
            </a:endParaRPr>
          </a:p>
        </p:txBody>
      </p:sp>
      <p:pic>
        <p:nvPicPr>
          <p:cNvPr id="231" name="Picture 230"/>
          <p:cNvPicPr/>
          <p:nvPr/>
        </p:nvPicPr>
        <p:blipFill>
          <a:blip r:embed="rId3"/>
          <a:stretch/>
        </p:blipFill>
        <p:spPr>
          <a:xfrm>
            <a:off x="11160" y="1116720"/>
            <a:ext cx="10079640" cy="5328360"/>
          </a:xfrm>
          <a:prstGeom prst="rect">
            <a:avLst/>
          </a:prstGeom>
          <a:ln>
            <a:noFill/>
          </a:ln>
        </p:spPr>
      </p:pic>
      <p:sp>
        <p:nvSpPr>
          <p:cNvPr id="232" name="TextShape 2"/>
          <p:cNvSpPr txBox="1"/>
          <p:nvPr/>
        </p:nvSpPr>
        <p:spPr>
          <a:xfrm>
            <a:off x="2088000" y="167040"/>
            <a:ext cx="6912000" cy="552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200" b="0" strike="noStrike" spc="-1">
                <a:latin typeface="Arial"/>
                <a:ea typeface="SimSun"/>
              </a:rPr>
              <a:t>Ratio of computational costs N</a:t>
            </a:r>
            <a:r>
              <a:rPr lang="en-AU" sz="3200" b="0" strike="noStrike" spc="-1" baseline="-33000">
                <a:latin typeface="Arial"/>
                <a:ea typeface="SimSun"/>
              </a:rPr>
              <a:t>bf </a:t>
            </a:r>
            <a:r>
              <a:rPr lang="en-AU" sz="3200" b="0" strike="noStrike" spc="-1">
                <a:latin typeface="Arial"/>
                <a:ea typeface="SimSun"/>
              </a:rPr>
              <a:t>/ N</a:t>
            </a:r>
            <a:r>
              <a:rPr lang="en-AU" sz="3200" b="0" strike="noStrike" spc="-1" baseline="-33000">
                <a:latin typeface="Arial"/>
                <a:ea typeface="SimSun"/>
              </a:rPr>
              <a:t>img</a:t>
            </a:r>
            <a:r>
              <a:rPr lang="en-AU" sz="3200" b="0" strike="noStrike" spc="-1">
                <a:latin typeface="Arial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7FD2D2-BDA8-EAA6-C770-5B5A1E565B4B}"/>
              </a:ext>
            </a:extLst>
          </p:cNvPr>
          <p:cNvSpPr txBox="1"/>
          <p:nvPr/>
        </p:nvSpPr>
        <p:spPr>
          <a:xfrm>
            <a:off x="34891" y="7294930"/>
            <a:ext cx="3848618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AU" sz="1400" dirty="0"/>
              <a:t>MWA Project meeting, Lausanne, 29-08-2024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extShape 1"/>
          <p:cNvSpPr txBox="1"/>
          <p:nvPr/>
        </p:nvSpPr>
        <p:spPr>
          <a:xfrm>
            <a:off x="1223280" y="23760"/>
            <a:ext cx="8748720" cy="948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2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Graphical Processing Units (GPUs)</a:t>
            </a:r>
            <a:br/>
            <a:r>
              <a:rPr lang="en-AU" sz="32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first GPUs</a:t>
            </a:r>
            <a:endParaRPr lang="en-AU" sz="3200" b="0" strike="noStrike" spc="-1">
              <a:latin typeface="Arial"/>
            </a:endParaRPr>
          </a:p>
        </p:txBody>
      </p:sp>
      <p:sp>
        <p:nvSpPr>
          <p:cNvPr id="237" name="TextShape 2"/>
          <p:cNvSpPr txBox="1"/>
          <p:nvPr/>
        </p:nvSpPr>
        <p:spPr>
          <a:xfrm>
            <a:off x="504000" y="1165680"/>
            <a:ext cx="381600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800" b="1" strike="noStrike" spc="-1">
                <a:latin typeface="Arial"/>
              </a:rPr>
              <a:t>NVIDIA GPUs / CUDA Framework</a:t>
            </a:r>
            <a:br/>
            <a:r>
              <a:rPr lang="en-AU" sz="1800" b="1" strike="noStrike" spc="-1">
                <a:latin typeface="Arial"/>
              </a:rPr>
              <a:t>( since late 1990s ) 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238" name="TextShape 3"/>
          <p:cNvSpPr txBox="1"/>
          <p:nvPr/>
        </p:nvSpPr>
        <p:spPr>
          <a:xfrm>
            <a:off x="5472000" y="1152000"/>
            <a:ext cx="381600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800" b="1" strike="noStrike" spc="-1">
                <a:latin typeface="Arial"/>
              </a:rPr>
              <a:t> AMD GPUs </a:t>
            </a:r>
            <a:endParaRPr lang="en-AU" sz="1800" b="0" strike="noStrike" spc="-1">
              <a:latin typeface="Arial"/>
            </a:endParaRPr>
          </a:p>
          <a:p>
            <a:pPr algn="ctr"/>
            <a:r>
              <a:rPr lang="en-AU" sz="1800" b="1" strike="noStrike" spc="-1">
                <a:latin typeface="Arial"/>
              </a:rPr>
              <a:t> ( since 2006 acquisition of ATI)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239" name="Picture 238"/>
          <p:cNvPicPr/>
          <p:nvPr/>
        </p:nvPicPr>
        <p:blipFill>
          <a:blip r:embed="rId3"/>
          <a:stretch/>
        </p:blipFill>
        <p:spPr>
          <a:xfrm>
            <a:off x="454680" y="2085120"/>
            <a:ext cx="4009320" cy="2378880"/>
          </a:xfrm>
          <a:prstGeom prst="rect">
            <a:avLst/>
          </a:prstGeom>
          <a:ln>
            <a:noFill/>
          </a:ln>
        </p:spPr>
      </p:pic>
      <p:sp>
        <p:nvSpPr>
          <p:cNvPr id="240" name="TextShape 4"/>
          <p:cNvSpPr txBox="1"/>
          <p:nvPr/>
        </p:nvSpPr>
        <p:spPr>
          <a:xfrm>
            <a:off x="504000" y="1877040"/>
            <a:ext cx="3672000" cy="354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0" strike="noStrike" spc="-1">
                <a:latin typeface="Arial"/>
              </a:rPr>
              <a:t>The 1</a:t>
            </a:r>
            <a:r>
              <a:rPr lang="en-AU" sz="1800" b="0" strike="noStrike" spc="-1" baseline="14000000">
                <a:latin typeface="Arial"/>
              </a:rPr>
              <a:t>st</a:t>
            </a:r>
            <a:r>
              <a:rPr lang="en-AU" sz="1800" b="0" strike="noStrike" spc="-1">
                <a:latin typeface="Arial"/>
              </a:rPr>
              <a:t> GPU NVIDIA GeForce 256</a:t>
            </a:r>
          </a:p>
        </p:txBody>
      </p:sp>
      <p:pic>
        <p:nvPicPr>
          <p:cNvPr id="241" name="Picture 240"/>
          <p:cNvPicPr/>
          <p:nvPr/>
        </p:nvPicPr>
        <p:blipFill>
          <a:blip r:embed="rId4"/>
          <a:stretch/>
        </p:blipFill>
        <p:spPr>
          <a:xfrm rot="16200000">
            <a:off x="-252360" y="2988360"/>
            <a:ext cx="1296000" cy="387720"/>
          </a:xfrm>
          <a:prstGeom prst="rect">
            <a:avLst/>
          </a:prstGeom>
          <a:ln>
            <a:noFill/>
          </a:ln>
        </p:spPr>
      </p:pic>
      <p:pic>
        <p:nvPicPr>
          <p:cNvPr id="242" name="Picture 241"/>
          <p:cNvPicPr/>
          <p:nvPr/>
        </p:nvPicPr>
        <p:blipFill>
          <a:blip r:embed="rId5"/>
          <a:stretch/>
        </p:blipFill>
        <p:spPr>
          <a:xfrm>
            <a:off x="180000" y="4533120"/>
            <a:ext cx="4752000" cy="2673000"/>
          </a:xfrm>
          <a:prstGeom prst="rect">
            <a:avLst/>
          </a:prstGeom>
          <a:ln>
            <a:noFill/>
          </a:ln>
        </p:spPr>
      </p:pic>
      <p:pic>
        <p:nvPicPr>
          <p:cNvPr id="243" name="Picture 242"/>
          <p:cNvPicPr/>
          <p:nvPr/>
        </p:nvPicPr>
        <p:blipFill>
          <a:blip r:embed="rId6"/>
          <a:stretch/>
        </p:blipFill>
        <p:spPr>
          <a:xfrm>
            <a:off x="5688000" y="1754280"/>
            <a:ext cx="3456360" cy="2592000"/>
          </a:xfrm>
          <a:prstGeom prst="rect">
            <a:avLst/>
          </a:prstGeom>
          <a:ln>
            <a:noFill/>
          </a:ln>
        </p:spPr>
      </p:pic>
      <p:sp>
        <p:nvSpPr>
          <p:cNvPr id="244" name="TextShape 5"/>
          <p:cNvSpPr txBox="1"/>
          <p:nvPr/>
        </p:nvSpPr>
        <p:spPr>
          <a:xfrm>
            <a:off x="6624000" y="3960000"/>
            <a:ext cx="2088000" cy="360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latin typeface="Arial"/>
              </a:rPr>
              <a:t>Radeon HD 2000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245" name="Picture 244"/>
          <p:cNvPicPr/>
          <p:nvPr/>
        </p:nvPicPr>
        <p:blipFill>
          <a:blip r:embed="rId7"/>
          <a:stretch/>
        </p:blipFill>
        <p:spPr>
          <a:xfrm>
            <a:off x="5240160" y="4536000"/>
            <a:ext cx="4735800" cy="2664000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662E92-2588-A9C2-0AF8-C350A4163345}"/>
              </a:ext>
            </a:extLst>
          </p:cNvPr>
          <p:cNvSpPr txBox="1"/>
          <p:nvPr/>
        </p:nvSpPr>
        <p:spPr>
          <a:xfrm>
            <a:off x="34891" y="7294930"/>
            <a:ext cx="3848618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AU" sz="1400" dirty="0"/>
              <a:t>MWA Project meeting, Lausanne, 29-08-2024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extShape 1"/>
          <p:cNvSpPr txBox="1"/>
          <p:nvPr/>
        </p:nvSpPr>
        <p:spPr>
          <a:xfrm>
            <a:off x="504000" y="1165680"/>
            <a:ext cx="3816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800" b="1" strike="noStrike" spc="-1">
                <a:latin typeface="Arial"/>
              </a:rPr>
              <a:t>Modern NVIDIA GPUs 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247" name="TextShape 2"/>
          <p:cNvSpPr txBox="1"/>
          <p:nvPr/>
        </p:nvSpPr>
        <p:spPr>
          <a:xfrm>
            <a:off x="5472000" y="1152000"/>
            <a:ext cx="3816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800" b="1" strike="noStrike" spc="-1">
                <a:latin typeface="Arial"/>
              </a:rPr>
              <a:t>Modern AMD GPUs 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248" name="TextShape 3"/>
          <p:cNvSpPr txBox="1"/>
          <p:nvPr/>
        </p:nvSpPr>
        <p:spPr>
          <a:xfrm>
            <a:off x="1223280" y="24120"/>
            <a:ext cx="8748720" cy="948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2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Graphical Processing Units (GPUs)</a:t>
            </a:r>
            <a:br/>
            <a:r>
              <a:rPr lang="en-AU" sz="32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modern GPUs</a:t>
            </a:r>
            <a:endParaRPr lang="en-AU" sz="3200" b="0" strike="noStrike" spc="-1">
              <a:latin typeface="Arial"/>
            </a:endParaRPr>
          </a:p>
        </p:txBody>
      </p:sp>
      <p:pic>
        <p:nvPicPr>
          <p:cNvPr id="249" name="Picture 248"/>
          <p:cNvPicPr/>
          <p:nvPr/>
        </p:nvPicPr>
        <p:blipFill>
          <a:blip r:embed="rId3"/>
          <a:stretch/>
        </p:blipFill>
        <p:spPr>
          <a:xfrm>
            <a:off x="216000" y="1839960"/>
            <a:ext cx="4007880" cy="3128040"/>
          </a:xfrm>
          <a:prstGeom prst="rect">
            <a:avLst/>
          </a:prstGeom>
          <a:ln>
            <a:noFill/>
          </a:ln>
        </p:spPr>
      </p:pic>
      <p:sp>
        <p:nvSpPr>
          <p:cNvPr id="250" name="TextShape 4"/>
          <p:cNvSpPr txBox="1"/>
          <p:nvPr/>
        </p:nvSpPr>
        <p:spPr>
          <a:xfrm>
            <a:off x="144000" y="5434560"/>
            <a:ext cx="4608000" cy="1626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~20 TFlops in TF32 (8192 CUDA cores)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~156 TFlops in TF32 (512 tensor cores)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up to 80 GB memory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memory bandwidth up to 2TB/s</a:t>
            </a:r>
          </a:p>
        </p:txBody>
      </p:sp>
      <p:sp>
        <p:nvSpPr>
          <p:cNvPr id="251" name="TextShape 5"/>
          <p:cNvSpPr txBox="1"/>
          <p:nvPr/>
        </p:nvSpPr>
        <p:spPr>
          <a:xfrm>
            <a:off x="504000" y="4981680"/>
            <a:ext cx="3168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latin typeface="Arial"/>
              </a:rPr>
              <a:t>A100 (Ampere architecture)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252" name="Picture 251"/>
          <p:cNvPicPr/>
          <p:nvPr/>
        </p:nvPicPr>
        <p:blipFill>
          <a:blip r:embed="rId4"/>
          <a:stretch/>
        </p:blipFill>
        <p:spPr>
          <a:xfrm>
            <a:off x="5328000" y="2178000"/>
            <a:ext cx="4320000" cy="2430000"/>
          </a:xfrm>
          <a:prstGeom prst="rect">
            <a:avLst/>
          </a:prstGeom>
          <a:ln>
            <a:noFill/>
          </a:ln>
        </p:spPr>
      </p:pic>
      <p:sp>
        <p:nvSpPr>
          <p:cNvPr id="253" name="TextShape 6"/>
          <p:cNvSpPr txBox="1"/>
          <p:nvPr/>
        </p:nvSpPr>
        <p:spPr>
          <a:xfrm>
            <a:off x="6048000" y="4837680"/>
            <a:ext cx="3168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latin typeface="Arial"/>
              </a:rPr>
              <a:t>           AMD MI250X 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254" name="TextShape 7"/>
          <p:cNvSpPr txBox="1"/>
          <p:nvPr/>
        </p:nvSpPr>
        <p:spPr>
          <a:xfrm>
            <a:off x="5400000" y="5398560"/>
            <a:ext cx="4752000" cy="1626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~45.3 TFlops TF32 (13312 cores)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90.5 TFlops TF32 from matrix cores 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128 GB memory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memory bandwidth up to 3.2TB/s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AD8364-799D-40B3-069E-F9A57F9E149D}"/>
              </a:ext>
            </a:extLst>
          </p:cNvPr>
          <p:cNvSpPr txBox="1"/>
          <p:nvPr/>
        </p:nvSpPr>
        <p:spPr>
          <a:xfrm>
            <a:off x="34891" y="7294930"/>
            <a:ext cx="3848618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AU" sz="1400" dirty="0"/>
              <a:t>MWA Project meeting, Lausanne, 29-08-2024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extShape 1"/>
          <p:cNvSpPr txBox="1"/>
          <p:nvPr/>
        </p:nvSpPr>
        <p:spPr>
          <a:xfrm>
            <a:off x="1080000" y="-24480"/>
            <a:ext cx="9144000" cy="960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2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SETONIX Supercomputer at Pawsey</a:t>
            </a:r>
            <a:br/>
            <a:r>
              <a:rPr lang="en-AU" sz="32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15</a:t>
            </a:r>
            <a:r>
              <a:rPr lang="en-AU" sz="3200" b="1" strike="noStrike" spc="-1" baseline="14000000">
                <a:solidFill>
                  <a:srgbClr val="000000"/>
                </a:solidFill>
                <a:latin typeface="FoundrySterling-Book"/>
                <a:ea typeface="DejaVu Sans"/>
              </a:rPr>
              <a:t>th</a:t>
            </a:r>
            <a:r>
              <a:rPr lang="en-AU" sz="32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 HPC in the world, 4</a:t>
            </a:r>
            <a:r>
              <a:rPr lang="en-AU" sz="3200" b="1" strike="noStrike" spc="-1" baseline="14000000">
                <a:solidFill>
                  <a:srgbClr val="000000"/>
                </a:solidFill>
                <a:latin typeface="FoundrySterling-Book"/>
                <a:ea typeface="DejaVu Sans"/>
              </a:rPr>
              <a:t>th</a:t>
            </a:r>
            <a:r>
              <a:rPr lang="en-AU" sz="32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 HPC greenest</a:t>
            </a:r>
            <a:endParaRPr lang="en-AU" sz="3200" b="0" strike="noStrike" spc="-1">
              <a:latin typeface="Arial"/>
            </a:endParaRPr>
          </a:p>
        </p:txBody>
      </p:sp>
      <p:pic>
        <p:nvPicPr>
          <p:cNvPr id="256" name="Picture 255"/>
          <p:cNvPicPr/>
          <p:nvPr/>
        </p:nvPicPr>
        <p:blipFill>
          <a:blip r:embed="rId3"/>
          <a:stretch/>
        </p:blipFill>
        <p:spPr>
          <a:xfrm>
            <a:off x="72000" y="1124280"/>
            <a:ext cx="7543440" cy="3771720"/>
          </a:xfrm>
          <a:prstGeom prst="rect">
            <a:avLst/>
          </a:prstGeom>
          <a:ln>
            <a:noFill/>
          </a:ln>
        </p:spPr>
      </p:pic>
      <p:sp>
        <p:nvSpPr>
          <p:cNvPr id="257" name="TextShape 2"/>
          <p:cNvSpPr txBox="1"/>
          <p:nvPr/>
        </p:nvSpPr>
        <p:spPr>
          <a:xfrm>
            <a:off x="72000" y="4549320"/>
            <a:ext cx="4086720" cy="346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0" strike="noStrike" spc="-1">
                <a:latin typeface="Arial"/>
                <a:hlinkClick r:id="rId4"/>
              </a:rPr>
              <a:t>https://pawsey.org.au/systems/setonix/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258" name="TextShape 3"/>
          <p:cNvSpPr txBox="1"/>
          <p:nvPr/>
        </p:nvSpPr>
        <p:spPr>
          <a:xfrm>
            <a:off x="360000" y="4922640"/>
            <a:ext cx="4608000" cy="1701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0" strike="noStrike" spc="-1">
                <a:latin typeface="Arial"/>
              </a:rPr>
              <a:t>• Manufacturer: HPE Cray</a:t>
            </a:r>
          </a:p>
          <a:p>
            <a:r>
              <a:rPr lang="en-AU" sz="1800" b="0" strike="noStrike" spc="-1">
                <a:latin typeface="Arial"/>
              </a:rPr>
              <a:t>• Model: EX Supercomputer</a:t>
            </a:r>
          </a:p>
          <a:p>
            <a:r>
              <a:rPr lang="en-AU" sz="1800" b="0" strike="noStrike" spc="-1">
                <a:latin typeface="Arial"/>
              </a:rPr>
              <a:t>• Computing power (R</a:t>
            </a:r>
            <a:r>
              <a:rPr lang="en-AU" sz="1800" b="0" strike="noStrike" spc="-1" baseline="-14000000">
                <a:latin typeface="Arial"/>
              </a:rPr>
              <a:t>peak</a:t>
            </a:r>
            <a:r>
              <a:rPr lang="en-AU" sz="1800" b="0" strike="noStrike" spc="-1">
                <a:latin typeface="Arial"/>
              </a:rPr>
              <a:t>): 43 petaFlops</a:t>
            </a:r>
          </a:p>
          <a:p>
            <a:r>
              <a:rPr lang="en-AU" sz="1800" b="0" strike="noStrike" spc="-1">
                <a:latin typeface="Arial"/>
              </a:rPr>
              <a:t>• Memory: 463 TB of RAM</a:t>
            </a:r>
          </a:p>
          <a:p>
            <a:r>
              <a:rPr lang="en-AU" sz="1800" b="0" strike="noStrike" spc="-1">
                <a:latin typeface="Arial"/>
              </a:rPr>
              <a:t>• Power consumption: 56.98 GFlops/Watts </a:t>
            </a:r>
            <a:br/>
            <a:r>
              <a:rPr lang="en-AU" sz="1800" b="0" strike="noStrike" spc="-1">
                <a:latin typeface="Arial"/>
              </a:rPr>
              <a:t>  or 17.5 kW / PF (GPU partition)</a:t>
            </a:r>
          </a:p>
        </p:txBody>
      </p:sp>
      <p:sp>
        <p:nvSpPr>
          <p:cNvPr id="259" name="TextShape 4"/>
          <p:cNvSpPr txBox="1"/>
          <p:nvPr/>
        </p:nvSpPr>
        <p:spPr>
          <a:xfrm>
            <a:off x="4968000" y="4917960"/>
            <a:ext cx="5112000" cy="2138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1600 AMD EPYC “Milan” CPU nodes 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192 GPU nodes have with single AMD EPYC “Trento” CPU and four Instinct MI250X GPUs)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16 data mover nodes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32 visualisation nodes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217,088 CPU Cores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168,960 GPU cores</a:t>
            </a:r>
          </a:p>
        </p:txBody>
      </p:sp>
      <p:sp>
        <p:nvSpPr>
          <p:cNvPr id="260" name="TextShape 5"/>
          <p:cNvSpPr txBox="1"/>
          <p:nvPr/>
        </p:nvSpPr>
        <p:spPr>
          <a:xfrm>
            <a:off x="720000" y="6853680"/>
            <a:ext cx="8640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latin typeface="Arial"/>
              </a:rPr>
              <a:t>Changes in GPU codes required -&gt; PaCER projects to help with the transition 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18628F-7F92-532D-1798-D4AEB44C3C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450" y="1388131"/>
            <a:ext cx="2672550" cy="21380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E8515C-25F8-45D7-06BA-6D1B46694F3B}"/>
              </a:ext>
            </a:extLst>
          </p:cNvPr>
          <p:cNvSpPr txBox="1"/>
          <p:nvPr/>
        </p:nvSpPr>
        <p:spPr>
          <a:xfrm>
            <a:off x="34891" y="7294930"/>
            <a:ext cx="3848618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AU" sz="1400" dirty="0"/>
              <a:t>MWA Project meeting, Lausanne, 29-08-2024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extShape 1"/>
          <p:cNvSpPr txBox="1"/>
          <p:nvPr/>
        </p:nvSpPr>
        <p:spPr>
          <a:xfrm>
            <a:off x="1223280" y="144000"/>
            <a:ext cx="8748720" cy="576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2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Graphical Processing Units (GPUs)</a:t>
            </a:r>
            <a:endParaRPr lang="en-AU" sz="3200" b="0" strike="noStrike" spc="-1">
              <a:latin typeface="Arial"/>
            </a:endParaRPr>
          </a:p>
        </p:txBody>
      </p:sp>
      <p:grpSp>
        <p:nvGrpSpPr>
          <p:cNvPr id="263" name="Group 2"/>
          <p:cNvGrpSpPr/>
          <p:nvPr/>
        </p:nvGrpSpPr>
        <p:grpSpPr>
          <a:xfrm>
            <a:off x="360000" y="1117800"/>
            <a:ext cx="9267480" cy="2914200"/>
            <a:chOff x="360000" y="1117800"/>
            <a:chExt cx="9267480" cy="2914200"/>
          </a:xfrm>
        </p:grpSpPr>
        <p:pic>
          <p:nvPicPr>
            <p:cNvPr id="264" name="Picture 263"/>
            <p:cNvPicPr/>
            <p:nvPr/>
          </p:nvPicPr>
          <p:blipFill>
            <a:blip r:embed="rId3"/>
            <a:stretch/>
          </p:blipFill>
          <p:spPr>
            <a:xfrm>
              <a:off x="360000" y="1117800"/>
              <a:ext cx="9267480" cy="29142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65" name="TextShape 3"/>
            <p:cNvSpPr txBox="1"/>
            <p:nvPr/>
          </p:nvSpPr>
          <p:spPr>
            <a:xfrm>
              <a:off x="2571480" y="1189800"/>
              <a:ext cx="4176000" cy="346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>
              <a:noAutofit/>
            </a:bodyPr>
            <a:lstStyle/>
            <a:p>
              <a:pPr algn="ctr"/>
              <a:r>
                <a:rPr lang="en-AU" sz="1800" b="1" strike="noStrike" spc="-1">
                  <a:solidFill>
                    <a:srgbClr val="FFFF00"/>
                  </a:solidFill>
                  <a:latin typeface="Arial"/>
                  <a:ea typeface="SimSun"/>
                </a:rPr>
                <a:t>// NVIDIA GPUs / CUDA Framework</a:t>
              </a:r>
              <a:endParaRPr lang="en-AU" sz="1800" b="0" strike="noStrike" spc="-1">
                <a:latin typeface="Arial"/>
              </a:endParaRPr>
            </a:p>
          </p:txBody>
        </p:sp>
      </p:grpSp>
      <p:pic>
        <p:nvPicPr>
          <p:cNvPr id="266" name="Picture 265"/>
          <p:cNvPicPr/>
          <p:nvPr/>
        </p:nvPicPr>
        <p:blipFill>
          <a:blip r:embed="rId4"/>
          <a:stretch/>
        </p:blipFill>
        <p:spPr>
          <a:xfrm>
            <a:off x="364680" y="4242240"/>
            <a:ext cx="9293400" cy="2957760"/>
          </a:xfrm>
          <a:prstGeom prst="rect">
            <a:avLst/>
          </a:prstGeom>
          <a:ln>
            <a:noFill/>
          </a:ln>
        </p:spPr>
      </p:pic>
      <p:sp>
        <p:nvSpPr>
          <p:cNvPr id="267" name="TextShape 4"/>
          <p:cNvSpPr txBox="1"/>
          <p:nvPr/>
        </p:nvSpPr>
        <p:spPr>
          <a:xfrm>
            <a:off x="2736000" y="4333680"/>
            <a:ext cx="3816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800" b="1" strike="noStrike" spc="-1">
                <a:solidFill>
                  <a:srgbClr val="FFFF00"/>
                </a:solidFill>
                <a:latin typeface="Arial"/>
              </a:rPr>
              <a:t>// AMD GPUs / HIP Framework 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18D121-056A-8DF6-7A60-19E620A94D11}"/>
              </a:ext>
            </a:extLst>
          </p:cNvPr>
          <p:cNvSpPr txBox="1"/>
          <p:nvPr/>
        </p:nvSpPr>
        <p:spPr>
          <a:xfrm>
            <a:off x="34891" y="7294930"/>
            <a:ext cx="3848618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AU" sz="1400" dirty="0"/>
              <a:t>MWA Project meeting, Lausanne, 29-08-2024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extShape 1"/>
          <p:cNvSpPr txBox="1"/>
          <p:nvPr/>
        </p:nvSpPr>
        <p:spPr>
          <a:xfrm>
            <a:off x="1223280" y="72000"/>
            <a:ext cx="8748720" cy="576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2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Graphical Processing Units (GPUs)</a:t>
            </a:r>
            <a:endParaRPr lang="en-AU" sz="3200" b="0" strike="noStrike" spc="-1">
              <a:latin typeface="Arial"/>
            </a:endParaRPr>
          </a:p>
        </p:txBody>
      </p:sp>
      <p:pic>
        <p:nvPicPr>
          <p:cNvPr id="269" name="Picture 268"/>
          <p:cNvPicPr/>
          <p:nvPr/>
        </p:nvPicPr>
        <p:blipFill>
          <a:blip r:embed="rId3"/>
          <a:stretch/>
        </p:blipFill>
        <p:spPr>
          <a:xfrm>
            <a:off x="0" y="4644000"/>
            <a:ext cx="10079640" cy="2613960"/>
          </a:xfrm>
          <a:prstGeom prst="rect">
            <a:avLst/>
          </a:prstGeom>
          <a:ln>
            <a:noFill/>
          </a:ln>
        </p:spPr>
      </p:pic>
      <p:sp>
        <p:nvSpPr>
          <p:cNvPr id="270" name="TextShape 2"/>
          <p:cNvSpPr txBox="1"/>
          <p:nvPr/>
        </p:nvSpPr>
        <p:spPr>
          <a:xfrm>
            <a:off x="1512000" y="4657680"/>
            <a:ext cx="6984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800" b="1" strike="noStrike" spc="-1">
                <a:solidFill>
                  <a:srgbClr val="FFFF00"/>
                </a:solidFill>
                <a:latin typeface="Arial"/>
              </a:rPr>
              <a:t>// The same code for NVIDIA CUDA and AMD HIP frameworks 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271" name="TextShape 3"/>
          <p:cNvSpPr txBox="1"/>
          <p:nvPr/>
        </p:nvSpPr>
        <p:spPr>
          <a:xfrm>
            <a:off x="4968000" y="7257960"/>
            <a:ext cx="5112000" cy="290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400" b="0" strike="noStrike" spc="-1">
                <a:latin typeface="Arial"/>
              </a:rPr>
              <a:t>Code Available at:    </a:t>
            </a:r>
            <a:r>
              <a:rPr lang="en-AU" sz="1400" b="0" strike="noStrike" spc="-1">
                <a:latin typeface="Arial"/>
                <a:hlinkClick r:id="rId4"/>
              </a:rPr>
              <a:t>https://github.com/PaCER-BLINK-Project</a:t>
            </a:r>
            <a:endParaRPr lang="en-AU" sz="1400" b="0" strike="noStrike" spc="-1">
              <a:latin typeface="Arial"/>
            </a:endParaRPr>
          </a:p>
        </p:txBody>
      </p:sp>
      <p:pic>
        <p:nvPicPr>
          <p:cNvPr id="272" name="Picture 271"/>
          <p:cNvPicPr/>
          <p:nvPr/>
        </p:nvPicPr>
        <p:blipFill>
          <a:blip r:embed="rId5"/>
          <a:stretch/>
        </p:blipFill>
        <p:spPr>
          <a:xfrm>
            <a:off x="1717560" y="963720"/>
            <a:ext cx="6562440" cy="3666600"/>
          </a:xfrm>
          <a:prstGeom prst="rect">
            <a:avLst/>
          </a:prstGeom>
          <a:ln>
            <a:noFill/>
          </a:ln>
        </p:spPr>
      </p:pic>
      <p:sp>
        <p:nvSpPr>
          <p:cNvPr id="273" name="TextShape 4"/>
          <p:cNvSpPr txBox="1"/>
          <p:nvPr/>
        </p:nvSpPr>
        <p:spPr>
          <a:xfrm>
            <a:off x="1620000" y="1008000"/>
            <a:ext cx="6120000" cy="261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200" b="1" strike="noStrike" spc="-1">
                <a:solidFill>
                  <a:srgbClr val="FFFF00"/>
                </a:solidFill>
                <a:latin typeface="Arial"/>
              </a:rPr>
              <a:t>// GPU MACROS TO CREATE CODE FOR BOTH FRAMEWORKS CUDA AND HIP :</a:t>
            </a:r>
            <a:endParaRPr lang="en-AU" sz="1200" b="0" strike="noStrike" spc="-1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A99016-BB11-684A-E459-74F191FD2976}"/>
              </a:ext>
            </a:extLst>
          </p:cNvPr>
          <p:cNvSpPr txBox="1"/>
          <p:nvPr/>
        </p:nvSpPr>
        <p:spPr>
          <a:xfrm>
            <a:off x="34891" y="7294930"/>
            <a:ext cx="3848618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AU" sz="1400" dirty="0"/>
              <a:t>MWA Project meeting, Lausanne, 29-08-2024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extShape 1"/>
          <p:cNvSpPr txBox="1"/>
          <p:nvPr/>
        </p:nvSpPr>
        <p:spPr>
          <a:xfrm>
            <a:off x="1152000" y="0"/>
            <a:ext cx="8928000" cy="948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0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Main steps of interferometric imaging: </a:t>
            </a:r>
            <a:br/>
            <a:r>
              <a:rPr lang="en-AU" sz="30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correlation </a:t>
            </a:r>
            <a:endParaRPr lang="en-AU" sz="3000" b="0" strike="noStrike" spc="-1">
              <a:latin typeface="Arial"/>
            </a:endParaRPr>
          </a:p>
        </p:txBody>
      </p:sp>
      <p:pic>
        <p:nvPicPr>
          <p:cNvPr id="275" name="Picture 274"/>
          <p:cNvPicPr/>
          <p:nvPr/>
        </p:nvPicPr>
        <p:blipFill>
          <a:blip r:embed="rId3"/>
          <a:stretch/>
        </p:blipFill>
        <p:spPr>
          <a:xfrm>
            <a:off x="119520" y="1152000"/>
            <a:ext cx="4920480" cy="5206680"/>
          </a:xfrm>
          <a:prstGeom prst="rect">
            <a:avLst/>
          </a:prstGeom>
          <a:ln>
            <a:noFill/>
          </a:ln>
        </p:spPr>
      </p:pic>
      <p:sp>
        <p:nvSpPr>
          <p:cNvPr id="276" name="TextShape 2"/>
          <p:cNvSpPr txBox="1"/>
          <p:nvPr/>
        </p:nvSpPr>
        <p:spPr>
          <a:xfrm>
            <a:off x="695520" y="1365840"/>
            <a:ext cx="232884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CE181E"/>
                </a:solidFill>
                <a:latin typeface="Arial"/>
                <a:ea typeface="Noto Sans CJK SC"/>
              </a:rPr>
              <a:t>REAL </a:t>
            </a:r>
            <a:r>
              <a:rPr lang="en-AU" sz="1800" b="1" strike="noStrike" spc="-1">
                <a:solidFill>
                  <a:srgbClr val="CE181E"/>
                </a:solidFill>
                <a:latin typeface="Arial"/>
              </a:rPr>
              <a:t> PART OF VISIBILITIES 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277" name="Picture 276"/>
          <p:cNvPicPr/>
          <p:nvPr/>
        </p:nvPicPr>
        <p:blipFill>
          <a:blip r:embed="rId4"/>
          <a:stretch/>
        </p:blipFill>
        <p:spPr>
          <a:xfrm>
            <a:off x="5112000" y="1152000"/>
            <a:ext cx="4896000" cy="5180760"/>
          </a:xfrm>
          <a:prstGeom prst="rect">
            <a:avLst/>
          </a:prstGeom>
          <a:ln>
            <a:noFill/>
          </a:ln>
        </p:spPr>
      </p:pic>
      <p:sp>
        <p:nvSpPr>
          <p:cNvPr id="278" name="TextShape 3"/>
          <p:cNvSpPr txBox="1"/>
          <p:nvPr/>
        </p:nvSpPr>
        <p:spPr>
          <a:xfrm>
            <a:off x="5760360" y="1417680"/>
            <a:ext cx="232884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CE181E"/>
                </a:solidFill>
                <a:latin typeface="Arial"/>
              </a:rPr>
              <a:t>IMAGINARY PART OF VISIBILITIES 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279" name="TextShape 4"/>
          <p:cNvSpPr txBox="1"/>
          <p:nvPr/>
        </p:nvSpPr>
        <p:spPr>
          <a:xfrm>
            <a:off x="155520" y="6226200"/>
            <a:ext cx="10500480" cy="1284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V</a:t>
            </a:r>
            <a:r>
              <a:rPr lang="en-AU" sz="1800" b="0" strike="noStrike" spc="-1" baseline="-33000">
                <a:latin typeface="Arial"/>
              </a:rPr>
              <a:t>ij</a:t>
            </a:r>
            <a:r>
              <a:rPr lang="en-AU" sz="1800" b="0" strike="noStrike" spc="-1">
                <a:latin typeface="Arial"/>
              </a:rPr>
              <a:t> = v</a:t>
            </a:r>
            <a:r>
              <a:rPr lang="en-AU" sz="1800" b="0" strike="noStrike" spc="-1" baseline="-33000">
                <a:latin typeface="Arial"/>
              </a:rPr>
              <a:t>i</a:t>
            </a:r>
            <a:r>
              <a:rPr lang="en-AU" sz="1800" b="0" strike="noStrike" spc="-1">
                <a:latin typeface="Arial"/>
              </a:rPr>
              <a:t> * v</a:t>
            </a:r>
            <a:r>
              <a:rPr lang="en-AU" sz="1800" b="0" strike="noStrike" spc="-1" baseline="-33000">
                <a:latin typeface="Arial"/>
              </a:rPr>
              <a:t>j</a:t>
            </a:r>
            <a:r>
              <a:rPr lang="en-AU" sz="1800" b="0" strike="noStrike" spc="-1" baseline="33000">
                <a:latin typeface="Arial"/>
              </a:rPr>
              <a:t>*</a:t>
            </a:r>
            <a:endParaRPr lang="en-AU" sz="1800" b="0" strike="noStrike" spc="-1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Number of operations </a:t>
            </a:r>
            <a:r>
              <a:rPr lang="en-AU" sz="1800" b="1" strike="noStrike" spc="-1">
                <a:latin typeface="Arial"/>
              </a:rPr>
              <a:t>~N(N+1)/2 ~ O(N</a:t>
            </a:r>
            <a:r>
              <a:rPr lang="en-AU" sz="1800" b="1" strike="noStrike" spc="-1" baseline="33000">
                <a:latin typeface="Arial"/>
              </a:rPr>
              <a:t>2</a:t>
            </a:r>
            <a:r>
              <a:rPr lang="en-AU" sz="1800" b="1" strike="noStrike" spc="-1">
                <a:latin typeface="Arial"/>
              </a:rPr>
              <a:t>) * </a:t>
            </a:r>
            <a:r>
              <a:rPr lang="en-AU" sz="1800" b="0" strike="noStrike" spc="-1">
                <a:latin typeface="Arial"/>
              </a:rPr>
              <a:t>(1/d</a:t>
            </a:r>
            <a:r>
              <a:rPr lang="en-AU" sz="1800" b="0" strike="noStrike" spc="-1">
                <a:latin typeface="utkal"/>
                <a:ea typeface="utkal"/>
              </a:rPr>
              <a:t>t</a:t>
            </a:r>
            <a:r>
              <a:rPr lang="en-AU" sz="1800" b="0" strike="noStrike" spc="-1">
                <a:latin typeface="Arial"/>
                <a:ea typeface="SimSun"/>
              </a:rPr>
              <a:t>) per second, dt</a:t>
            </a:r>
            <a:r>
              <a:rPr lang="en-AU" sz="1800" b="0" strike="noStrike" spc="-1">
                <a:latin typeface="utkal"/>
                <a:ea typeface="utkal"/>
              </a:rPr>
              <a:t> voltage resolution</a:t>
            </a:r>
            <a:r>
              <a:rPr lang="en-AU" sz="1800" b="0" strike="noStrike" spc="-1">
                <a:latin typeface="Arial"/>
              </a:rPr>
              <a:t> 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Very good for GPUs (example xGPU correlator)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B159A2-BDB6-66E2-C799-9DF43032AE16}"/>
              </a:ext>
            </a:extLst>
          </p:cNvPr>
          <p:cNvSpPr txBox="1"/>
          <p:nvPr/>
        </p:nvSpPr>
        <p:spPr>
          <a:xfrm>
            <a:off x="34891" y="7294930"/>
            <a:ext cx="3848618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AU" sz="1400" dirty="0"/>
              <a:t>MWA Project meeting, Lausanne, 29-08-2024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extShape 1"/>
          <p:cNvSpPr txBox="1"/>
          <p:nvPr/>
        </p:nvSpPr>
        <p:spPr>
          <a:xfrm>
            <a:off x="1152000" y="0"/>
            <a:ext cx="8928000" cy="948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0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Main steps of interferometric imaging:</a:t>
            </a:r>
            <a:br/>
            <a:r>
              <a:rPr lang="en-AU" sz="30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 apply phase corrections and calibration </a:t>
            </a:r>
            <a:endParaRPr lang="en-AU" sz="3000" b="0" strike="noStrike" spc="-1">
              <a:latin typeface="Arial"/>
            </a:endParaRPr>
          </a:p>
        </p:txBody>
      </p:sp>
      <p:pic>
        <p:nvPicPr>
          <p:cNvPr id="281" name="Picture 280"/>
          <p:cNvPicPr/>
          <p:nvPr/>
        </p:nvPicPr>
        <p:blipFill>
          <a:blip r:embed="rId3"/>
          <a:stretch/>
        </p:blipFill>
        <p:spPr>
          <a:xfrm>
            <a:off x="119520" y="1152000"/>
            <a:ext cx="4920480" cy="5206680"/>
          </a:xfrm>
          <a:prstGeom prst="rect">
            <a:avLst/>
          </a:prstGeom>
          <a:ln>
            <a:noFill/>
          </a:ln>
        </p:spPr>
      </p:pic>
      <p:sp>
        <p:nvSpPr>
          <p:cNvPr id="282" name="TextShape 2"/>
          <p:cNvSpPr txBox="1"/>
          <p:nvPr/>
        </p:nvSpPr>
        <p:spPr>
          <a:xfrm>
            <a:off x="695520" y="1365840"/>
            <a:ext cx="232884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CE181E"/>
                </a:solidFill>
                <a:latin typeface="Arial"/>
                <a:ea typeface="Noto Sans CJK SC"/>
              </a:rPr>
              <a:t>REAL </a:t>
            </a:r>
            <a:r>
              <a:rPr lang="en-AU" sz="1800" b="1" strike="noStrike" spc="-1">
                <a:solidFill>
                  <a:srgbClr val="CE181E"/>
                </a:solidFill>
                <a:latin typeface="Arial"/>
              </a:rPr>
              <a:t> PART OF VISIBILITIES 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283" name="Picture 282"/>
          <p:cNvPicPr/>
          <p:nvPr/>
        </p:nvPicPr>
        <p:blipFill>
          <a:blip r:embed="rId4"/>
          <a:stretch/>
        </p:blipFill>
        <p:spPr>
          <a:xfrm>
            <a:off x="5112000" y="1152000"/>
            <a:ext cx="4896000" cy="5180760"/>
          </a:xfrm>
          <a:prstGeom prst="rect">
            <a:avLst/>
          </a:prstGeom>
          <a:ln>
            <a:noFill/>
          </a:ln>
        </p:spPr>
      </p:pic>
      <p:sp>
        <p:nvSpPr>
          <p:cNvPr id="284" name="TextShape 3"/>
          <p:cNvSpPr txBox="1"/>
          <p:nvPr/>
        </p:nvSpPr>
        <p:spPr>
          <a:xfrm>
            <a:off x="5760360" y="1417680"/>
            <a:ext cx="232884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CE181E"/>
                </a:solidFill>
                <a:latin typeface="Arial"/>
              </a:rPr>
              <a:t>IMAGINARY PART OF VISIBILITIES 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285" name="TextShape 4"/>
          <p:cNvSpPr txBox="1"/>
          <p:nvPr/>
        </p:nvSpPr>
        <p:spPr>
          <a:xfrm>
            <a:off x="83520" y="6286680"/>
            <a:ext cx="10068480" cy="1489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Multiply all visibilities by various complex factors 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  <a:ea typeface="SimSun"/>
              </a:rPr>
              <a:t>Number of operations </a:t>
            </a:r>
            <a:r>
              <a:rPr lang="en-AU" sz="2000" b="1" strike="noStrike" spc="-1">
                <a:latin typeface="Arial"/>
                <a:ea typeface="SimSun"/>
              </a:rPr>
              <a:t>~N(N+1)/2 ~ O(N</a:t>
            </a:r>
            <a:r>
              <a:rPr lang="en-AU" sz="2000" b="1" strike="noStrike" spc="-1" baseline="33000">
                <a:latin typeface="Arial"/>
                <a:ea typeface="SimSun"/>
              </a:rPr>
              <a:t>2</a:t>
            </a:r>
            <a:r>
              <a:rPr lang="en-AU" sz="2000" b="1" strike="noStrike" spc="-1">
                <a:latin typeface="Arial"/>
                <a:ea typeface="SimSun"/>
              </a:rPr>
              <a:t>) </a:t>
            </a:r>
            <a:r>
              <a:rPr lang="en-AU" sz="1800" b="1" strike="noStrike" spc="-1">
                <a:latin typeface="Arial"/>
              </a:rPr>
              <a:t>* </a:t>
            </a:r>
            <a:r>
              <a:rPr lang="en-AU" sz="1800" b="0" strike="noStrike" spc="-1">
                <a:latin typeface="Arial"/>
              </a:rPr>
              <a:t>(1/</a:t>
            </a:r>
            <a:r>
              <a:rPr lang="en-AU" sz="1800" b="0" strike="noStrike" spc="-1">
                <a:latin typeface="utkal"/>
                <a:ea typeface="utkal"/>
              </a:rPr>
              <a:t>ΔT</a:t>
            </a:r>
            <a:r>
              <a:rPr lang="en-AU" sz="1800" b="0" strike="noStrike" spc="-1">
                <a:latin typeface="Arial"/>
                <a:ea typeface="SimSun"/>
              </a:rPr>
              <a:t>) per second, </a:t>
            </a:r>
            <a:r>
              <a:rPr lang="en-AU" sz="1800" b="0" strike="noStrike" spc="-1">
                <a:latin typeface="utkal"/>
                <a:ea typeface="utkal"/>
              </a:rPr>
              <a:t>ΔT</a:t>
            </a:r>
            <a:r>
              <a:rPr lang="en-AU" sz="1800" b="0" strike="noStrike" spc="-1">
                <a:latin typeface="Arial"/>
                <a:ea typeface="SimSun"/>
              </a:rPr>
              <a:t> - visibility resolution</a:t>
            </a:r>
            <a:endParaRPr lang="en-AU" sz="1800" b="0" strike="noStrike" spc="-1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Good for GPUs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ACADD5-C9ED-D096-E841-BE5F97D729C9}"/>
              </a:ext>
            </a:extLst>
          </p:cNvPr>
          <p:cNvSpPr txBox="1"/>
          <p:nvPr/>
        </p:nvSpPr>
        <p:spPr>
          <a:xfrm>
            <a:off x="34891" y="7294930"/>
            <a:ext cx="3848618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AU" sz="1400" dirty="0"/>
              <a:t>MWA Project meeting, Lausanne, 29-08-2024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extShape 1"/>
          <p:cNvSpPr txBox="1"/>
          <p:nvPr/>
        </p:nvSpPr>
        <p:spPr>
          <a:xfrm>
            <a:off x="1152000" y="0"/>
            <a:ext cx="8928000" cy="948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0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Main steps of interferometric imaging:</a:t>
            </a:r>
            <a:br/>
            <a:r>
              <a:rPr lang="en-AU" sz="30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gridding visibilities on (u,v) plane</a:t>
            </a:r>
            <a:endParaRPr lang="en-AU" sz="3000" b="0" strike="noStrike" spc="-1">
              <a:latin typeface="Arial"/>
            </a:endParaRPr>
          </a:p>
        </p:txBody>
      </p:sp>
      <p:sp>
        <p:nvSpPr>
          <p:cNvPr id="287" name="TextShape 2"/>
          <p:cNvSpPr txBox="1"/>
          <p:nvPr/>
        </p:nvSpPr>
        <p:spPr>
          <a:xfrm>
            <a:off x="47520" y="6430680"/>
            <a:ext cx="10572480" cy="789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  <a:ea typeface="SimSun"/>
              </a:rPr>
              <a:t>Number of visibilities to put on (u,v) grid </a:t>
            </a:r>
            <a:r>
              <a:rPr lang="en-AU" sz="2000" b="1" strike="noStrike" spc="-1">
                <a:latin typeface="Arial"/>
                <a:ea typeface="SimSun"/>
              </a:rPr>
              <a:t>~N(N+1)/2 ~ O(N</a:t>
            </a:r>
            <a:r>
              <a:rPr lang="en-AU" sz="2000" b="1" strike="noStrike" spc="-1" baseline="33000">
                <a:latin typeface="Arial"/>
                <a:ea typeface="SimSun"/>
              </a:rPr>
              <a:t>2</a:t>
            </a:r>
            <a:r>
              <a:rPr lang="en-AU" sz="2000" b="1" strike="noStrike" spc="-1">
                <a:latin typeface="Arial"/>
                <a:ea typeface="SimSun"/>
              </a:rPr>
              <a:t>) </a:t>
            </a:r>
            <a:r>
              <a:rPr lang="en-AU" sz="1800" b="1" strike="noStrike" spc="-1">
                <a:latin typeface="Arial"/>
              </a:rPr>
              <a:t>* </a:t>
            </a:r>
            <a:r>
              <a:rPr lang="en-AU" sz="1800" b="0" strike="noStrike" spc="-1">
                <a:latin typeface="Arial"/>
              </a:rPr>
              <a:t>(1/</a:t>
            </a:r>
            <a:r>
              <a:rPr lang="en-AU" sz="1800" b="0" strike="noStrike" spc="-1">
                <a:latin typeface="utkal"/>
                <a:ea typeface="utkal"/>
              </a:rPr>
              <a:t>ΔT</a:t>
            </a:r>
            <a:r>
              <a:rPr lang="en-AU" sz="1800" b="0" strike="noStrike" spc="-1">
                <a:latin typeface="Arial"/>
                <a:ea typeface="SimSun"/>
              </a:rPr>
              <a:t>) per second</a:t>
            </a:r>
            <a:endParaRPr lang="en-AU" sz="1800" b="0" strike="noStrike" spc="-1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Good for GPUs ( different visibilities processed by different GPU cores)</a:t>
            </a:r>
          </a:p>
        </p:txBody>
      </p:sp>
      <p:pic>
        <p:nvPicPr>
          <p:cNvPr id="288" name="Picture 287"/>
          <p:cNvPicPr/>
          <p:nvPr/>
        </p:nvPicPr>
        <p:blipFill>
          <a:blip r:embed="rId3"/>
          <a:stretch/>
        </p:blipFill>
        <p:spPr>
          <a:xfrm>
            <a:off x="0" y="1964880"/>
            <a:ext cx="10079640" cy="3795120"/>
          </a:xfrm>
          <a:prstGeom prst="rect">
            <a:avLst/>
          </a:prstGeom>
          <a:ln>
            <a:noFill/>
          </a:ln>
        </p:spPr>
      </p:pic>
      <p:sp>
        <p:nvSpPr>
          <p:cNvPr id="289" name="TextShape 3"/>
          <p:cNvSpPr txBox="1"/>
          <p:nvPr/>
        </p:nvSpPr>
        <p:spPr>
          <a:xfrm>
            <a:off x="0" y="1584000"/>
            <a:ext cx="5040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CE181E"/>
                </a:solidFill>
                <a:latin typeface="Arial"/>
                <a:ea typeface="Noto Sans CJK SC"/>
              </a:rPr>
              <a:t>REAL </a:t>
            </a:r>
            <a:r>
              <a:rPr lang="en-AU" sz="1800" b="1" strike="noStrike" spc="-1">
                <a:solidFill>
                  <a:srgbClr val="CE181E"/>
                </a:solidFill>
                <a:latin typeface="Arial"/>
              </a:rPr>
              <a:t> PART OF VISIBILITIES ON (U,V) GRID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290" name="TextShape 4"/>
          <p:cNvSpPr txBox="1"/>
          <p:nvPr/>
        </p:nvSpPr>
        <p:spPr>
          <a:xfrm>
            <a:off x="5040000" y="1584000"/>
            <a:ext cx="5040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CE181E"/>
                </a:solidFill>
                <a:latin typeface="Arial"/>
                <a:ea typeface="Noto Sans CJK SC"/>
              </a:rPr>
              <a:t>IMAG </a:t>
            </a:r>
            <a:r>
              <a:rPr lang="en-AU" sz="1800" b="1" strike="noStrike" spc="-1">
                <a:solidFill>
                  <a:srgbClr val="CE181E"/>
                </a:solidFill>
                <a:latin typeface="Arial"/>
              </a:rPr>
              <a:t> PART OF VISIBILITIES ON (U,V) GRID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3947B8-A32C-624B-4E48-92813A61E49D}"/>
              </a:ext>
            </a:extLst>
          </p:cNvPr>
          <p:cNvSpPr txBox="1"/>
          <p:nvPr/>
        </p:nvSpPr>
        <p:spPr>
          <a:xfrm>
            <a:off x="34891" y="7294930"/>
            <a:ext cx="3848618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AU" sz="1400" dirty="0"/>
              <a:t>MWA Project meeting, Lausanne, 29-08-2024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Shape 1"/>
          <p:cNvSpPr txBox="1"/>
          <p:nvPr/>
        </p:nvSpPr>
        <p:spPr>
          <a:xfrm>
            <a:off x="2448000" y="144000"/>
            <a:ext cx="6336000" cy="567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4000" b="1" strike="noStrike" spc="-1">
                <a:solidFill>
                  <a:srgbClr val="21409A"/>
                </a:solidFill>
                <a:latin typeface="Arial"/>
              </a:rPr>
              <a:t>Fast Radio Bursts (FRBs)</a:t>
            </a:r>
            <a:endParaRPr lang="en-AU" sz="4000" b="0" strike="noStrike" spc="-1">
              <a:latin typeface="Arial"/>
            </a:endParaRPr>
          </a:p>
        </p:txBody>
      </p:sp>
      <p:pic>
        <p:nvPicPr>
          <p:cNvPr id="170" name="Picture 169"/>
          <p:cNvPicPr/>
          <p:nvPr/>
        </p:nvPicPr>
        <p:blipFill>
          <a:blip r:embed="rId3"/>
          <a:stretch/>
        </p:blipFill>
        <p:spPr>
          <a:xfrm>
            <a:off x="4680360" y="1912320"/>
            <a:ext cx="5508000" cy="4531680"/>
          </a:xfrm>
          <a:prstGeom prst="rect">
            <a:avLst/>
          </a:prstGeom>
          <a:ln>
            <a:noFill/>
          </a:ln>
        </p:spPr>
      </p:pic>
      <p:sp>
        <p:nvSpPr>
          <p:cNvPr id="171" name="TextShape 2"/>
          <p:cNvSpPr txBox="1"/>
          <p:nvPr/>
        </p:nvSpPr>
        <p:spPr>
          <a:xfrm>
            <a:off x="4680360" y="972000"/>
            <a:ext cx="5687640" cy="1005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>
              <a:buSzPct val="100000"/>
              <a:buBlip>
                <a:blip r:embed="rId4"/>
              </a:buBlip>
            </a:pPr>
            <a:r>
              <a:rPr lang="en-AU" sz="2000" b="1" strike="noStrike" spc="-1">
                <a:solidFill>
                  <a:srgbClr val="000000"/>
                </a:solidFill>
                <a:latin typeface="Cantarell"/>
                <a:ea typeface="Cantarell"/>
              </a:rPr>
              <a:t>The first FRB detected in archive </a:t>
            </a:r>
            <a:br/>
            <a:r>
              <a:rPr lang="en-AU" sz="2000" b="1" strike="noStrike" spc="-1">
                <a:solidFill>
                  <a:srgbClr val="000000"/>
                </a:solidFill>
                <a:latin typeface="Cantarell"/>
                <a:ea typeface="Cantarell"/>
              </a:rPr>
              <a:t>data from Murriyang (Parkes) radio telescope </a:t>
            </a:r>
            <a:br/>
            <a:r>
              <a:rPr lang="en-AU" sz="2000" b="1" strike="noStrike" spc="-1">
                <a:solidFill>
                  <a:srgbClr val="000000"/>
                </a:solidFill>
                <a:latin typeface="Cantarell"/>
                <a:ea typeface="Cantarell"/>
              </a:rPr>
              <a:t>by Lorimer et al (2007) </a:t>
            </a:r>
            <a:endParaRPr lang="en-AU" sz="2000" b="0" strike="noStrike" spc="-1">
              <a:latin typeface="Arial"/>
            </a:endParaRPr>
          </a:p>
        </p:txBody>
      </p:sp>
      <p:sp>
        <p:nvSpPr>
          <p:cNvPr id="172" name="TextShape 3"/>
          <p:cNvSpPr txBox="1"/>
          <p:nvPr/>
        </p:nvSpPr>
        <p:spPr>
          <a:xfrm>
            <a:off x="7808760" y="2204640"/>
            <a:ext cx="1982880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buSzPct val="100000"/>
              <a:buBlip>
                <a:blip r:embed="rId4"/>
              </a:buBlip>
            </a:pPr>
            <a:r>
              <a:rPr lang="en-AU" sz="1800" b="1" strike="noStrike" spc="-1">
                <a:solidFill>
                  <a:srgbClr val="0066B3"/>
                </a:solidFill>
                <a:latin typeface="Cantarell"/>
                <a:ea typeface="Cantarell"/>
              </a:rPr>
              <a:t>de-dispersed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173" name="TextShape 4"/>
          <p:cNvSpPr txBox="1"/>
          <p:nvPr/>
        </p:nvSpPr>
        <p:spPr>
          <a:xfrm>
            <a:off x="5328360" y="2020320"/>
            <a:ext cx="1872000" cy="34632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0066B3"/>
                </a:solidFill>
                <a:latin typeface="Arial"/>
              </a:rPr>
              <a:t>High-frequency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174" name="TextShape 5"/>
          <p:cNvSpPr txBox="1"/>
          <p:nvPr/>
        </p:nvSpPr>
        <p:spPr>
          <a:xfrm>
            <a:off x="5364360" y="5629680"/>
            <a:ext cx="1908000" cy="34632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0066B3"/>
                </a:solidFill>
                <a:latin typeface="Arial"/>
              </a:rPr>
              <a:t>Low-frequency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175" name="TextShape 6"/>
          <p:cNvSpPr txBox="1"/>
          <p:nvPr/>
        </p:nvSpPr>
        <p:spPr>
          <a:xfrm>
            <a:off x="4284360" y="6156000"/>
            <a:ext cx="5760000" cy="10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pic>
        <p:nvPicPr>
          <p:cNvPr id="176" name="Picture 175"/>
          <p:cNvPicPr/>
          <p:nvPr/>
        </p:nvPicPr>
        <p:blipFill>
          <a:blip r:embed="rId5"/>
          <a:stretch/>
        </p:blipFill>
        <p:spPr>
          <a:xfrm>
            <a:off x="4716360" y="6408000"/>
            <a:ext cx="2808000" cy="753480"/>
          </a:xfrm>
          <a:prstGeom prst="rect">
            <a:avLst/>
          </a:prstGeom>
          <a:ln>
            <a:noFill/>
          </a:ln>
        </p:spPr>
      </p:pic>
      <p:pic>
        <p:nvPicPr>
          <p:cNvPr id="177" name="Picture 176"/>
          <p:cNvPicPr/>
          <p:nvPr/>
        </p:nvPicPr>
        <p:blipFill>
          <a:blip r:embed="rId6"/>
          <a:stretch/>
        </p:blipFill>
        <p:spPr>
          <a:xfrm>
            <a:off x="8532360" y="6336000"/>
            <a:ext cx="1440000" cy="741960"/>
          </a:xfrm>
          <a:prstGeom prst="rect">
            <a:avLst/>
          </a:prstGeom>
          <a:ln>
            <a:noFill/>
          </a:ln>
        </p:spPr>
      </p:pic>
      <p:sp>
        <p:nvSpPr>
          <p:cNvPr id="178" name="TextShape 7"/>
          <p:cNvSpPr txBox="1"/>
          <p:nvPr/>
        </p:nvSpPr>
        <p:spPr>
          <a:xfrm>
            <a:off x="7596360" y="6552000"/>
            <a:ext cx="936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0" strike="noStrike" spc="-1">
                <a:latin typeface="Arial"/>
              </a:rPr>
              <a:t>, where</a:t>
            </a:r>
          </a:p>
        </p:txBody>
      </p:sp>
      <p:sp>
        <p:nvSpPr>
          <p:cNvPr id="179" name="TextShape 8"/>
          <p:cNvSpPr txBox="1"/>
          <p:nvPr/>
        </p:nvSpPr>
        <p:spPr>
          <a:xfrm>
            <a:off x="360" y="920880"/>
            <a:ext cx="5184000" cy="5977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1" strike="noStrike" spc="-1" dirty="0">
                <a:latin typeface="Arial"/>
              </a:rPr>
              <a:t>FRBs</a:t>
            </a:r>
            <a:r>
              <a:rPr lang="en-AU" sz="1800" b="0" strike="noStrike" spc="-1" dirty="0">
                <a:latin typeface="Arial"/>
              </a:rPr>
              <a:t> are short (~millisecond) dispersed </a:t>
            </a:r>
            <a:br>
              <a:rPr dirty="0"/>
            </a:br>
            <a:r>
              <a:rPr lang="en-AU" sz="1800" b="0" strike="noStrike" spc="-1" dirty="0">
                <a:latin typeface="Arial"/>
              </a:rPr>
              <a:t>radio pulses</a:t>
            </a:r>
            <a:br>
              <a:rPr dirty="0"/>
            </a:br>
            <a:r>
              <a:rPr lang="en-AU" sz="1800" b="0" strike="noStrike" spc="-1" dirty="0">
                <a:latin typeface="Arial"/>
              </a:rPr>
              <a:t> 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 dirty="0">
                <a:latin typeface="Arial"/>
                <a:ea typeface="SimSun"/>
              </a:rPr>
              <a:t>Discovered 15 years ago and</a:t>
            </a:r>
            <a:r>
              <a:rPr lang="en-AU" sz="1800" b="0" strike="noStrike" spc="-1" dirty="0">
                <a:latin typeface="Arial"/>
              </a:rPr>
              <a:t> still awaiting full physical explanation </a:t>
            </a:r>
            <a:br>
              <a:rPr dirty="0"/>
            </a:br>
            <a:r>
              <a:rPr lang="en-AU" sz="1800" b="0" strike="noStrike" spc="-1" dirty="0">
                <a:latin typeface="Arial"/>
              </a:rPr>
              <a:t> 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 dirty="0">
                <a:latin typeface="Arial"/>
                <a:ea typeface="Noto Sans CJK SC"/>
              </a:rPr>
              <a:t>Dispersed pulses at higher frequencies </a:t>
            </a:r>
            <a:br>
              <a:rPr dirty="0"/>
            </a:br>
            <a:r>
              <a:rPr lang="en-AU" sz="1800" b="0" strike="noStrike" spc="-1" dirty="0">
                <a:latin typeface="Arial"/>
                <a:ea typeface="Noto Sans CJK SC"/>
              </a:rPr>
              <a:t>arrive earlier than at low frequencies</a:t>
            </a:r>
            <a:br>
              <a:rPr dirty="0"/>
            </a:br>
            <a:r>
              <a:rPr lang="en-AU" sz="1800" b="0" strike="noStrike" spc="-1" dirty="0">
                <a:latin typeface="Arial"/>
              </a:rPr>
              <a:t> 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 dirty="0">
                <a:latin typeface="Arial"/>
              </a:rPr>
              <a:t>Extragalactic origin confirmed by redshifts measurements of several host galaxies</a:t>
            </a:r>
            <a:br>
              <a:rPr dirty="0"/>
            </a:br>
            <a:r>
              <a:rPr lang="en-AU" sz="1800" b="0" strike="noStrike" spc="-1" dirty="0">
                <a:latin typeface="Arial"/>
              </a:rPr>
              <a:t> 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 dirty="0">
                <a:latin typeface="Arial"/>
              </a:rPr>
              <a:t>Extreme energies of the order of 10</a:t>
            </a:r>
            <a:r>
              <a:rPr lang="en-AU" sz="1800" b="0" strike="noStrike" spc="-1" baseline="33000" dirty="0">
                <a:latin typeface="Arial"/>
              </a:rPr>
              <a:t>39</a:t>
            </a:r>
            <a:r>
              <a:rPr lang="en-AU" sz="1800" b="0" strike="noStrike" spc="-1" dirty="0">
                <a:latin typeface="Arial"/>
              </a:rPr>
              <a:t> erg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AU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 dirty="0">
                <a:latin typeface="Arial"/>
              </a:rPr>
              <a:t>Require coherent emission mechanism</a:t>
            </a:r>
            <a:br>
              <a:rPr dirty="0"/>
            </a:br>
            <a:r>
              <a:rPr lang="en-AU" sz="1800" b="0" strike="noStrike" spc="-1" dirty="0">
                <a:latin typeface="Arial"/>
              </a:rPr>
              <a:t> 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 dirty="0">
                <a:latin typeface="Arial"/>
              </a:rPr>
              <a:t>By several radio-telescopes: Parkes, ASKAP, Arecibo, UTMOST, CHIME, GBT etc.</a:t>
            </a:r>
            <a:br>
              <a:rPr dirty="0"/>
            </a:br>
            <a:r>
              <a:rPr lang="en-AU" sz="1800" b="0" strike="noStrike" spc="-1" dirty="0">
                <a:latin typeface="Arial"/>
              </a:rPr>
              <a:t> 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 dirty="0">
                <a:latin typeface="Arial"/>
                <a:ea typeface="Noto Sans CJK SC"/>
              </a:rPr>
              <a:t>~5% FRBs repeat </a:t>
            </a:r>
            <a:br>
              <a:rPr dirty="0"/>
            </a:br>
            <a:r>
              <a:rPr lang="en-AU" sz="1800" b="0" strike="noStrike" spc="-1" dirty="0">
                <a:latin typeface="Arial"/>
              </a:rPr>
              <a:t> 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 dirty="0">
                <a:latin typeface="Arial"/>
              </a:rPr>
              <a:t>At 100 MHz ≤ ν ≤ 8 GHz , but only </a:t>
            </a:r>
            <a:br>
              <a:rPr dirty="0"/>
            </a:br>
            <a:r>
              <a:rPr lang="en-AU" sz="1800" b="0" strike="noStrike" spc="-1" dirty="0">
                <a:latin typeface="Arial"/>
              </a:rPr>
              <a:t>very few were detected </a:t>
            </a:r>
            <a:r>
              <a:rPr lang="en-AU" sz="1800" b="0" strike="noStrike" spc="-1" dirty="0">
                <a:latin typeface="Arial"/>
                <a:ea typeface="Arial"/>
              </a:rPr>
              <a:t>≤ </a:t>
            </a:r>
            <a:r>
              <a:rPr lang="en-AU" sz="1800" b="0" strike="noStrike" spc="-1" dirty="0">
                <a:latin typeface="Arial"/>
              </a:rPr>
              <a:t>350 MHz)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965DAF-7AE4-E54B-BB06-5C3EDD5EB95C}"/>
              </a:ext>
            </a:extLst>
          </p:cNvPr>
          <p:cNvSpPr txBox="1"/>
          <p:nvPr/>
        </p:nvSpPr>
        <p:spPr>
          <a:xfrm>
            <a:off x="34891" y="7294930"/>
            <a:ext cx="3848618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AU" sz="1400" dirty="0"/>
              <a:t>MWA Project meeting, Lausanne, 29-08-2024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extShape 1"/>
          <p:cNvSpPr txBox="1"/>
          <p:nvPr/>
        </p:nvSpPr>
        <p:spPr>
          <a:xfrm>
            <a:off x="1152000" y="0"/>
            <a:ext cx="8928000" cy="948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0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Main steps of interferometric imaging: </a:t>
            </a:r>
            <a:br/>
            <a:r>
              <a:rPr lang="en-AU" sz="30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2D Fast Fourier Transform -&gt; Dirty Image</a:t>
            </a:r>
            <a:endParaRPr lang="en-AU" sz="3000" b="0" strike="noStrike" spc="-1">
              <a:latin typeface="Arial"/>
            </a:endParaRPr>
          </a:p>
        </p:txBody>
      </p:sp>
      <p:sp>
        <p:nvSpPr>
          <p:cNvPr id="292" name="TextShape 2"/>
          <p:cNvSpPr txBox="1"/>
          <p:nvPr/>
        </p:nvSpPr>
        <p:spPr>
          <a:xfrm>
            <a:off x="83520" y="6322680"/>
            <a:ext cx="9924480" cy="717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Computational cost of 2D FFT ~ N</a:t>
            </a:r>
            <a:r>
              <a:rPr lang="en-AU" sz="2000" b="0" strike="noStrike" spc="-1" baseline="-33000">
                <a:latin typeface="Arial"/>
              </a:rPr>
              <a:t>px</a:t>
            </a:r>
            <a:r>
              <a:rPr lang="en-AU" sz="2000" b="0" strike="noStrike" spc="-1">
                <a:latin typeface="Arial"/>
              </a:rPr>
              <a:t>log</a:t>
            </a:r>
            <a:r>
              <a:rPr lang="en-AU" sz="2000" b="0" strike="noStrike" spc="-1" baseline="-33000">
                <a:latin typeface="Arial"/>
              </a:rPr>
              <a:t>2</a:t>
            </a:r>
            <a:r>
              <a:rPr lang="en-AU" sz="2000" b="0" strike="noStrike" spc="-1">
                <a:latin typeface="Arial"/>
              </a:rPr>
              <a:t>(N</a:t>
            </a:r>
            <a:r>
              <a:rPr lang="en-AU" sz="2000" b="0" strike="noStrike" spc="-1" baseline="-33000">
                <a:latin typeface="Arial"/>
              </a:rPr>
              <a:t>px</a:t>
            </a:r>
            <a:r>
              <a:rPr lang="en-AU" sz="2000" b="0" strike="noStrike" spc="-1">
                <a:latin typeface="Arial"/>
              </a:rPr>
              <a:t>), where N</a:t>
            </a:r>
            <a:r>
              <a:rPr lang="en-AU" sz="2000" b="0" strike="noStrike" spc="-1" baseline="-33000">
                <a:latin typeface="Arial"/>
              </a:rPr>
              <a:t>px</a:t>
            </a:r>
            <a:r>
              <a:rPr lang="en-AU" sz="2000" b="0" strike="noStrike" spc="-1">
                <a:latin typeface="Arial"/>
              </a:rPr>
              <a:t> = N x N 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Very good for GPUs - implemented in NVIDIA/CUDA cuFFT and AMD/HIP hipFFT</a:t>
            </a:r>
          </a:p>
        </p:txBody>
      </p:sp>
      <p:pic>
        <p:nvPicPr>
          <p:cNvPr id="293" name="Picture 292"/>
          <p:cNvPicPr/>
          <p:nvPr/>
        </p:nvPicPr>
        <p:blipFill>
          <a:blip r:embed="rId3"/>
          <a:stretch/>
        </p:blipFill>
        <p:spPr>
          <a:xfrm>
            <a:off x="0" y="2088000"/>
            <a:ext cx="10079640" cy="3795120"/>
          </a:xfrm>
          <a:prstGeom prst="rect">
            <a:avLst/>
          </a:prstGeom>
          <a:ln>
            <a:noFill/>
          </a:ln>
        </p:spPr>
      </p:pic>
      <p:sp>
        <p:nvSpPr>
          <p:cNvPr id="294" name="TextShape 3"/>
          <p:cNvSpPr txBox="1"/>
          <p:nvPr/>
        </p:nvSpPr>
        <p:spPr>
          <a:xfrm>
            <a:off x="408240" y="1872000"/>
            <a:ext cx="430812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CE181E"/>
                </a:solidFill>
                <a:latin typeface="Arial"/>
              </a:rPr>
              <a:t>REAL part of the 2D FFT -&gt; sky image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295" name="TextShape 4"/>
          <p:cNvSpPr txBox="1"/>
          <p:nvPr/>
        </p:nvSpPr>
        <p:spPr>
          <a:xfrm>
            <a:off x="5555880" y="1633680"/>
            <a:ext cx="430812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CE181E"/>
                </a:solidFill>
                <a:latin typeface="Arial"/>
              </a:rPr>
              <a:t>IMAGINARY part of the 2D FFT must </a:t>
            </a:r>
            <a:endParaRPr lang="en-AU" sz="1800" b="0" strike="noStrike" spc="-1">
              <a:latin typeface="Arial"/>
            </a:endParaRPr>
          </a:p>
          <a:p>
            <a:r>
              <a:rPr lang="en-AU" sz="1800" b="1" strike="noStrike" spc="-1">
                <a:solidFill>
                  <a:srgbClr val="CE181E"/>
                </a:solidFill>
                <a:latin typeface="Arial"/>
              </a:rPr>
              <a:t>be ~0 otherwise something is wrong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296" name="TextShape 5"/>
          <p:cNvSpPr txBox="1"/>
          <p:nvPr/>
        </p:nvSpPr>
        <p:spPr>
          <a:xfrm>
            <a:off x="1512000" y="1152000"/>
            <a:ext cx="7056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latin typeface="Arial"/>
              </a:rPr>
              <a:t>All-sky image obtained from SKA-Low prototype station EDA2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297" name="Line 6"/>
          <p:cNvSpPr/>
          <p:nvPr/>
        </p:nvSpPr>
        <p:spPr>
          <a:xfrm>
            <a:off x="864000" y="5544000"/>
            <a:ext cx="3168000" cy="0"/>
          </a:xfrm>
          <a:prstGeom prst="line">
            <a:avLst/>
          </a:prstGeom>
          <a:ln w="36000">
            <a:solidFill>
              <a:srgbClr val="FF0000"/>
            </a:solidFill>
            <a:custDash>
              <a:ds d="197000" sp="127000"/>
            </a:custDash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ctr">
            <a:noAutofit/>
          </a:bodyPr>
          <a:lstStyle/>
          <a:p>
            <a:pPr algn="ctr"/>
            <a:r>
              <a:rPr lang="en-AU" sz="1800" b="0" strike="noStrike" spc="-1">
                <a:solidFill>
                  <a:srgbClr val="C9211E"/>
                </a:solidFill>
                <a:latin typeface="Arial"/>
              </a:rPr>
              <a:t>N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298" name="Line 7"/>
          <p:cNvSpPr/>
          <p:nvPr/>
        </p:nvSpPr>
        <p:spPr>
          <a:xfrm flipV="1">
            <a:off x="792000" y="2218320"/>
            <a:ext cx="0" cy="3253680"/>
          </a:xfrm>
          <a:prstGeom prst="line">
            <a:avLst/>
          </a:prstGeom>
          <a:ln w="36000">
            <a:solidFill>
              <a:srgbClr val="FF0000"/>
            </a:solidFill>
            <a:custDash>
              <a:ds d="197000" sp="127000"/>
            </a:custDash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63000" rIns="108000" bIns="63000" anchor="ctr">
            <a:noAutofit/>
          </a:bodyPr>
          <a:lstStyle/>
          <a:p>
            <a:pPr algn="ctr"/>
            <a:r>
              <a:rPr lang="en-AU" sz="1800" b="0" strike="noStrike" spc="-1">
                <a:solidFill>
                  <a:srgbClr val="C9211E"/>
                </a:solidFill>
                <a:latin typeface="Arial"/>
              </a:rPr>
              <a:t>N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77C1E5-DC7E-51E0-7505-86A6DB1BC707}"/>
              </a:ext>
            </a:extLst>
          </p:cNvPr>
          <p:cNvSpPr txBox="1"/>
          <p:nvPr/>
        </p:nvSpPr>
        <p:spPr>
          <a:xfrm>
            <a:off x="34891" y="7294930"/>
            <a:ext cx="3848618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AU" sz="1400" dirty="0"/>
              <a:t>MWA Project meeting, Lausanne, 29-08-2024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extShape 1"/>
          <p:cNvSpPr txBox="1"/>
          <p:nvPr/>
        </p:nvSpPr>
        <p:spPr>
          <a:xfrm>
            <a:off x="1476000" y="0"/>
            <a:ext cx="8073000" cy="93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200" b="0" strike="noStrike" spc="-1">
                <a:latin typeface="Arial"/>
              </a:rPr>
              <a:t>GPU-based high-time resolution imaging software (PaCER BLINK project)</a:t>
            </a:r>
          </a:p>
        </p:txBody>
      </p:sp>
      <p:sp>
        <p:nvSpPr>
          <p:cNvPr id="300" name="TextShape 2"/>
          <p:cNvSpPr txBox="1"/>
          <p:nvPr/>
        </p:nvSpPr>
        <p:spPr>
          <a:xfrm>
            <a:off x="-180000" y="1082160"/>
            <a:ext cx="3600000" cy="1114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700" b="1" strike="noStrike" spc="-1">
                <a:latin typeface="Arial"/>
              </a:rPr>
              <a:t>Image of the entire visible hemisphere at 160 MHz </a:t>
            </a:r>
            <a:br/>
            <a:r>
              <a:rPr lang="en-AU" sz="1700" b="1" strike="noStrike" spc="-1">
                <a:latin typeface="Arial"/>
              </a:rPr>
              <a:t>obtained with </a:t>
            </a:r>
            <a:r>
              <a:rPr lang="en-AU" sz="1700" b="1" strike="noStrike" spc="-1">
                <a:solidFill>
                  <a:srgbClr val="0066B3"/>
                </a:solidFill>
                <a:latin typeface="Arial"/>
              </a:rPr>
              <a:t>MIRIAD package</a:t>
            </a:r>
            <a:endParaRPr lang="en-AU" sz="1700" b="0" strike="noStrike" spc="-1">
              <a:latin typeface="Arial"/>
            </a:endParaRPr>
          </a:p>
        </p:txBody>
      </p:sp>
      <p:sp>
        <p:nvSpPr>
          <p:cNvPr id="301" name="TextShape 3"/>
          <p:cNvSpPr txBox="1"/>
          <p:nvPr/>
        </p:nvSpPr>
        <p:spPr>
          <a:xfrm>
            <a:off x="3168000" y="1118160"/>
            <a:ext cx="3600000" cy="1114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700" b="1" strike="noStrike" spc="-1">
                <a:latin typeface="Arial"/>
              </a:rPr>
              <a:t>Image of the entire visible hemisphere at 160 MHz </a:t>
            </a:r>
            <a:br/>
            <a:r>
              <a:rPr lang="en-AU" sz="1700" b="1" strike="noStrike" spc="-1">
                <a:latin typeface="Arial"/>
              </a:rPr>
              <a:t>obtained with </a:t>
            </a:r>
            <a:r>
              <a:rPr lang="en-AU" sz="1700" b="1" strike="noStrike" spc="-1">
                <a:solidFill>
                  <a:srgbClr val="0066B3"/>
                </a:solidFill>
                <a:latin typeface="Arial"/>
              </a:rPr>
              <a:t>CASA package</a:t>
            </a:r>
            <a:endParaRPr lang="en-AU" sz="1700" b="0" strike="noStrike" spc="-1">
              <a:latin typeface="Arial"/>
            </a:endParaRPr>
          </a:p>
        </p:txBody>
      </p:sp>
      <p:sp>
        <p:nvSpPr>
          <p:cNvPr id="302" name="TextShape 4"/>
          <p:cNvSpPr txBox="1"/>
          <p:nvPr/>
        </p:nvSpPr>
        <p:spPr>
          <a:xfrm>
            <a:off x="6408000" y="1118160"/>
            <a:ext cx="3816000" cy="817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700" b="1" strike="noStrike" spc="-1">
                <a:latin typeface="Arial"/>
              </a:rPr>
              <a:t>Image of the entire visible hemisphere at 160 MHz obtained </a:t>
            </a:r>
            <a:br/>
            <a:r>
              <a:rPr lang="en-AU" sz="1700" b="1" strike="noStrike" spc="-1">
                <a:latin typeface="Arial"/>
              </a:rPr>
              <a:t>with </a:t>
            </a:r>
            <a:r>
              <a:rPr lang="en-AU" sz="1700" b="1" strike="noStrike" spc="-1">
                <a:solidFill>
                  <a:srgbClr val="CE181E"/>
                </a:solidFill>
                <a:latin typeface="Arial"/>
              </a:rPr>
              <a:t>BLINK (our!) imager </a:t>
            </a:r>
            <a:endParaRPr lang="en-AU" sz="1700" b="0" strike="noStrike" spc="-1">
              <a:latin typeface="Arial"/>
            </a:endParaRPr>
          </a:p>
        </p:txBody>
      </p:sp>
      <p:sp>
        <p:nvSpPr>
          <p:cNvPr id="303" name="TextShape 5"/>
          <p:cNvSpPr txBox="1"/>
          <p:nvPr/>
        </p:nvSpPr>
        <p:spPr>
          <a:xfrm rot="16200000">
            <a:off x="8221680" y="3240360"/>
            <a:ext cx="3456000" cy="288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200" b="1" strike="noStrike" spc="-1">
                <a:solidFill>
                  <a:srgbClr val="CE181E"/>
                </a:solidFill>
                <a:latin typeface="Arial"/>
              </a:rPr>
              <a:t>Flux scale is incorrect in this particular case</a:t>
            </a:r>
            <a:endParaRPr lang="en-AU" sz="1200" b="0" strike="noStrike" spc="-1">
              <a:latin typeface="Arial"/>
            </a:endParaRPr>
          </a:p>
        </p:txBody>
      </p:sp>
      <p:sp>
        <p:nvSpPr>
          <p:cNvPr id="304" name="TextShape 6"/>
          <p:cNvSpPr txBox="1"/>
          <p:nvPr/>
        </p:nvSpPr>
        <p:spPr>
          <a:xfrm>
            <a:off x="72000" y="4968000"/>
            <a:ext cx="9864000" cy="3012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SzPct val="100000"/>
              <a:buBlip>
                <a:blip r:embed="rId3"/>
              </a:buBlip>
            </a:pPr>
            <a:r>
              <a:rPr lang="en-US" sz="1800" b="1" strike="noStrike" spc="-1">
                <a:solidFill>
                  <a:srgbClr val="0066B3"/>
                </a:solidFill>
                <a:latin typeface="Calibri"/>
                <a:ea typeface="Noto Sans CJK SC"/>
              </a:rPr>
              <a:t>Validation of the code against standard radio astronomy packages on sample EDA2 data (2022_01_18_ch204_station_beam) at 160 MHz , 180x180 images</a:t>
            </a:r>
            <a:br/>
            <a:r>
              <a:rPr lang="en-US" sz="1800" b="1" strike="noStrike" spc="-1">
                <a:solidFill>
                  <a:srgbClr val="0066B3"/>
                </a:solidFill>
                <a:latin typeface="Calibri"/>
              </a:rPr>
              <a:t> </a:t>
            </a:r>
            <a:endParaRPr lang="en-AU" sz="1800" b="0" strike="noStrike" spc="-1">
              <a:latin typeface="Arial"/>
            </a:endParaRPr>
          </a:p>
          <a:p>
            <a:pPr marL="216000" indent="-216000">
              <a:buSzPct val="100000"/>
              <a:buBlip>
                <a:blip r:embed="rId3"/>
              </a:buBlip>
            </a:pPr>
            <a:r>
              <a:rPr lang="en-US" sz="1800" b="1" strike="noStrike" spc="-1">
                <a:solidFill>
                  <a:srgbClr val="0066B3"/>
                </a:solidFill>
                <a:latin typeface="Calibri"/>
                <a:ea typeface="Noto Sans CJK SC"/>
              </a:rPr>
              <a:t>Right : BLINK_pipeline program (correlation  + imaging in 1-go)</a:t>
            </a:r>
            <a:br/>
            <a:r>
              <a:rPr lang="en-US" sz="1800" b="1" strike="noStrike" spc="-1">
                <a:solidFill>
                  <a:srgbClr val="0066B3"/>
                </a:solidFill>
                <a:latin typeface="Calibri"/>
              </a:rPr>
              <a:t> </a:t>
            </a:r>
            <a:endParaRPr lang="en-AU" sz="1800" b="0" strike="noStrike" spc="-1">
              <a:latin typeface="Arial"/>
            </a:endParaRPr>
          </a:p>
          <a:p>
            <a:pPr marL="216000" indent="-216000">
              <a:buSzPct val="100000"/>
              <a:buBlip>
                <a:blip r:embed="rId3"/>
              </a:buBlip>
            </a:pPr>
            <a:r>
              <a:rPr lang="en-US" sz="1800" b="1" strike="noStrike" spc="-1">
                <a:solidFill>
                  <a:srgbClr val="0066B3"/>
                </a:solidFill>
                <a:latin typeface="Calibri"/>
                <a:ea typeface="Noto Sans CJK SC"/>
              </a:rPr>
              <a:t>Production version of imaging pipeline under development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305" name="CustomShape 7"/>
          <p:cNvSpPr/>
          <p:nvPr/>
        </p:nvSpPr>
        <p:spPr>
          <a:xfrm>
            <a:off x="2988000" y="1944360"/>
            <a:ext cx="324000" cy="3023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AU"/>
          </a:p>
        </p:txBody>
      </p:sp>
      <p:sp>
        <p:nvSpPr>
          <p:cNvPr id="306" name="CustomShape 8"/>
          <p:cNvSpPr/>
          <p:nvPr/>
        </p:nvSpPr>
        <p:spPr>
          <a:xfrm>
            <a:off x="6372000" y="1933200"/>
            <a:ext cx="324000" cy="2879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AU"/>
          </a:p>
        </p:txBody>
      </p:sp>
      <p:sp>
        <p:nvSpPr>
          <p:cNvPr id="307" name="CustomShape 9"/>
          <p:cNvSpPr/>
          <p:nvPr/>
        </p:nvSpPr>
        <p:spPr>
          <a:xfrm>
            <a:off x="9720000" y="1728360"/>
            <a:ext cx="324000" cy="338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AU"/>
          </a:p>
        </p:txBody>
      </p:sp>
      <p:sp>
        <p:nvSpPr>
          <p:cNvPr id="308" name="TextShape 10"/>
          <p:cNvSpPr txBox="1"/>
          <p:nvPr/>
        </p:nvSpPr>
        <p:spPr>
          <a:xfrm>
            <a:off x="6876000" y="6912000"/>
            <a:ext cx="3240000" cy="360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0" i="1" strike="noStrike" spc="-1">
                <a:latin typeface="Arial"/>
              </a:rPr>
              <a:t>Sokolowski et al., PASA, 2024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309" name="Picture 308"/>
          <p:cNvPicPr/>
          <p:nvPr/>
        </p:nvPicPr>
        <p:blipFill>
          <a:blip r:embed="rId4"/>
          <a:stretch/>
        </p:blipFill>
        <p:spPr>
          <a:xfrm>
            <a:off x="6696000" y="1935360"/>
            <a:ext cx="3258360" cy="2888640"/>
          </a:xfrm>
          <a:prstGeom prst="rect">
            <a:avLst/>
          </a:prstGeom>
          <a:ln>
            <a:noFill/>
          </a:ln>
        </p:spPr>
      </p:pic>
      <p:pic>
        <p:nvPicPr>
          <p:cNvPr id="310" name="Picture 309"/>
          <p:cNvPicPr/>
          <p:nvPr/>
        </p:nvPicPr>
        <p:blipFill>
          <a:blip r:embed="rId5"/>
          <a:stretch/>
        </p:blipFill>
        <p:spPr>
          <a:xfrm>
            <a:off x="3312000" y="1944360"/>
            <a:ext cx="3214080" cy="2868480"/>
          </a:xfrm>
          <a:prstGeom prst="rect">
            <a:avLst/>
          </a:prstGeom>
          <a:ln>
            <a:noFill/>
          </a:ln>
        </p:spPr>
      </p:pic>
      <p:pic>
        <p:nvPicPr>
          <p:cNvPr id="311" name="Picture 310"/>
          <p:cNvPicPr/>
          <p:nvPr/>
        </p:nvPicPr>
        <p:blipFill>
          <a:blip r:embed="rId6"/>
          <a:stretch/>
        </p:blipFill>
        <p:spPr>
          <a:xfrm>
            <a:off x="72000" y="1944000"/>
            <a:ext cx="3200400" cy="2880000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44B87C-E786-8D44-0F48-D8531D42FD9C}"/>
              </a:ext>
            </a:extLst>
          </p:cNvPr>
          <p:cNvSpPr txBox="1"/>
          <p:nvPr/>
        </p:nvSpPr>
        <p:spPr>
          <a:xfrm>
            <a:off x="34891" y="7294930"/>
            <a:ext cx="3848618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AU" sz="1400" dirty="0"/>
              <a:t>MWA Project meeting, Lausanne, 29-08-2024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TextShape 1"/>
          <p:cNvSpPr txBox="1"/>
          <p:nvPr/>
        </p:nvSpPr>
        <p:spPr>
          <a:xfrm>
            <a:off x="1476000" y="0"/>
            <a:ext cx="8073000" cy="93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200" b="0" strike="noStrike" spc="-1">
                <a:latin typeface="Arial"/>
              </a:rPr>
              <a:t>GPU-based high-time resolution imager validation : EDA2 simulated data</a:t>
            </a:r>
          </a:p>
        </p:txBody>
      </p:sp>
      <p:sp>
        <p:nvSpPr>
          <p:cNvPr id="313" name="TextShape 2"/>
          <p:cNvSpPr txBox="1"/>
          <p:nvPr/>
        </p:nvSpPr>
        <p:spPr>
          <a:xfrm>
            <a:off x="468000" y="1049760"/>
            <a:ext cx="3960000" cy="741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800" b="1" strike="noStrike" spc="-1">
                <a:solidFill>
                  <a:srgbClr val="21409A"/>
                </a:solidFill>
                <a:latin typeface="Arial"/>
              </a:rPr>
              <a:t>MIRIAD image of visitilities </a:t>
            </a:r>
            <a:endParaRPr lang="en-AU" sz="1800" b="0" strike="noStrike" spc="-1">
              <a:latin typeface="Arial"/>
            </a:endParaRPr>
          </a:p>
          <a:p>
            <a:pPr algn="ctr"/>
            <a:r>
              <a:rPr lang="en-AU" sz="1800" b="1" strike="noStrike" spc="-1">
                <a:solidFill>
                  <a:srgbClr val="21409A"/>
                </a:solidFill>
                <a:latin typeface="Arial"/>
              </a:rPr>
              <a:t>simulated for EDA2 at 160 MHz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314" name="TextShape 3"/>
          <p:cNvSpPr txBox="1"/>
          <p:nvPr/>
        </p:nvSpPr>
        <p:spPr>
          <a:xfrm>
            <a:off x="5328000" y="1166400"/>
            <a:ext cx="3960000" cy="741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800" b="1" strike="noStrike" spc="-1">
                <a:solidFill>
                  <a:srgbClr val="21409A"/>
                </a:solidFill>
                <a:latin typeface="Arial"/>
              </a:rPr>
              <a:t>BLINK image of visitilities </a:t>
            </a:r>
            <a:endParaRPr lang="en-AU" sz="1800" b="0" strike="noStrike" spc="-1">
              <a:latin typeface="Arial"/>
            </a:endParaRPr>
          </a:p>
          <a:p>
            <a:pPr algn="ctr"/>
            <a:r>
              <a:rPr lang="en-AU" sz="1800" b="1" strike="noStrike" spc="-1">
                <a:solidFill>
                  <a:srgbClr val="21409A"/>
                </a:solidFill>
                <a:latin typeface="Arial"/>
              </a:rPr>
              <a:t>simulated for EDA2 at 160 MHz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315" name="TextShape 4"/>
          <p:cNvSpPr txBox="1"/>
          <p:nvPr/>
        </p:nvSpPr>
        <p:spPr>
          <a:xfrm>
            <a:off x="2880000" y="6840000"/>
            <a:ext cx="4248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800" b="1" strike="noStrike" spc="-1">
                <a:solidFill>
                  <a:srgbClr val="0066B3"/>
                </a:solidFill>
                <a:latin typeface="Arial"/>
              </a:rPr>
              <a:t>Both images in natural weighting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316" name="Picture 315"/>
          <p:cNvPicPr/>
          <p:nvPr/>
        </p:nvPicPr>
        <p:blipFill>
          <a:blip r:embed="rId3"/>
          <a:stretch/>
        </p:blipFill>
        <p:spPr>
          <a:xfrm>
            <a:off x="360" y="1836000"/>
            <a:ext cx="10079640" cy="4813560"/>
          </a:xfrm>
          <a:prstGeom prst="rect">
            <a:avLst/>
          </a:prstGeom>
          <a:ln>
            <a:noFill/>
          </a:ln>
        </p:spPr>
      </p:pic>
      <p:sp>
        <p:nvSpPr>
          <p:cNvPr id="317" name="TextShape 5"/>
          <p:cNvSpPr txBox="1"/>
          <p:nvPr/>
        </p:nvSpPr>
        <p:spPr>
          <a:xfrm>
            <a:off x="6876000" y="6912000"/>
            <a:ext cx="3240000" cy="360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0" i="1" strike="noStrike" spc="-1">
                <a:latin typeface="Arial"/>
              </a:rPr>
              <a:t>Sokolowski et al., PASA, 2024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30F598-3E87-3DC1-323B-780CA9B84CE6}"/>
              </a:ext>
            </a:extLst>
          </p:cNvPr>
          <p:cNvSpPr txBox="1"/>
          <p:nvPr/>
        </p:nvSpPr>
        <p:spPr>
          <a:xfrm>
            <a:off x="34891" y="7294930"/>
            <a:ext cx="3848618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AU" sz="1400" dirty="0"/>
              <a:t>MWA Project meeting, Lausanne, 29-08-2024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extShape 1"/>
          <p:cNvSpPr txBox="1"/>
          <p:nvPr/>
        </p:nvSpPr>
        <p:spPr>
          <a:xfrm>
            <a:off x="1476000" y="0"/>
            <a:ext cx="8073000" cy="93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200" b="0" strike="noStrike" spc="-1">
                <a:latin typeface="Arial"/>
              </a:rPr>
              <a:t>GPU-based high-time resolution imager validation : MWA Hydra-A observation</a:t>
            </a:r>
          </a:p>
        </p:txBody>
      </p:sp>
      <p:sp>
        <p:nvSpPr>
          <p:cNvPr id="319" name="TextShape 2"/>
          <p:cNvSpPr txBox="1"/>
          <p:nvPr/>
        </p:nvSpPr>
        <p:spPr>
          <a:xfrm>
            <a:off x="36000" y="5902200"/>
            <a:ext cx="10080000" cy="937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2200" b="1" strike="noStrike" spc="-1">
                <a:solidFill>
                  <a:srgbClr val="21409A"/>
                </a:solidFill>
                <a:latin typeface="Arial"/>
              </a:rPr>
              <a:t>Validation of the code against standard radio astronomy packages on</a:t>
            </a:r>
            <a:br/>
            <a:r>
              <a:rPr lang="en-AU" sz="2200" b="1" strike="noStrike" spc="-1">
                <a:solidFill>
                  <a:srgbClr val="21409A"/>
                </a:solidFill>
                <a:latin typeface="Arial"/>
              </a:rPr>
              <a:t>sample MWA Hydra-A observation (obsID = 1419609943) </a:t>
            </a:r>
            <a:br/>
            <a:r>
              <a:rPr lang="en-AU" sz="2200" b="1" strike="noStrike" spc="-1">
                <a:solidFill>
                  <a:srgbClr val="21409A"/>
                </a:solidFill>
                <a:latin typeface="Arial"/>
              </a:rPr>
              <a:t>Both dirty images in natural weighting, same image size etc.</a:t>
            </a:r>
            <a:endParaRPr lang="en-AU" sz="2200" b="0" strike="noStrike" spc="-1">
              <a:latin typeface="Arial"/>
            </a:endParaRPr>
          </a:p>
        </p:txBody>
      </p:sp>
      <p:pic>
        <p:nvPicPr>
          <p:cNvPr id="320" name="Picture 319"/>
          <p:cNvPicPr/>
          <p:nvPr/>
        </p:nvPicPr>
        <p:blipFill>
          <a:blip r:embed="rId3"/>
          <a:stretch/>
        </p:blipFill>
        <p:spPr>
          <a:xfrm>
            <a:off x="5472000" y="1886760"/>
            <a:ext cx="4199760" cy="3981240"/>
          </a:xfrm>
          <a:prstGeom prst="rect">
            <a:avLst/>
          </a:prstGeom>
          <a:ln>
            <a:noFill/>
          </a:ln>
        </p:spPr>
      </p:pic>
      <p:sp>
        <p:nvSpPr>
          <p:cNvPr id="321" name="TextShape 3"/>
          <p:cNvSpPr txBox="1"/>
          <p:nvPr/>
        </p:nvSpPr>
        <p:spPr>
          <a:xfrm>
            <a:off x="5640120" y="936000"/>
            <a:ext cx="3960000" cy="858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800" b="1" strike="noStrike" spc="-1">
                <a:solidFill>
                  <a:srgbClr val="CE181E"/>
                </a:solidFill>
                <a:latin typeface="Arial"/>
              </a:rPr>
              <a:t>BLINK image of MWA data from </a:t>
            </a:r>
            <a:br/>
            <a:r>
              <a:rPr lang="en-AU" sz="1800" b="1" strike="noStrike" spc="-1">
                <a:solidFill>
                  <a:srgbClr val="CE181E"/>
                </a:solidFill>
                <a:latin typeface="Arial"/>
              </a:rPr>
              <a:t>Hydra-A observation took ~0.17 sec (including I/O)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322" name="Picture 321"/>
          <p:cNvPicPr/>
          <p:nvPr/>
        </p:nvPicPr>
        <p:blipFill>
          <a:blip r:embed="rId4"/>
          <a:stretch/>
        </p:blipFill>
        <p:spPr>
          <a:xfrm flipH="1">
            <a:off x="576000" y="1854000"/>
            <a:ext cx="4199760" cy="3978000"/>
          </a:xfrm>
          <a:prstGeom prst="rect">
            <a:avLst/>
          </a:prstGeom>
          <a:ln>
            <a:noFill/>
          </a:ln>
        </p:spPr>
      </p:pic>
      <p:sp>
        <p:nvSpPr>
          <p:cNvPr id="323" name="TextShape 4"/>
          <p:cNvSpPr txBox="1"/>
          <p:nvPr/>
        </p:nvSpPr>
        <p:spPr>
          <a:xfrm>
            <a:off x="504000" y="941760"/>
            <a:ext cx="3960000" cy="858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800" b="1" strike="noStrike" spc="-1">
                <a:latin typeface="Arial"/>
              </a:rPr>
              <a:t>CASA image of MWA data from </a:t>
            </a:r>
            <a:br/>
            <a:r>
              <a:rPr lang="en-AU" sz="1800" b="1" strike="noStrike" spc="-1">
                <a:latin typeface="Arial"/>
              </a:rPr>
              <a:t>Hydra-A observation took ~2.2sec</a:t>
            </a:r>
            <a:br/>
            <a:r>
              <a:rPr lang="en-AU" sz="1800" b="1" strike="noStrike" spc="-1">
                <a:latin typeface="Arial"/>
              </a:rPr>
              <a:t>(including I/O)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324" name="TextShape 5"/>
          <p:cNvSpPr txBox="1"/>
          <p:nvPr/>
        </p:nvSpPr>
        <p:spPr>
          <a:xfrm>
            <a:off x="6876000" y="6912000"/>
            <a:ext cx="3240000" cy="360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0" i="1" strike="noStrike" spc="-1">
                <a:latin typeface="Arial"/>
              </a:rPr>
              <a:t>Sokolowski et al., PASA, 2024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F14CDC-ED9B-365A-93CC-8FB29D3DDBEF}"/>
              </a:ext>
            </a:extLst>
          </p:cNvPr>
          <p:cNvSpPr txBox="1"/>
          <p:nvPr/>
        </p:nvSpPr>
        <p:spPr>
          <a:xfrm>
            <a:off x="34891" y="7294930"/>
            <a:ext cx="3848618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AU" sz="1400" dirty="0"/>
              <a:t>MWA Project meeting, Lausanne, 29-08-2024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TextShape 1"/>
          <p:cNvSpPr txBox="1"/>
          <p:nvPr/>
        </p:nvSpPr>
        <p:spPr>
          <a:xfrm>
            <a:off x="1476000" y="0"/>
            <a:ext cx="8073000" cy="93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200" b="0" strike="noStrike" spc="-1">
                <a:latin typeface="Arial"/>
              </a:rPr>
              <a:t>GPU-based high-time resolution imager validation : MWA Hydra-A simulated data</a:t>
            </a:r>
          </a:p>
        </p:txBody>
      </p:sp>
      <p:sp>
        <p:nvSpPr>
          <p:cNvPr id="326" name="TextShape 2"/>
          <p:cNvSpPr txBox="1"/>
          <p:nvPr/>
        </p:nvSpPr>
        <p:spPr>
          <a:xfrm>
            <a:off x="468000" y="1373760"/>
            <a:ext cx="3960000" cy="741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800" b="1" strike="noStrike" spc="-1">
                <a:solidFill>
                  <a:srgbClr val="21409A"/>
                </a:solidFill>
                <a:latin typeface="Arial"/>
              </a:rPr>
              <a:t>WSCLEAN image of MWA data of </a:t>
            </a:r>
            <a:br/>
            <a:r>
              <a:rPr lang="en-AU" sz="1800" b="1" strike="noStrike" spc="-1">
                <a:solidFill>
                  <a:srgbClr val="21409A"/>
                </a:solidFill>
                <a:latin typeface="Arial"/>
              </a:rPr>
              <a:t>Hydra-A simulated visitilities 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327" name="TextShape 3"/>
          <p:cNvSpPr txBox="1"/>
          <p:nvPr/>
        </p:nvSpPr>
        <p:spPr>
          <a:xfrm>
            <a:off x="5256000" y="1368000"/>
            <a:ext cx="3960000" cy="741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800" b="1" strike="noStrike" spc="-1">
                <a:solidFill>
                  <a:srgbClr val="21409A"/>
                </a:solidFill>
                <a:latin typeface="Arial"/>
              </a:rPr>
              <a:t>BLINK image of MWA data of </a:t>
            </a:r>
            <a:br/>
            <a:r>
              <a:rPr lang="en-AU" sz="1800" b="1" strike="noStrike" spc="-1">
                <a:solidFill>
                  <a:srgbClr val="21409A"/>
                </a:solidFill>
                <a:latin typeface="Arial"/>
              </a:rPr>
              <a:t>Hydra-A simulated visitilities 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328" name="Picture 327"/>
          <p:cNvPicPr/>
          <p:nvPr/>
        </p:nvPicPr>
        <p:blipFill>
          <a:blip r:embed="rId3"/>
          <a:stretch/>
        </p:blipFill>
        <p:spPr>
          <a:xfrm>
            <a:off x="11160" y="1949040"/>
            <a:ext cx="10079640" cy="4818960"/>
          </a:xfrm>
          <a:prstGeom prst="rect">
            <a:avLst/>
          </a:prstGeom>
          <a:ln>
            <a:noFill/>
          </a:ln>
        </p:spPr>
      </p:pic>
      <p:sp>
        <p:nvSpPr>
          <p:cNvPr id="329" name="TextShape 4"/>
          <p:cNvSpPr txBox="1"/>
          <p:nvPr/>
        </p:nvSpPr>
        <p:spPr>
          <a:xfrm>
            <a:off x="6876000" y="6912000"/>
            <a:ext cx="3240000" cy="360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0" i="1" strike="noStrike" spc="-1">
                <a:latin typeface="Arial"/>
              </a:rPr>
              <a:t>Sokolowski et al., PASA, 2024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FFC3AE-D43A-FBAF-0DEC-F5EC6CF64A80}"/>
              </a:ext>
            </a:extLst>
          </p:cNvPr>
          <p:cNvSpPr txBox="1"/>
          <p:nvPr/>
        </p:nvSpPr>
        <p:spPr>
          <a:xfrm>
            <a:off x="34891" y="7294930"/>
            <a:ext cx="3848618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AU" sz="1400" dirty="0"/>
              <a:t>MWA Project meeting, Lausanne, 29-08-2024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extShape 1"/>
          <p:cNvSpPr txBox="1"/>
          <p:nvPr/>
        </p:nvSpPr>
        <p:spPr>
          <a:xfrm>
            <a:off x="1224000" y="0"/>
            <a:ext cx="9072000" cy="93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200" b="0" strike="noStrike" spc="-1">
                <a:latin typeface="Arial"/>
              </a:rPr>
              <a:t>GPU imager banchmarking on Pawsey HPC Setonix (AMD GPUs) and Topaz (NVIDIA GPUs)</a:t>
            </a:r>
          </a:p>
        </p:txBody>
      </p:sp>
      <p:pic>
        <p:nvPicPr>
          <p:cNvPr id="331" name="Picture 330"/>
          <p:cNvPicPr/>
          <p:nvPr/>
        </p:nvPicPr>
        <p:blipFill>
          <a:blip r:embed="rId3"/>
          <a:stretch/>
        </p:blipFill>
        <p:spPr>
          <a:xfrm>
            <a:off x="360" y="1264320"/>
            <a:ext cx="10079640" cy="4855680"/>
          </a:xfrm>
          <a:prstGeom prst="rect">
            <a:avLst/>
          </a:prstGeom>
          <a:ln>
            <a:noFill/>
          </a:ln>
        </p:spPr>
      </p:pic>
      <p:sp>
        <p:nvSpPr>
          <p:cNvPr id="332" name="TextShape 2"/>
          <p:cNvSpPr txBox="1"/>
          <p:nvPr/>
        </p:nvSpPr>
        <p:spPr>
          <a:xfrm>
            <a:off x="2521080" y="6336000"/>
            <a:ext cx="5037840" cy="4867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2800" b="1" strike="noStrike" spc="-1">
                <a:solidFill>
                  <a:srgbClr val="0066B3"/>
                </a:solidFill>
                <a:latin typeface="Arial"/>
              </a:rPr>
              <a:t>GPU vs. CPU FFT Plan Many</a:t>
            </a:r>
            <a:endParaRPr lang="en-AU" sz="2800" b="0" strike="noStrike" spc="-1">
              <a:latin typeface="Arial"/>
            </a:endParaRPr>
          </a:p>
        </p:txBody>
      </p:sp>
      <p:sp>
        <p:nvSpPr>
          <p:cNvPr id="333" name="TextShape 3"/>
          <p:cNvSpPr txBox="1"/>
          <p:nvPr/>
        </p:nvSpPr>
        <p:spPr>
          <a:xfrm>
            <a:off x="6876000" y="6912000"/>
            <a:ext cx="3240000" cy="360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0" i="1" strike="noStrike" spc="-1">
                <a:latin typeface="Arial"/>
              </a:rPr>
              <a:t>Sokolowski et al., PASA, 2024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B9A7CB-319B-B10C-B029-3BDD94059B86}"/>
              </a:ext>
            </a:extLst>
          </p:cNvPr>
          <p:cNvSpPr txBox="1"/>
          <p:nvPr/>
        </p:nvSpPr>
        <p:spPr>
          <a:xfrm>
            <a:off x="34891" y="7294930"/>
            <a:ext cx="3848618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AU" sz="1400" dirty="0"/>
              <a:t>MWA Project meeting, Lausanne, 29-08-2024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extShape 1"/>
          <p:cNvSpPr txBox="1"/>
          <p:nvPr/>
        </p:nvSpPr>
        <p:spPr>
          <a:xfrm>
            <a:off x="1224000" y="0"/>
            <a:ext cx="9072000" cy="93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200" b="0" strike="noStrike" spc="-1">
                <a:latin typeface="Arial"/>
              </a:rPr>
              <a:t>GPU imager banchmarking on Pawsey HPC Setonix (AMD GPUs) and Topaz (NVIDIA GPUs)</a:t>
            </a:r>
          </a:p>
        </p:txBody>
      </p:sp>
      <p:pic>
        <p:nvPicPr>
          <p:cNvPr id="335" name="Picture 334"/>
          <p:cNvPicPr/>
          <p:nvPr/>
        </p:nvPicPr>
        <p:blipFill>
          <a:blip r:embed="rId3"/>
          <a:stretch/>
        </p:blipFill>
        <p:spPr>
          <a:xfrm>
            <a:off x="0" y="1264320"/>
            <a:ext cx="10079640" cy="4855680"/>
          </a:xfrm>
          <a:prstGeom prst="rect">
            <a:avLst/>
          </a:prstGeom>
          <a:ln>
            <a:noFill/>
          </a:ln>
        </p:spPr>
      </p:pic>
      <p:sp>
        <p:nvSpPr>
          <p:cNvPr id="336" name="TextShape 2"/>
          <p:cNvSpPr txBox="1"/>
          <p:nvPr/>
        </p:nvSpPr>
        <p:spPr>
          <a:xfrm>
            <a:off x="3056040" y="6336000"/>
            <a:ext cx="3967920" cy="4867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2800" b="1" strike="noStrike" spc="-1">
                <a:solidFill>
                  <a:srgbClr val="0066B3"/>
                </a:solidFill>
                <a:latin typeface="Arial"/>
              </a:rPr>
              <a:t>GPU vs. CPU Gridding</a:t>
            </a:r>
            <a:endParaRPr lang="en-AU" sz="2800" b="0" strike="noStrike" spc="-1">
              <a:latin typeface="Arial"/>
            </a:endParaRPr>
          </a:p>
        </p:txBody>
      </p:sp>
      <p:sp>
        <p:nvSpPr>
          <p:cNvPr id="337" name="TextShape 3"/>
          <p:cNvSpPr txBox="1"/>
          <p:nvPr/>
        </p:nvSpPr>
        <p:spPr>
          <a:xfrm>
            <a:off x="6876000" y="6912000"/>
            <a:ext cx="3240000" cy="360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0" i="1" strike="noStrike" spc="-1">
                <a:latin typeface="Arial"/>
              </a:rPr>
              <a:t>Sokolowski et al., PASA, 2024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A57A2F-6801-931A-6E56-5FCC8CCA32BF}"/>
              </a:ext>
            </a:extLst>
          </p:cNvPr>
          <p:cNvSpPr txBox="1"/>
          <p:nvPr/>
        </p:nvSpPr>
        <p:spPr>
          <a:xfrm>
            <a:off x="34891" y="7294930"/>
            <a:ext cx="3848618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AU" sz="1400" dirty="0"/>
              <a:t>MWA Project meeting, Lausanne, 29-08-2024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extShape 1"/>
          <p:cNvSpPr txBox="1"/>
          <p:nvPr/>
        </p:nvSpPr>
        <p:spPr>
          <a:xfrm>
            <a:off x="1260000" y="36000"/>
            <a:ext cx="8892000" cy="79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2600" b="1" strike="noStrike" spc="-1">
                <a:latin typeface="Arial"/>
              </a:rPr>
              <a:t>Diagram of the entire BLINK pipeline for image-based </a:t>
            </a:r>
            <a:br/>
            <a:r>
              <a:rPr lang="en-AU" sz="2600" b="1" strike="noStrike" spc="-1">
                <a:latin typeface="Arial"/>
              </a:rPr>
              <a:t>FRB searched - work in progress ...</a:t>
            </a:r>
            <a:endParaRPr lang="en-AU" sz="2600" b="0" strike="noStrike" spc="-1">
              <a:latin typeface="Arial"/>
            </a:endParaRPr>
          </a:p>
        </p:txBody>
      </p:sp>
      <p:sp>
        <p:nvSpPr>
          <p:cNvPr id="339" name="TextShape 2"/>
          <p:cNvSpPr txBox="1"/>
          <p:nvPr/>
        </p:nvSpPr>
        <p:spPr>
          <a:xfrm>
            <a:off x="6264000" y="6912000"/>
            <a:ext cx="3816000" cy="360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0" i="1" strike="noStrike" spc="-1">
                <a:latin typeface="Arial"/>
              </a:rPr>
              <a:t>Di Pietrantonio et al., in preparation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340" name="Picture 339"/>
          <p:cNvPicPr/>
          <p:nvPr/>
        </p:nvPicPr>
        <p:blipFill>
          <a:blip r:embed="rId3"/>
          <a:stretch/>
        </p:blipFill>
        <p:spPr>
          <a:xfrm>
            <a:off x="20520" y="1584000"/>
            <a:ext cx="10079640" cy="4835160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65648E-5666-9D51-0E37-75CEBDE318BB}"/>
              </a:ext>
            </a:extLst>
          </p:cNvPr>
          <p:cNvSpPr txBox="1"/>
          <p:nvPr/>
        </p:nvSpPr>
        <p:spPr>
          <a:xfrm>
            <a:off x="34891" y="7294930"/>
            <a:ext cx="3848618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AU" sz="1400" dirty="0"/>
              <a:t>MWA Project meeting, Lausanne, 29-08-2024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TextShape 1"/>
          <p:cNvSpPr txBox="1"/>
          <p:nvPr/>
        </p:nvSpPr>
        <p:spPr>
          <a:xfrm>
            <a:off x="1260000" y="36000"/>
            <a:ext cx="9540000" cy="79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2600" b="1" strike="noStrike" spc="-1">
                <a:latin typeface="Arial"/>
              </a:rPr>
              <a:t>1</a:t>
            </a:r>
            <a:r>
              <a:rPr lang="en-AU" sz="2600" b="1" strike="noStrike" spc="-1" baseline="14000000">
                <a:latin typeface="Arial"/>
              </a:rPr>
              <a:t>st</a:t>
            </a:r>
            <a:r>
              <a:rPr lang="en-AU" sz="2600" b="1" strike="noStrike" spc="-1">
                <a:latin typeface="Arial"/>
              </a:rPr>
              <a:t> second MWA image from off-line correlated MWA </a:t>
            </a:r>
            <a:br/>
            <a:r>
              <a:rPr lang="en-AU" sz="2600" b="1" strike="noStrike" spc="-1">
                <a:latin typeface="Arial"/>
              </a:rPr>
              <a:t>Voltage Capture System (VCS). BLINK vs. WSCLEAN</a:t>
            </a:r>
            <a:endParaRPr lang="en-AU" sz="2600" b="0" strike="noStrike" spc="-1">
              <a:latin typeface="Arial"/>
            </a:endParaRPr>
          </a:p>
        </p:txBody>
      </p:sp>
      <p:pic>
        <p:nvPicPr>
          <p:cNvPr id="342" name="Picture 341"/>
          <p:cNvPicPr/>
          <p:nvPr/>
        </p:nvPicPr>
        <p:blipFill>
          <a:blip r:embed="rId3"/>
          <a:stretch/>
        </p:blipFill>
        <p:spPr>
          <a:xfrm>
            <a:off x="20520" y="1369080"/>
            <a:ext cx="10079640" cy="4824000"/>
          </a:xfrm>
          <a:prstGeom prst="rect">
            <a:avLst/>
          </a:prstGeom>
          <a:ln>
            <a:noFill/>
          </a:ln>
        </p:spPr>
      </p:pic>
      <p:sp>
        <p:nvSpPr>
          <p:cNvPr id="343" name="TextShape 2"/>
          <p:cNvSpPr txBox="1"/>
          <p:nvPr/>
        </p:nvSpPr>
        <p:spPr>
          <a:xfrm>
            <a:off x="4248000" y="1728000"/>
            <a:ext cx="4320000" cy="354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1800" b="1" strike="noStrike" spc="-1">
                <a:solidFill>
                  <a:srgbClr val="C9211E"/>
                </a:solidFill>
                <a:latin typeface="Arial"/>
              </a:rPr>
              <a:t>BLINK DIRTY IMAGE - 1</a:t>
            </a:r>
            <a:r>
              <a:rPr lang="en-AU" sz="1800" b="1" strike="noStrike" spc="-1" baseline="14000000">
                <a:solidFill>
                  <a:srgbClr val="C9211E"/>
                </a:solidFill>
                <a:latin typeface="Arial"/>
              </a:rPr>
              <a:t>st</a:t>
            </a:r>
            <a:r>
              <a:rPr lang="en-AU" sz="1800" b="1" strike="noStrike" spc="-1">
                <a:solidFill>
                  <a:srgbClr val="C9211E"/>
                </a:solidFill>
                <a:latin typeface="Arial"/>
              </a:rPr>
              <a:t> second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523326-0CA1-2DD5-D1F3-584276077C3C}"/>
              </a:ext>
            </a:extLst>
          </p:cNvPr>
          <p:cNvSpPr txBox="1"/>
          <p:nvPr/>
        </p:nvSpPr>
        <p:spPr>
          <a:xfrm>
            <a:off x="34891" y="7294930"/>
            <a:ext cx="3848618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AU" sz="1400" dirty="0"/>
              <a:t>MWA Project meeting, Lausanne, 29-08-2024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TextShape 1"/>
          <p:cNvSpPr txBox="1"/>
          <p:nvPr/>
        </p:nvSpPr>
        <p:spPr>
          <a:xfrm>
            <a:off x="1260000" y="36000"/>
            <a:ext cx="8892000" cy="79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2600" b="1" strike="noStrike" spc="-1">
                <a:latin typeface="Arial"/>
              </a:rPr>
              <a:t>1</a:t>
            </a:r>
            <a:r>
              <a:rPr lang="en-AU" sz="2600" b="1" strike="noStrike" spc="-1" baseline="14000000">
                <a:latin typeface="Arial"/>
              </a:rPr>
              <a:t>st</a:t>
            </a:r>
            <a:r>
              <a:rPr lang="en-AU" sz="2600" b="1" strike="noStrike" spc="-1">
                <a:latin typeface="Arial"/>
              </a:rPr>
              <a:t> second MWA image from off-line correlated MWA </a:t>
            </a:r>
            <a:br/>
            <a:r>
              <a:rPr lang="en-AU" sz="2600" b="1" strike="noStrike" spc="-1">
                <a:latin typeface="Arial"/>
              </a:rPr>
              <a:t>Voltage Capture System (VCS). BLINK vs. WSCLEAN</a:t>
            </a:r>
            <a:endParaRPr lang="en-AU" sz="2600" b="0" strike="noStrike" spc="-1">
              <a:latin typeface="Arial"/>
            </a:endParaRPr>
          </a:p>
        </p:txBody>
      </p:sp>
      <p:pic>
        <p:nvPicPr>
          <p:cNvPr id="345" name="Picture 344"/>
          <p:cNvPicPr/>
          <p:nvPr/>
        </p:nvPicPr>
        <p:blipFill>
          <a:blip r:embed="rId3"/>
          <a:stretch/>
        </p:blipFill>
        <p:spPr>
          <a:xfrm>
            <a:off x="20520" y="1379520"/>
            <a:ext cx="10079640" cy="4803120"/>
          </a:xfrm>
          <a:prstGeom prst="rect">
            <a:avLst/>
          </a:prstGeom>
          <a:ln>
            <a:noFill/>
          </a:ln>
        </p:spPr>
      </p:pic>
      <p:sp>
        <p:nvSpPr>
          <p:cNvPr id="346" name="TextShape 2"/>
          <p:cNvSpPr txBox="1"/>
          <p:nvPr/>
        </p:nvSpPr>
        <p:spPr>
          <a:xfrm>
            <a:off x="4248000" y="1728000"/>
            <a:ext cx="2952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C9211E"/>
                </a:solidFill>
                <a:latin typeface="Arial"/>
              </a:rPr>
              <a:t>WSCLEAN DIRTY IMAGE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DBB150-3212-3463-9D79-EE2F59357CC4}"/>
              </a:ext>
            </a:extLst>
          </p:cNvPr>
          <p:cNvSpPr txBox="1"/>
          <p:nvPr/>
        </p:nvSpPr>
        <p:spPr>
          <a:xfrm>
            <a:off x="34891" y="7294930"/>
            <a:ext cx="3848618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AU" sz="1400" dirty="0"/>
              <a:t>MWA Project meeting, Lausanne, 29-08-2024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Shape 1"/>
          <p:cNvSpPr txBox="1"/>
          <p:nvPr/>
        </p:nvSpPr>
        <p:spPr>
          <a:xfrm>
            <a:off x="1367280" y="110160"/>
            <a:ext cx="8748720" cy="82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28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Why we cannot detect more low-frequency FRBs?</a:t>
            </a:r>
            <a:endParaRPr lang="en-AU" sz="2800" b="0" strike="noStrike" spc="-1">
              <a:latin typeface="Arial"/>
            </a:endParaRPr>
          </a:p>
        </p:txBody>
      </p:sp>
      <p:sp>
        <p:nvSpPr>
          <p:cNvPr id="181" name="CustomShape 2"/>
          <p:cNvSpPr/>
          <p:nvPr/>
        </p:nvSpPr>
        <p:spPr>
          <a:xfrm>
            <a:off x="0" y="4145760"/>
            <a:ext cx="10151640" cy="299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en-AU" sz="18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Physical reasons, like absorption or propagation effects, like temporal broadening due to scattering</a:t>
            </a:r>
            <a:br/>
            <a:r>
              <a:rPr lang="en-AU" sz="1800" b="0" strike="noStrike" spc="-1">
                <a:latin typeface="Arial"/>
              </a:rPr>
              <a:t> </a:t>
            </a: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~60% of CHIME FRBs with measured scattering (~293 of out 536 have scattering time &lt;1ms</a:t>
            </a:r>
            <a:br/>
            <a:r>
              <a:rPr lang="en-AU" sz="1800" b="0" strike="noStrike" spc="-1">
                <a:latin typeface="Arial"/>
              </a:rPr>
              <a:t> </a:t>
            </a: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This translates to scattering times between 10 - 130 ms at 350 and 200 MHz respectively </a:t>
            </a:r>
            <a:br/>
            <a:r>
              <a:rPr lang="en-AU" sz="1800" b="0" strike="noStrike" spc="-1">
                <a:latin typeface="Arial"/>
              </a:rPr>
              <a:t> </a:t>
            </a: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Hence ~10 - 100ms time resolution is reasonable</a:t>
            </a:r>
            <a:br/>
            <a:r>
              <a:rPr lang="en-AU" sz="1800" b="0" strike="noStrike" spc="-1">
                <a:latin typeface="Arial"/>
              </a:rPr>
              <a:t> </a:t>
            </a:r>
            <a:br/>
            <a:r>
              <a:rPr lang="en-AU" sz="1800" b="0" strike="noStrike" spc="-1">
                <a:latin typeface="Arial"/>
              </a:rPr>
              <a:t> </a:t>
            </a:r>
          </a:p>
        </p:txBody>
      </p:sp>
      <p:pic>
        <p:nvPicPr>
          <p:cNvPr id="182" name="Picture 181"/>
          <p:cNvPicPr/>
          <p:nvPr/>
        </p:nvPicPr>
        <p:blipFill>
          <a:blip r:embed="rId3"/>
          <a:stretch/>
        </p:blipFill>
        <p:spPr>
          <a:xfrm>
            <a:off x="68760" y="1379880"/>
            <a:ext cx="4538880" cy="2185920"/>
          </a:xfrm>
          <a:prstGeom prst="rect">
            <a:avLst/>
          </a:prstGeom>
          <a:ln>
            <a:noFill/>
          </a:ln>
        </p:spPr>
      </p:pic>
      <p:pic>
        <p:nvPicPr>
          <p:cNvPr id="183" name="Picture 182"/>
          <p:cNvPicPr/>
          <p:nvPr/>
        </p:nvPicPr>
        <p:blipFill>
          <a:blip r:embed="rId4"/>
          <a:stretch/>
        </p:blipFill>
        <p:spPr>
          <a:xfrm>
            <a:off x="4464000" y="1307880"/>
            <a:ext cx="5657040" cy="2399760"/>
          </a:xfrm>
          <a:prstGeom prst="rect">
            <a:avLst/>
          </a:prstGeom>
          <a:ln>
            <a:noFill/>
          </a:ln>
        </p:spPr>
      </p:pic>
      <p:sp>
        <p:nvSpPr>
          <p:cNvPr id="184" name="CustomShape 3"/>
          <p:cNvSpPr/>
          <p:nvPr/>
        </p:nvSpPr>
        <p:spPr>
          <a:xfrm>
            <a:off x="6984000" y="1379880"/>
            <a:ext cx="3023640" cy="2231640"/>
          </a:xfrm>
          <a:prstGeom prst="rect">
            <a:avLst/>
          </a:prstGeom>
          <a:solidFill>
            <a:srgbClr val="0066B3">
              <a:alpha val="20000"/>
            </a:srgbClr>
          </a:solidFill>
          <a:ln>
            <a:solidFill>
              <a:srgbClr val="80808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A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10778F-7086-8E7A-5805-7186F86FBC36}"/>
              </a:ext>
            </a:extLst>
          </p:cNvPr>
          <p:cNvSpPr txBox="1"/>
          <p:nvPr/>
        </p:nvSpPr>
        <p:spPr>
          <a:xfrm>
            <a:off x="34891" y="7294930"/>
            <a:ext cx="3848618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AU" sz="1400" dirty="0"/>
              <a:t>MWA Project meeting, Lausanne, 29-08-2024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TextShape 1"/>
          <p:cNvSpPr txBox="1"/>
          <p:nvPr/>
        </p:nvSpPr>
        <p:spPr>
          <a:xfrm>
            <a:off x="1260000" y="36000"/>
            <a:ext cx="8892000" cy="79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2600" b="1" strike="noStrike" spc="-1">
                <a:latin typeface="Arial"/>
              </a:rPr>
              <a:t>1</a:t>
            </a:r>
            <a:r>
              <a:rPr lang="en-AU" sz="2600" b="1" strike="noStrike" spc="-1" baseline="14000000">
                <a:latin typeface="Arial"/>
              </a:rPr>
              <a:t>st</a:t>
            </a:r>
            <a:r>
              <a:rPr lang="en-AU" sz="2600" b="1" strike="noStrike" spc="-1">
                <a:latin typeface="Arial"/>
              </a:rPr>
              <a:t> second MWA image from off-line correlated MWA </a:t>
            </a:r>
            <a:br/>
            <a:r>
              <a:rPr lang="en-AU" sz="2600" b="1" strike="noStrike" spc="-1">
                <a:latin typeface="Arial"/>
              </a:rPr>
              <a:t>Voltage Capture System (VCS). BLINK vs. WSCLEAN</a:t>
            </a:r>
            <a:endParaRPr lang="en-AU" sz="2600" b="0" strike="noStrike" spc="-1">
              <a:latin typeface="Arial"/>
            </a:endParaRPr>
          </a:p>
        </p:txBody>
      </p:sp>
      <p:pic>
        <p:nvPicPr>
          <p:cNvPr id="348" name="Picture 347"/>
          <p:cNvPicPr/>
          <p:nvPr/>
        </p:nvPicPr>
        <p:blipFill>
          <a:blip r:embed="rId3"/>
          <a:stretch/>
        </p:blipFill>
        <p:spPr>
          <a:xfrm>
            <a:off x="20520" y="1369080"/>
            <a:ext cx="10079640" cy="4824000"/>
          </a:xfrm>
          <a:prstGeom prst="rect">
            <a:avLst/>
          </a:prstGeom>
          <a:ln>
            <a:noFill/>
          </a:ln>
        </p:spPr>
      </p:pic>
      <p:sp>
        <p:nvSpPr>
          <p:cNvPr id="349" name="TextShape 2"/>
          <p:cNvSpPr txBox="1"/>
          <p:nvPr/>
        </p:nvSpPr>
        <p:spPr>
          <a:xfrm>
            <a:off x="4248000" y="1728000"/>
            <a:ext cx="3888000" cy="360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1800" b="1" strike="noStrike" spc="-1">
                <a:solidFill>
                  <a:srgbClr val="C9211E"/>
                </a:solidFill>
                <a:latin typeface="Arial"/>
              </a:rPr>
              <a:t>BLINK DIRTY IMAGE - 1</a:t>
            </a:r>
            <a:r>
              <a:rPr lang="en-AU" sz="1800" b="1" strike="noStrike" spc="-1" baseline="14000000">
                <a:solidFill>
                  <a:srgbClr val="C9211E"/>
                </a:solidFill>
                <a:latin typeface="Arial"/>
              </a:rPr>
              <a:t>st</a:t>
            </a:r>
            <a:r>
              <a:rPr lang="en-AU" sz="1800" b="1" strike="noStrike" spc="-1">
                <a:solidFill>
                  <a:srgbClr val="C9211E"/>
                </a:solidFill>
                <a:latin typeface="Arial"/>
              </a:rPr>
              <a:t> second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350" name="Line 3"/>
          <p:cNvSpPr/>
          <p:nvPr/>
        </p:nvSpPr>
        <p:spPr>
          <a:xfrm>
            <a:off x="576000" y="3168000"/>
            <a:ext cx="2088000" cy="3600000"/>
          </a:xfrm>
          <a:prstGeom prst="line">
            <a:avLst/>
          </a:prstGeom>
          <a:ln w="72000">
            <a:solidFill>
              <a:srgbClr val="FF0000"/>
            </a:solidFill>
            <a:round/>
            <a:head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AU"/>
          </a:p>
        </p:txBody>
      </p:sp>
      <p:sp>
        <p:nvSpPr>
          <p:cNvPr id="351" name="TextShape 4"/>
          <p:cNvSpPr txBox="1"/>
          <p:nvPr/>
        </p:nvSpPr>
        <p:spPr>
          <a:xfrm>
            <a:off x="2664000" y="6552000"/>
            <a:ext cx="590400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800" b="1" strike="noStrike" spc="-1">
                <a:solidFill>
                  <a:srgbClr val="C9211E"/>
                </a:solidFill>
                <a:latin typeface="Arial"/>
              </a:rPr>
              <a:t>Ghost source due to lack of convolution kernel in the BLINK gridding procedure : work in progress !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AE4A82-34CF-ED73-4B91-201A4D174C9D}"/>
              </a:ext>
            </a:extLst>
          </p:cNvPr>
          <p:cNvSpPr txBox="1"/>
          <p:nvPr/>
        </p:nvSpPr>
        <p:spPr>
          <a:xfrm>
            <a:off x="34891" y="7294930"/>
            <a:ext cx="3848618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AU" sz="1400" dirty="0"/>
              <a:t>MWA Project meeting, Lausanne, 29-08-2024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Picture 351"/>
          <p:cNvPicPr/>
          <p:nvPr/>
        </p:nvPicPr>
        <p:blipFill>
          <a:blip r:embed="rId3"/>
          <a:stretch/>
        </p:blipFill>
        <p:spPr>
          <a:xfrm>
            <a:off x="20520" y="1347840"/>
            <a:ext cx="10079640" cy="4866120"/>
          </a:xfrm>
          <a:prstGeom prst="rect">
            <a:avLst/>
          </a:prstGeom>
          <a:ln>
            <a:noFill/>
          </a:ln>
        </p:spPr>
      </p:pic>
      <p:sp>
        <p:nvSpPr>
          <p:cNvPr id="353" name="TextShape 1"/>
          <p:cNvSpPr txBox="1"/>
          <p:nvPr/>
        </p:nvSpPr>
        <p:spPr>
          <a:xfrm>
            <a:off x="1260000" y="36000"/>
            <a:ext cx="8892000" cy="79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2600" b="1" strike="noStrike" spc="-1">
                <a:latin typeface="Arial"/>
              </a:rPr>
              <a:t>2</a:t>
            </a:r>
            <a:r>
              <a:rPr lang="en-AU" sz="2600" b="1" strike="noStrike" spc="-1" baseline="14000000">
                <a:latin typeface="Arial"/>
              </a:rPr>
              <a:t>nd</a:t>
            </a:r>
            <a:r>
              <a:rPr lang="en-AU" sz="2600" b="1" strike="noStrike" spc="-1">
                <a:latin typeface="Arial"/>
              </a:rPr>
              <a:t> second MWA image from off-line correlated MWA </a:t>
            </a:r>
            <a:br/>
            <a:r>
              <a:rPr lang="en-AU" sz="2600" b="1" strike="noStrike" spc="-1">
                <a:latin typeface="Arial"/>
              </a:rPr>
              <a:t>Voltage Capture System (VCS). BLINK vs. WSCLEAN</a:t>
            </a:r>
            <a:endParaRPr lang="en-AU" sz="2600" b="0" strike="noStrike" spc="-1">
              <a:latin typeface="Arial"/>
            </a:endParaRPr>
          </a:p>
        </p:txBody>
      </p:sp>
      <p:sp>
        <p:nvSpPr>
          <p:cNvPr id="354" name="TextShape 2"/>
          <p:cNvSpPr txBox="1"/>
          <p:nvPr/>
        </p:nvSpPr>
        <p:spPr>
          <a:xfrm>
            <a:off x="4248000" y="1728000"/>
            <a:ext cx="4032000" cy="360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C9211E"/>
                </a:solidFill>
                <a:latin typeface="Arial"/>
              </a:rPr>
              <a:t>BLINK DIRTY IMAGE - 2</a:t>
            </a:r>
            <a:r>
              <a:rPr lang="en-AU" sz="1800" b="1" strike="noStrike" spc="-1" baseline="14000000">
                <a:solidFill>
                  <a:srgbClr val="C9211E"/>
                </a:solidFill>
                <a:latin typeface="Arial"/>
              </a:rPr>
              <a:t>nd</a:t>
            </a:r>
            <a:r>
              <a:rPr lang="en-AU" sz="1800" b="1" strike="noStrike" spc="-1">
                <a:solidFill>
                  <a:srgbClr val="C9211E"/>
                </a:solidFill>
                <a:latin typeface="Arial"/>
              </a:rPr>
              <a:t> second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39CBEA-6ECA-A32B-8AD8-AB5BB5C498A5}"/>
              </a:ext>
            </a:extLst>
          </p:cNvPr>
          <p:cNvSpPr txBox="1"/>
          <p:nvPr/>
        </p:nvSpPr>
        <p:spPr>
          <a:xfrm>
            <a:off x="34891" y="7294930"/>
            <a:ext cx="3848618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AU" sz="1400" dirty="0"/>
              <a:t>MWA Project meeting, Lausanne, 29-08-2024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TextShape 1"/>
          <p:cNvSpPr txBox="1"/>
          <p:nvPr/>
        </p:nvSpPr>
        <p:spPr>
          <a:xfrm>
            <a:off x="43032" y="4545342"/>
            <a:ext cx="10584000" cy="26407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SzPct val="100000"/>
              <a:buBlip>
                <a:blip r:embed="rId3"/>
              </a:buBlip>
            </a:pPr>
            <a:r>
              <a:rPr lang="en-AU" sz="1600" b="0" strike="noStrike" spc="-1" dirty="0">
                <a:latin typeface="Arial"/>
                <a:ea typeface="Noto Sans CJK SC"/>
              </a:rPr>
              <a:t>Antennas individually digitised </a:t>
            </a:r>
            <a:r>
              <a:rPr lang="en-AU" sz="1600" b="0" strike="noStrike" spc="-1" dirty="0">
                <a:latin typeface="Linux Biolinum O"/>
                <a:ea typeface="Linux Biolinum O"/>
              </a:rPr>
              <a:t>→ can be used as standalone interferometers </a:t>
            </a:r>
            <a:br>
              <a:rPr sz="1600" dirty="0"/>
            </a:br>
            <a:r>
              <a:rPr lang="en-AU" sz="1600" b="0" strike="noStrike" spc="-1" dirty="0">
                <a:latin typeface="Linux Biolinum O"/>
                <a:ea typeface="Linux Biolinum O"/>
              </a:rPr>
              <a:t>→ all-sky imaging</a:t>
            </a:r>
            <a:br>
              <a:rPr sz="1600" dirty="0"/>
            </a:br>
            <a:r>
              <a:rPr lang="en-AU" sz="1600" b="0" strike="noStrike" spc="-1" dirty="0">
                <a:latin typeface="Liberation Sans Narrow"/>
              </a:rPr>
              <a:t> </a:t>
            </a:r>
            <a:endParaRPr lang="en-AU" sz="1600" b="0" strike="noStrike" spc="-1" dirty="0">
              <a:latin typeface="Arial"/>
            </a:endParaRPr>
          </a:p>
          <a:p>
            <a:pPr marL="216000" indent="-216000">
              <a:buSzPct val="100000"/>
              <a:buBlip>
                <a:blip r:embed="rId3"/>
              </a:buBlip>
            </a:pPr>
            <a:r>
              <a:rPr lang="en-AU" sz="1600" b="0" strike="noStrike" spc="-1" dirty="0">
                <a:latin typeface="Arial"/>
                <a:ea typeface="Noto Sans CJK SC"/>
              </a:rPr>
              <a:t>Currently can capture only 1 coarse channel (~0.93 MHz) worth of bandwidth </a:t>
            </a:r>
            <a:br>
              <a:rPr sz="1600" dirty="0"/>
            </a:br>
            <a:r>
              <a:rPr lang="en-AU" sz="1600" b="0" strike="noStrike" spc="-1" dirty="0">
                <a:latin typeface="Arial"/>
              </a:rPr>
              <a:t> </a:t>
            </a:r>
          </a:p>
          <a:p>
            <a:pPr marL="216000" indent="-216000">
              <a:buSzPct val="100000"/>
              <a:buBlip>
                <a:blip r:embed="rId3"/>
              </a:buBlip>
            </a:pPr>
            <a:r>
              <a:rPr lang="en-AU" sz="1600" b="0" strike="noStrike" spc="-1" dirty="0">
                <a:latin typeface="Arial"/>
                <a:ea typeface="Noto Sans CJK SC"/>
              </a:rPr>
              <a:t>All-sky transient searches demonstrated in 2-second time resolution</a:t>
            </a:r>
            <a:br>
              <a:rPr sz="1600" dirty="0"/>
            </a:br>
            <a:r>
              <a:rPr lang="en-AU" sz="1600" b="0" strike="noStrike" spc="-1" dirty="0">
                <a:latin typeface="Arial"/>
              </a:rPr>
              <a:t> </a:t>
            </a:r>
          </a:p>
          <a:p>
            <a:pPr marL="216000" indent="-216000">
              <a:buSzPct val="100000"/>
              <a:buBlip>
                <a:blip r:embed="rId3"/>
              </a:buBlip>
            </a:pPr>
            <a:r>
              <a:rPr lang="en-AU" sz="1600" b="0" strike="noStrike" spc="-1" dirty="0">
                <a:latin typeface="Arial"/>
                <a:ea typeface="Noto Sans CJK SC"/>
              </a:rPr>
              <a:t>Larger observing BW requires software/firmware work in DAQ and real-time processing</a:t>
            </a:r>
            <a:br>
              <a:rPr sz="1600" dirty="0"/>
            </a:br>
            <a:r>
              <a:rPr lang="en-AU" sz="1600" b="0" strike="noStrike" spc="-1" dirty="0">
                <a:latin typeface="Arial"/>
              </a:rPr>
              <a:t> </a:t>
            </a:r>
          </a:p>
          <a:p>
            <a:pPr marL="216000" indent="-216000">
              <a:buSzPct val="100000"/>
              <a:buBlip>
                <a:blip r:embed="rId3"/>
              </a:buBlip>
            </a:pPr>
            <a:r>
              <a:rPr lang="en-AU" sz="1600" b="0" strike="noStrike" spc="-1" dirty="0">
                <a:latin typeface="Arial"/>
                <a:ea typeface="Noto Sans CJK SC"/>
              </a:rPr>
              <a:t>More stations on a few months time scale </a:t>
            </a:r>
            <a:r>
              <a:rPr lang="en-AU" sz="1600" b="0" strike="noStrike" spc="-1" dirty="0">
                <a:latin typeface="Linux Biolinum O"/>
                <a:ea typeface="Linux Biolinum O"/>
              </a:rPr>
              <a:t>→ </a:t>
            </a:r>
            <a:r>
              <a:rPr lang="en-AU" sz="1600" b="0" strike="noStrike" spc="-1" dirty="0">
                <a:latin typeface="Arial"/>
                <a:ea typeface="Noto Sans CJK SC"/>
              </a:rPr>
              <a:t>all-sky FRB/pulsar/transient searches!</a:t>
            </a:r>
            <a:endParaRPr lang="en-AU" sz="1600" b="0" strike="noStrike" spc="-1" dirty="0">
              <a:latin typeface="Arial"/>
            </a:endParaRPr>
          </a:p>
        </p:txBody>
      </p:sp>
      <p:pic>
        <p:nvPicPr>
          <p:cNvPr id="356" name="Picture 355"/>
          <p:cNvPicPr/>
          <p:nvPr/>
        </p:nvPicPr>
        <p:blipFill>
          <a:blip r:embed="rId4"/>
          <a:stretch/>
        </p:blipFill>
        <p:spPr>
          <a:xfrm>
            <a:off x="108000" y="1695240"/>
            <a:ext cx="4932000" cy="2768400"/>
          </a:xfrm>
          <a:prstGeom prst="rect">
            <a:avLst/>
          </a:prstGeom>
          <a:ln>
            <a:noFill/>
          </a:ln>
        </p:spPr>
      </p:pic>
      <p:pic>
        <p:nvPicPr>
          <p:cNvPr id="357" name="Picture 356"/>
          <p:cNvPicPr/>
          <p:nvPr/>
        </p:nvPicPr>
        <p:blipFill>
          <a:blip r:embed="rId5"/>
          <a:stretch/>
        </p:blipFill>
        <p:spPr>
          <a:xfrm>
            <a:off x="5112000" y="1692000"/>
            <a:ext cx="4932000" cy="2768400"/>
          </a:xfrm>
          <a:prstGeom prst="rect">
            <a:avLst/>
          </a:prstGeom>
          <a:ln>
            <a:noFill/>
          </a:ln>
        </p:spPr>
      </p:pic>
      <p:sp>
        <p:nvSpPr>
          <p:cNvPr id="358" name="TextShape 2"/>
          <p:cNvSpPr txBox="1"/>
          <p:nvPr/>
        </p:nvSpPr>
        <p:spPr>
          <a:xfrm>
            <a:off x="0" y="936000"/>
            <a:ext cx="5184000" cy="831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800" b="1" strike="noStrike" spc="-1">
                <a:solidFill>
                  <a:srgbClr val="0066B3"/>
                </a:solidFill>
                <a:latin typeface="Arial"/>
              </a:rPr>
              <a:t>Aperture Array Verification System 2 (AAVS2)</a:t>
            </a:r>
            <a:br/>
            <a:r>
              <a:rPr lang="en-AU" sz="1800" b="1" strike="noStrike" spc="-1">
                <a:solidFill>
                  <a:srgbClr val="0066B3"/>
                </a:solidFill>
                <a:latin typeface="Arial"/>
              </a:rPr>
              <a:t> 256 SKALA-4.1 antennas</a:t>
            </a:r>
            <a:endParaRPr lang="en-AU" sz="1800" b="0" strike="noStrike" spc="-1">
              <a:latin typeface="Arial"/>
            </a:endParaRPr>
          </a:p>
          <a:p>
            <a:pPr algn="ctr"/>
            <a:r>
              <a:rPr lang="en-AU" sz="1400" b="1" i="1" strike="noStrike" spc="-1">
                <a:solidFill>
                  <a:srgbClr val="0066B3"/>
                </a:solidFill>
                <a:latin typeface="Arial"/>
              </a:rPr>
              <a:t>( Macario et al, SPIE JATIS ,2022 )</a:t>
            </a:r>
            <a:endParaRPr lang="en-AU" sz="1400" b="0" strike="noStrike" spc="-1">
              <a:latin typeface="Arial"/>
            </a:endParaRPr>
          </a:p>
        </p:txBody>
      </p:sp>
      <p:sp>
        <p:nvSpPr>
          <p:cNvPr id="359" name="TextShape 3"/>
          <p:cNvSpPr txBox="1"/>
          <p:nvPr/>
        </p:nvSpPr>
        <p:spPr>
          <a:xfrm>
            <a:off x="5112000" y="900360"/>
            <a:ext cx="5184000" cy="858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800" b="1" strike="noStrike" spc="-1">
                <a:solidFill>
                  <a:srgbClr val="0066B3"/>
                </a:solidFill>
                <a:latin typeface="Arial"/>
              </a:rPr>
              <a:t>Engineering Development Array 2 (EDA2)</a:t>
            </a:r>
            <a:endParaRPr lang="en-AU" sz="1800" b="0" strike="noStrike" spc="-1">
              <a:latin typeface="Arial"/>
            </a:endParaRPr>
          </a:p>
          <a:p>
            <a:pPr algn="ctr"/>
            <a:r>
              <a:rPr lang="en-AU" sz="1800" b="1" strike="noStrike" spc="-1">
                <a:solidFill>
                  <a:srgbClr val="0066B3"/>
                </a:solidFill>
                <a:latin typeface="Arial"/>
              </a:rPr>
              <a:t>256 MWA Dipoles</a:t>
            </a:r>
            <a:endParaRPr lang="en-AU" sz="1800" b="0" strike="noStrike" spc="-1">
              <a:latin typeface="Arial"/>
            </a:endParaRPr>
          </a:p>
          <a:p>
            <a:pPr algn="ctr"/>
            <a:r>
              <a:rPr lang="en-AU" sz="1400" b="1" i="1" strike="noStrike" spc="-1">
                <a:solidFill>
                  <a:srgbClr val="0066B3"/>
                </a:solidFill>
                <a:latin typeface="Arial"/>
              </a:rPr>
              <a:t>( Wayth et al., SPIE JATIS, 2022 )</a:t>
            </a:r>
            <a:endParaRPr lang="en-AU" sz="1400" b="0" strike="noStrike" spc="-1">
              <a:latin typeface="Arial"/>
            </a:endParaRPr>
          </a:p>
        </p:txBody>
      </p:sp>
      <p:sp>
        <p:nvSpPr>
          <p:cNvPr id="360" name="TextShape 4"/>
          <p:cNvSpPr txBox="1"/>
          <p:nvPr/>
        </p:nvSpPr>
        <p:spPr>
          <a:xfrm>
            <a:off x="1080000" y="108000"/>
            <a:ext cx="9000000" cy="57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400" b="0" strike="noStrike" spc="-1">
                <a:latin typeface="Arial"/>
                <a:ea typeface="SimSun"/>
              </a:rPr>
              <a:t>          </a:t>
            </a:r>
            <a:r>
              <a:rPr lang="en-AU" sz="3400" b="1" strike="noStrike" spc="-1">
                <a:latin typeface="Arial"/>
                <a:ea typeface="SimSun"/>
              </a:rPr>
              <a:t>SKA-Low stations </a:t>
            </a:r>
            <a:r>
              <a:rPr lang="en-AU" sz="3400" b="1" strike="noStrike" spc="-1">
                <a:latin typeface="Arial"/>
              </a:rPr>
              <a:t>(50 - 350 MHz)</a:t>
            </a:r>
            <a:endParaRPr lang="en-AU" sz="3400" b="0" strike="noStrike" spc="-1"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A5E4D6-DEB8-6C24-B009-90E50732D919}"/>
              </a:ext>
            </a:extLst>
          </p:cNvPr>
          <p:cNvSpPr txBox="1"/>
          <p:nvPr/>
        </p:nvSpPr>
        <p:spPr>
          <a:xfrm>
            <a:off x="34891" y="7294930"/>
            <a:ext cx="3848618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AU" sz="1400" dirty="0"/>
              <a:t>MWA Project meeting, Lausanne, 29-08-2024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Picture 360"/>
          <p:cNvPicPr/>
          <p:nvPr/>
        </p:nvPicPr>
        <p:blipFill>
          <a:blip r:embed="rId3"/>
          <a:stretch/>
        </p:blipFill>
        <p:spPr>
          <a:xfrm>
            <a:off x="3377160" y="1177200"/>
            <a:ext cx="3325680" cy="3332160"/>
          </a:xfrm>
          <a:prstGeom prst="rect">
            <a:avLst/>
          </a:prstGeom>
          <a:ln>
            <a:noFill/>
          </a:ln>
        </p:spPr>
      </p:pic>
      <p:sp>
        <p:nvSpPr>
          <p:cNvPr id="362" name="TextShape 1"/>
          <p:cNvSpPr txBox="1"/>
          <p:nvPr/>
        </p:nvSpPr>
        <p:spPr>
          <a:xfrm>
            <a:off x="0" y="1182240"/>
            <a:ext cx="3325680" cy="333216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/>
            <a:r>
              <a:rPr lang="en-AU" sz="1800" b="0" strike="noStrike" spc="-1">
                <a:latin typeface="Arial"/>
              </a:rPr>
              <a:t>			</a:t>
            </a:r>
          </a:p>
        </p:txBody>
      </p:sp>
      <p:pic>
        <p:nvPicPr>
          <p:cNvPr id="363" name="Picture 362"/>
          <p:cNvPicPr/>
          <p:nvPr/>
        </p:nvPicPr>
        <p:blipFill>
          <a:blip r:embed="rId5"/>
          <a:stretch/>
        </p:blipFill>
        <p:spPr>
          <a:xfrm>
            <a:off x="6754320" y="1182240"/>
            <a:ext cx="3325680" cy="3327120"/>
          </a:xfrm>
          <a:prstGeom prst="rect">
            <a:avLst/>
          </a:prstGeom>
          <a:ln>
            <a:noFill/>
          </a:ln>
        </p:spPr>
      </p:pic>
      <p:sp>
        <p:nvSpPr>
          <p:cNvPr id="364" name="TextShape 2"/>
          <p:cNvSpPr txBox="1"/>
          <p:nvPr/>
        </p:nvSpPr>
        <p:spPr>
          <a:xfrm>
            <a:off x="0" y="1177200"/>
            <a:ext cx="3456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0" strike="noStrike" spc="-1">
                <a:solidFill>
                  <a:srgbClr val="FFF200"/>
                </a:solidFill>
                <a:latin typeface="Arial"/>
              </a:rPr>
              <a:t>    2020-04-10 14:04:44 UTC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365" name="TextShape 3"/>
          <p:cNvSpPr txBox="1"/>
          <p:nvPr/>
        </p:nvSpPr>
        <p:spPr>
          <a:xfrm>
            <a:off x="3298320" y="1165680"/>
            <a:ext cx="3456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0" strike="noStrike" spc="-1">
                <a:solidFill>
                  <a:srgbClr val="FFF200"/>
                </a:solidFill>
                <a:latin typeface="Arial"/>
              </a:rPr>
              <a:t>    2020-04-10 14:04:46 UTC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366" name="TextShape 4"/>
          <p:cNvSpPr txBox="1"/>
          <p:nvPr/>
        </p:nvSpPr>
        <p:spPr>
          <a:xfrm>
            <a:off x="6840000" y="1152000"/>
            <a:ext cx="3456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0" strike="noStrike" spc="-1">
                <a:solidFill>
                  <a:srgbClr val="FFF200"/>
                </a:solidFill>
                <a:latin typeface="Arial"/>
              </a:rPr>
              <a:t>DIFFERENCE OF THE TWO 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367" name="TextShape 5"/>
          <p:cNvSpPr txBox="1"/>
          <p:nvPr/>
        </p:nvSpPr>
        <p:spPr>
          <a:xfrm>
            <a:off x="3492000" y="4163040"/>
            <a:ext cx="3096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FFF200"/>
                </a:solidFill>
                <a:latin typeface="Arial"/>
              </a:rPr>
              <a:t>    EDA2 at 159.375 MHz 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368" name="TextShape 6"/>
          <p:cNvSpPr txBox="1"/>
          <p:nvPr/>
        </p:nvSpPr>
        <p:spPr>
          <a:xfrm>
            <a:off x="1800000" y="216000"/>
            <a:ext cx="7416000" cy="57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400" b="0" strike="noStrike" spc="-1">
                <a:latin typeface="Arial"/>
              </a:rPr>
              <a:t>All-sky imaging with SKA-Low stations</a:t>
            </a:r>
          </a:p>
        </p:txBody>
      </p:sp>
      <p:sp>
        <p:nvSpPr>
          <p:cNvPr id="369" name="TextShape 7"/>
          <p:cNvSpPr txBox="1"/>
          <p:nvPr/>
        </p:nvSpPr>
        <p:spPr>
          <a:xfrm>
            <a:off x="0" y="4647240"/>
            <a:ext cx="4032000" cy="25671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100" b="0" strike="noStrike" spc="-1">
                <a:solidFill>
                  <a:srgbClr val="000000"/>
                </a:solidFill>
                <a:latin typeface="FoundrySterling-Book"/>
              </a:rPr>
              <a:t>Demonstration on 2-sec</a:t>
            </a:r>
            <a:endParaRPr lang="en-AU" sz="21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100" b="0" strike="noStrike" spc="-1">
                <a:solidFill>
                  <a:srgbClr val="000000"/>
                </a:solidFill>
                <a:latin typeface="FoundrySterling-Book"/>
              </a:rPr>
              <a:t>all-sky imaging </a:t>
            </a:r>
            <a:br/>
            <a:endParaRPr lang="en-AU" sz="21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100" b="0" strike="noStrike" spc="-1">
                <a:solidFill>
                  <a:srgbClr val="000000"/>
                </a:solidFill>
                <a:latin typeface="FoundrySterling-Book"/>
              </a:rPr>
              <a:t>Difference imaging used </a:t>
            </a:r>
            <a:br/>
            <a:r>
              <a:rPr lang="en-AU" sz="2100" b="0" strike="noStrike" spc="-1">
                <a:solidFill>
                  <a:srgbClr val="000000"/>
                </a:solidFill>
                <a:latin typeface="FoundrySterling-Book"/>
              </a:rPr>
              <a:t>to identified transients </a:t>
            </a:r>
            <a:br/>
            <a:r>
              <a:rPr lang="en-AU" sz="2100" b="0" strike="noStrike" spc="-1">
                <a:solidFill>
                  <a:srgbClr val="000000"/>
                </a:solidFill>
                <a:latin typeface="FoundrySterling-Book"/>
              </a:rPr>
              <a:t> </a:t>
            </a:r>
            <a:endParaRPr lang="en-AU" sz="21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100" b="0" strike="noStrike" spc="-1">
                <a:solidFill>
                  <a:srgbClr val="000000"/>
                </a:solidFill>
                <a:latin typeface="FoundrySterling-Book"/>
              </a:rPr>
              <a:t>Example, bright known pulsars like B0950+08</a:t>
            </a:r>
            <a:endParaRPr lang="en-AU" sz="2100" b="0" strike="noStrike" spc="-1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3E3F0A-44B6-B35F-50D3-1DD1B44E2A67}"/>
              </a:ext>
            </a:extLst>
          </p:cNvPr>
          <p:cNvSpPr txBox="1"/>
          <p:nvPr/>
        </p:nvSpPr>
        <p:spPr>
          <a:xfrm>
            <a:off x="34891" y="7294930"/>
            <a:ext cx="3848618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AU" sz="1400" dirty="0"/>
              <a:t>MWA Project meeting, Lausanne, 29-08-2024 </a:t>
            </a:r>
          </a:p>
        </p:txBody>
      </p:sp>
      <p:pic>
        <p:nvPicPr>
          <p:cNvPr id="370" name="Picture 369"/>
          <p:cNvPicPr/>
          <p:nvPr/>
        </p:nvPicPr>
        <p:blipFill>
          <a:blip r:embed="rId6"/>
          <a:stretch/>
        </p:blipFill>
        <p:spPr>
          <a:xfrm>
            <a:off x="3744000" y="4608000"/>
            <a:ext cx="6240240" cy="540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TextShape 1"/>
          <p:cNvSpPr txBox="1"/>
          <p:nvPr/>
        </p:nvSpPr>
        <p:spPr>
          <a:xfrm>
            <a:off x="1080000" y="93600"/>
            <a:ext cx="8928000" cy="806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2800" b="1" strike="noStrike" spc="-1">
                <a:latin typeface="Arial"/>
                <a:ea typeface="SimSun"/>
              </a:rPr>
              <a:t>FRB rates at 200 MHz derived from higher frequency measurements assuming flat rate or rate </a:t>
            </a:r>
            <a:r>
              <a:rPr lang="en-AU" sz="2800" b="1" strike="noStrike" spc="-1">
                <a:latin typeface="Arial"/>
              </a:rPr>
              <a:t>~ </a:t>
            </a:r>
            <a:r>
              <a:rPr lang="en-AU" sz="2800" b="1" strike="noStrike" spc="-1">
                <a:latin typeface="Arial"/>
                <a:ea typeface="Arial"/>
              </a:rPr>
              <a:t>ν</a:t>
            </a:r>
            <a:r>
              <a:rPr lang="en-AU" sz="2800" b="1" strike="noStrike" spc="-1" baseline="14000000">
                <a:latin typeface="Arial"/>
                <a:ea typeface="Arial"/>
              </a:rPr>
              <a:t>0</a:t>
            </a:r>
            <a:r>
              <a:rPr lang="en-AU" sz="2800" b="1" strike="noStrike" spc="-1">
                <a:latin typeface="Arial"/>
              </a:rPr>
              <a:t> </a:t>
            </a:r>
            <a:endParaRPr lang="en-AU" sz="2800" b="0" strike="noStrike" spc="-1">
              <a:latin typeface="Arial"/>
            </a:endParaRPr>
          </a:p>
        </p:txBody>
      </p:sp>
      <p:pic>
        <p:nvPicPr>
          <p:cNvPr id="372" name="Picture 371"/>
          <p:cNvPicPr/>
          <p:nvPr/>
        </p:nvPicPr>
        <p:blipFill>
          <a:blip r:embed="rId3"/>
          <a:stretch/>
        </p:blipFill>
        <p:spPr>
          <a:xfrm>
            <a:off x="174600" y="1080000"/>
            <a:ext cx="9185400" cy="4608000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169BBC-6823-4EAF-EA2D-500E75C90792}"/>
              </a:ext>
            </a:extLst>
          </p:cNvPr>
          <p:cNvSpPr txBox="1"/>
          <p:nvPr/>
        </p:nvSpPr>
        <p:spPr>
          <a:xfrm>
            <a:off x="34891" y="7294930"/>
            <a:ext cx="3848618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AU" sz="1400" dirty="0"/>
              <a:t>MWA Project meeting, Lausanne, 29-08-2024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TextShape 1"/>
          <p:cNvSpPr txBox="1"/>
          <p:nvPr/>
        </p:nvSpPr>
        <p:spPr>
          <a:xfrm>
            <a:off x="1080000" y="93600"/>
            <a:ext cx="8928000" cy="806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2800" b="1" strike="noStrike" spc="-1">
                <a:latin typeface="Arial"/>
              </a:rPr>
              <a:t>FRB rates at 200 MHz derived from higher frequency measurements assuming flat rate or rate ~ </a:t>
            </a:r>
            <a:r>
              <a:rPr lang="en-AU" sz="2800" b="1" strike="noStrike" spc="-1">
                <a:latin typeface="Arial"/>
                <a:ea typeface="Arial"/>
              </a:rPr>
              <a:t>ν</a:t>
            </a:r>
            <a:r>
              <a:rPr lang="en-AU" sz="2800" b="1" strike="noStrike" spc="-1" baseline="14000000">
                <a:latin typeface="Arial"/>
                <a:ea typeface="Arial"/>
              </a:rPr>
              <a:t>0</a:t>
            </a:r>
            <a:endParaRPr lang="en-AU" sz="2800" b="0" strike="noStrike" spc="-1">
              <a:latin typeface="Arial"/>
            </a:endParaRPr>
          </a:p>
        </p:txBody>
      </p:sp>
      <p:sp>
        <p:nvSpPr>
          <p:cNvPr id="374" name="TextShape 2"/>
          <p:cNvSpPr txBox="1"/>
          <p:nvPr/>
        </p:nvSpPr>
        <p:spPr>
          <a:xfrm>
            <a:off x="-72000" y="6408000"/>
            <a:ext cx="10224000" cy="978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2000" b="1" strike="noStrike" spc="-1">
                <a:solidFill>
                  <a:srgbClr val="CE181E"/>
                </a:solidFill>
                <a:latin typeface="FoundrySterling-Book"/>
              </a:rPr>
              <a:t>Expected number of 10</a:t>
            </a:r>
            <a:r>
              <a:rPr lang="en-AU" sz="2000" b="1" strike="noStrike" spc="-1">
                <a:solidFill>
                  <a:srgbClr val="CE181E"/>
                </a:solidFill>
                <a:latin typeface="Ubuntu"/>
                <a:ea typeface="Ubuntu"/>
              </a:rPr>
              <a:t>σ</a:t>
            </a:r>
            <a:r>
              <a:rPr lang="en-AU" sz="2000" b="1" strike="noStrike" spc="-1">
                <a:solidFill>
                  <a:srgbClr val="CE181E"/>
                </a:solidFill>
                <a:latin typeface="FoundrySterling-Book"/>
              </a:rPr>
              <a:t> (</a:t>
            </a:r>
            <a:r>
              <a:rPr lang="en-AU" sz="2000" b="1" strike="noStrike" spc="-1">
                <a:solidFill>
                  <a:srgbClr val="CE181E"/>
                </a:solidFill>
                <a:latin typeface="Ubuntu"/>
                <a:ea typeface="Ubuntu"/>
              </a:rPr>
              <a:t>≥</a:t>
            </a:r>
            <a:r>
              <a:rPr lang="en-AU" sz="2000" b="1" strike="noStrike" spc="-1">
                <a:solidFill>
                  <a:srgbClr val="CE181E"/>
                </a:solidFill>
                <a:latin typeface="FoundrySterling-Book"/>
                <a:ea typeface="Ubuntu"/>
              </a:rPr>
              <a:t> 3</a:t>
            </a:r>
            <a:r>
              <a:rPr lang="en-AU" sz="2000" b="1" strike="noStrike" spc="-1">
                <a:solidFill>
                  <a:srgbClr val="CE181E"/>
                </a:solidFill>
                <a:latin typeface="FoundrySterling-Book"/>
              </a:rPr>
              <a:t>00 Jy ms) detections ~ 10s - 100s </a:t>
            </a:r>
            <a:br/>
            <a:r>
              <a:rPr lang="en-AU" sz="2000" b="1" strike="noStrike" spc="-1">
                <a:solidFill>
                  <a:srgbClr val="CE181E"/>
                </a:solidFill>
                <a:latin typeface="FoundrySterling-Book"/>
              </a:rPr>
              <a:t>FRBs / year  mainly in the local Universe (redshift &lt; 1)</a:t>
            </a:r>
            <a:endParaRPr lang="en-AU" sz="2000" b="0" strike="noStrike" spc="-1">
              <a:latin typeface="Arial"/>
            </a:endParaRPr>
          </a:p>
        </p:txBody>
      </p:sp>
      <p:pic>
        <p:nvPicPr>
          <p:cNvPr id="375" name="Picture 374"/>
          <p:cNvPicPr/>
          <p:nvPr/>
        </p:nvPicPr>
        <p:blipFill>
          <a:blip r:embed="rId3"/>
          <a:stretch/>
        </p:blipFill>
        <p:spPr>
          <a:xfrm>
            <a:off x="174600" y="1080000"/>
            <a:ext cx="9185400" cy="4608000"/>
          </a:xfrm>
          <a:prstGeom prst="rect">
            <a:avLst/>
          </a:prstGeom>
          <a:ln>
            <a:noFill/>
          </a:ln>
        </p:spPr>
      </p:pic>
      <p:sp>
        <p:nvSpPr>
          <p:cNvPr id="376" name="Line 3"/>
          <p:cNvSpPr/>
          <p:nvPr/>
        </p:nvSpPr>
        <p:spPr>
          <a:xfrm flipV="1">
            <a:off x="6192000" y="2448000"/>
            <a:ext cx="0" cy="2664000"/>
          </a:xfrm>
          <a:prstGeom prst="line">
            <a:avLst/>
          </a:prstGeom>
          <a:ln w="72000">
            <a:solidFill>
              <a:srgbClr val="ED1C2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AU"/>
          </a:p>
        </p:txBody>
      </p:sp>
      <p:sp>
        <p:nvSpPr>
          <p:cNvPr id="377" name="Line 4"/>
          <p:cNvSpPr/>
          <p:nvPr/>
        </p:nvSpPr>
        <p:spPr>
          <a:xfrm flipH="1">
            <a:off x="6192000" y="3240000"/>
            <a:ext cx="2880000" cy="0"/>
          </a:xfrm>
          <a:prstGeom prst="line">
            <a:avLst/>
          </a:prstGeom>
          <a:ln w="72000">
            <a:solidFill>
              <a:srgbClr val="ED1C24"/>
            </a:solidFill>
            <a:custDash>
              <a:ds d="197000" sp="127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AU"/>
          </a:p>
        </p:txBody>
      </p:sp>
      <p:sp>
        <p:nvSpPr>
          <p:cNvPr id="378" name="Line 5"/>
          <p:cNvSpPr/>
          <p:nvPr/>
        </p:nvSpPr>
        <p:spPr>
          <a:xfrm flipH="1">
            <a:off x="6192000" y="3636000"/>
            <a:ext cx="2880000" cy="0"/>
          </a:xfrm>
          <a:prstGeom prst="line">
            <a:avLst/>
          </a:prstGeom>
          <a:ln w="72000">
            <a:solidFill>
              <a:srgbClr val="ED1C24"/>
            </a:solidFill>
            <a:custDash>
              <a:ds d="197000" sp="127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AU"/>
          </a:p>
        </p:txBody>
      </p:sp>
      <p:sp>
        <p:nvSpPr>
          <p:cNvPr id="379" name="TextShape 6"/>
          <p:cNvSpPr txBox="1"/>
          <p:nvPr/>
        </p:nvSpPr>
        <p:spPr>
          <a:xfrm>
            <a:off x="6192000" y="2304000"/>
            <a:ext cx="4968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CE181E"/>
                </a:solidFill>
                <a:latin typeface="Times New Roman"/>
                <a:ea typeface="SimSun"/>
              </a:rPr>
              <a:t>BW ~ 30 MHz, 10ms,  </a:t>
            </a:r>
            <a:r>
              <a:rPr lang="en-AU" sz="1800" b="1" strike="noStrike" spc="-1">
                <a:solidFill>
                  <a:srgbClr val="CE181E"/>
                </a:solidFill>
                <a:latin typeface="Times New Roman"/>
              </a:rPr>
              <a:t>10</a:t>
            </a:r>
            <a:r>
              <a:rPr lang="en-AU" sz="1800" b="1" strike="noStrike" spc="-1">
                <a:solidFill>
                  <a:srgbClr val="CE181E"/>
                </a:solidFill>
                <a:latin typeface="Times New Roman"/>
                <a:ea typeface="Ubuntu"/>
              </a:rPr>
              <a:t>σ ~ 300 Jy ms</a:t>
            </a:r>
            <a:r>
              <a:rPr lang="en-AU" sz="1800" b="1" strike="noStrike" spc="-1">
                <a:solidFill>
                  <a:srgbClr val="CE181E"/>
                </a:solidFill>
                <a:latin typeface="Times New Roman"/>
              </a:rPr>
              <a:t> 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380" name="TextShape 7"/>
          <p:cNvSpPr txBox="1"/>
          <p:nvPr/>
        </p:nvSpPr>
        <p:spPr>
          <a:xfrm>
            <a:off x="8892000" y="3181680"/>
            <a:ext cx="1296000" cy="4834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400" b="1" strike="noStrike" spc="-1">
                <a:solidFill>
                  <a:srgbClr val="CE181E"/>
                </a:solidFill>
                <a:latin typeface="Times New Roman"/>
              </a:rPr>
              <a:t>~1 </a:t>
            </a:r>
            <a:r>
              <a:rPr lang="en-AU" sz="1400" b="1" strike="noStrike" spc="-1">
                <a:solidFill>
                  <a:srgbClr val="CE181E"/>
                </a:solidFill>
                <a:latin typeface="Times New Roman"/>
                <a:ea typeface="Times New Roman"/>
              </a:rPr>
              <a:t>±</a:t>
            </a:r>
            <a:r>
              <a:rPr lang="en-AU" sz="1400" b="1" strike="noStrike" spc="-1">
                <a:solidFill>
                  <a:srgbClr val="CE181E"/>
                </a:solidFill>
                <a:latin typeface="Times New Roman"/>
              </a:rPr>
              <a:t> 0.4 </a:t>
            </a:r>
            <a:br/>
            <a:r>
              <a:rPr lang="en-AU" sz="1400" b="1" strike="noStrike" spc="-1">
                <a:solidFill>
                  <a:srgbClr val="CE181E"/>
                </a:solidFill>
                <a:latin typeface="Times New Roman"/>
              </a:rPr>
              <a:t>FRBs/day/sky</a:t>
            </a:r>
            <a:endParaRPr lang="en-AU" sz="1400" b="0" strike="noStrike" spc="-1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D534B9-B652-CB77-C7BA-E90C328CD2FF}"/>
              </a:ext>
            </a:extLst>
          </p:cNvPr>
          <p:cNvSpPr txBox="1"/>
          <p:nvPr/>
        </p:nvSpPr>
        <p:spPr>
          <a:xfrm>
            <a:off x="34891" y="7294930"/>
            <a:ext cx="3848618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AU" sz="1400" dirty="0"/>
              <a:t>MWA Project meeting, Lausanne, 29-08-2024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TextShape 1"/>
          <p:cNvSpPr txBox="1"/>
          <p:nvPr/>
        </p:nvSpPr>
        <p:spPr>
          <a:xfrm>
            <a:off x="1080000" y="93600"/>
            <a:ext cx="8928000" cy="806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2800" b="1" strike="noStrike" spc="-1">
                <a:latin typeface="Arial"/>
                <a:ea typeface="SimSun"/>
              </a:rPr>
              <a:t>FRB rates at 200 MHz derived from higher frequency measurements assuming flat rate or rate </a:t>
            </a:r>
            <a:r>
              <a:rPr lang="en-AU" sz="2800" b="1" strike="noStrike" spc="-1">
                <a:latin typeface="Arial"/>
              </a:rPr>
              <a:t>~ </a:t>
            </a:r>
            <a:r>
              <a:rPr lang="en-AU" sz="2800" b="1" strike="noStrike" spc="-1">
                <a:latin typeface="Arial"/>
                <a:ea typeface="Arial"/>
              </a:rPr>
              <a:t>ν</a:t>
            </a:r>
            <a:r>
              <a:rPr lang="en-AU" sz="2800" b="1" strike="noStrike" spc="-1" baseline="14000000">
                <a:latin typeface="Arial"/>
                <a:ea typeface="Arial"/>
              </a:rPr>
              <a:t>0</a:t>
            </a:r>
            <a:endParaRPr lang="en-AU" sz="2800" b="0" strike="noStrike" spc="-1">
              <a:latin typeface="Arial"/>
            </a:endParaRPr>
          </a:p>
        </p:txBody>
      </p:sp>
      <p:pic>
        <p:nvPicPr>
          <p:cNvPr id="382" name="Picture 381"/>
          <p:cNvPicPr/>
          <p:nvPr/>
        </p:nvPicPr>
        <p:blipFill>
          <a:blip r:embed="rId3"/>
          <a:stretch/>
        </p:blipFill>
        <p:spPr>
          <a:xfrm>
            <a:off x="174600" y="1080000"/>
            <a:ext cx="9185400" cy="4608000"/>
          </a:xfrm>
          <a:prstGeom prst="rect">
            <a:avLst/>
          </a:prstGeom>
          <a:ln>
            <a:noFill/>
          </a:ln>
        </p:spPr>
      </p:pic>
      <p:sp>
        <p:nvSpPr>
          <p:cNvPr id="383" name="Line 2"/>
          <p:cNvSpPr/>
          <p:nvPr/>
        </p:nvSpPr>
        <p:spPr>
          <a:xfrm flipV="1">
            <a:off x="6192000" y="2448000"/>
            <a:ext cx="0" cy="2664000"/>
          </a:xfrm>
          <a:prstGeom prst="line">
            <a:avLst/>
          </a:prstGeom>
          <a:ln w="72000">
            <a:solidFill>
              <a:srgbClr val="ED1C2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AU"/>
          </a:p>
        </p:txBody>
      </p:sp>
      <p:sp>
        <p:nvSpPr>
          <p:cNvPr id="384" name="Line 3"/>
          <p:cNvSpPr/>
          <p:nvPr/>
        </p:nvSpPr>
        <p:spPr>
          <a:xfrm flipH="1">
            <a:off x="6192000" y="3240000"/>
            <a:ext cx="2880000" cy="0"/>
          </a:xfrm>
          <a:prstGeom prst="line">
            <a:avLst/>
          </a:prstGeom>
          <a:ln w="72000">
            <a:solidFill>
              <a:srgbClr val="ED1C24"/>
            </a:solidFill>
            <a:custDash>
              <a:ds d="197000" sp="127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AU"/>
          </a:p>
        </p:txBody>
      </p:sp>
      <p:sp>
        <p:nvSpPr>
          <p:cNvPr id="385" name="Line 4"/>
          <p:cNvSpPr/>
          <p:nvPr/>
        </p:nvSpPr>
        <p:spPr>
          <a:xfrm flipH="1">
            <a:off x="6192000" y="3636000"/>
            <a:ext cx="2880000" cy="0"/>
          </a:xfrm>
          <a:prstGeom prst="line">
            <a:avLst/>
          </a:prstGeom>
          <a:ln w="72000">
            <a:solidFill>
              <a:srgbClr val="ED1C24"/>
            </a:solidFill>
            <a:custDash>
              <a:ds d="197000" sp="127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AU"/>
          </a:p>
        </p:txBody>
      </p:sp>
      <p:sp>
        <p:nvSpPr>
          <p:cNvPr id="386" name="TextShape 5"/>
          <p:cNvSpPr txBox="1"/>
          <p:nvPr/>
        </p:nvSpPr>
        <p:spPr>
          <a:xfrm>
            <a:off x="6192000" y="2304000"/>
            <a:ext cx="4968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600" b="1" strike="noStrike" spc="-1">
                <a:solidFill>
                  <a:srgbClr val="CE181E"/>
                </a:solidFill>
                <a:latin typeface="Times New Roman"/>
                <a:ea typeface="SimSun"/>
              </a:rPr>
              <a:t>BW ~ 0.93 MHz, 100ms,  </a:t>
            </a:r>
            <a:r>
              <a:rPr lang="en-AU" sz="1600" b="1" strike="noStrike" spc="-1">
                <a:solidFill>
                  <a:srgbClr val="CE181E"/>
                </a:solidFill>
                <a:latin typeface="Times New Roman"/>
              </a:rPr>
              <a:t>10</a:t>
            </a:r>
            <a:r>
              <a:rPr lang="en-AU" sz="1600" b="1" strike="noStrike" spc="-1">
                <a:solidFill>
                  <a:srgbClr val="CE181E"/>
                </a:solidFill>
                <a:latin typeface="Times New Roman"/>
                <a:ea typeface="Ubuntu"/>
              </a:rPr>
              <a:t>σ ~ 6000 Jy ms</a:t>
            </a:r>
            <a:r>
              <a:rPr lang="en-AU" sz="1600" b="1" strike="noStrike" spc="-1">
                <a:solidFill>
                  <a:srgbClr val="CE181E"/>
                </a:solidFill>
                <a:latin typeface="Times New Roman"/>
              </a:rPr>
              <a:t> </a:t>
            </a:r>
            <a:endParaRPr lang="en-AU" sz="1600" b="0" strike="noStrike" spc="-1">
              <a:latin typeface="Arial"/>
            </a:endParaRPr>
          </a:p>
        </p:txBody>
      </p:sp>
      <p:sp>
        <p:nvSpPr>
          <p:cNvPr id="387" name="TextShape 6"/>
          <p:cNvSpPr txBox="1"/>
          <p:nvPr/>
        </p:nvSpPr>
        <p:spPr>
          <a:xfrm>
            <a:off x="8892000" y="3181680"/>
            <a:ext cx="1296000" cy="4834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400" b="1" strike="noStrike" spc="-1">
                <a:solidFill>
                  <a:srgbClr val="CE181E"/>
                </a:solidFill>
                <a:latin typeface="Times New Roman"/>
              </a:rPr>
              <a:t>~0.01 </a:t>
            </a:r>
            <a:r>
              <a:rPr lang="en-AU" sz="1400" b="1" strike="noStrike" spc="-1">
                <a:solidFill>
                  <a:srgbClr val="CE181E"/>
                </a:solidFill>
                <a:latin typeface="Times New Roman"/>
                <a:ea typeface="Times New Roman"/>
              </a:rPr>
              <a:t>±</a:t>
            </a:r>
            <a:r>
              <a:rPr lang="en-AU" sz="1400" b="1" strike="noStrike" spc="-1">
                <a:solidFill>
                  <a:srgbClr val="CE181E"/>
                </a:solidFill>
                <a:latin typeface="Times New Roman"/>
              </a:rPr>
              <a:t> 0.005 </a:t>
            </a:r>
            <a:br/>
            <a:r>
              <a:rPr lang="en-AU" sz="1400" b="1" strike="noStrike" spc="-1">
                <a:solidFill>
                  <a:srgbClr val="CE181E"/>
                </a:solidFill>
                <a:latin typeface="Times New Roman"/>
              </a:rPr>
              <a:t>FRBs/day/sky</a:t>
            </a:r>
            <a:endParaRPr lang="en-AU" sz="1400" b="0" strike="noStrike" spc="-1">
              <a:latin typeface="Arial"/>
            </a:endParaRPr>
          </a:p>
        </p:txBody>
      </p:sp>
      <p:sp>
        <p:nvSpPr>
          <p:cNvPr id="388" name="TextShape 7"/>
          <p:cNvSpPr txBox="1"/>
          <p:nvPr/>
        </p:nvSpPr>
        <p:spPr>
          <a:xfrm>
            <a:off x="-72000" y="6408000"/>
            <a:ext cx="10224000" cy="978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2000" b="1" strike="noStrike" spc="-1">
                <a:solidFill>
                  <a:srgbClr val="CE181E"/>
                </a:solidFill>
                <a:latin typeface="FoundrySterling-Book"/>
              </a:rPr>
              <a:t>With current system 10</a:t>
            </a:r>
            <a:r>
              <a:rPr lang="en-AU" sz="2000" b="1" strike="noStrike" spc="-1">
                <a:solidFill>
                  <a:srgbClr val="CE181E"/>
                </a:solidFill>
                <a:latin typeface="FoundrySterling-Book"/>
                <a:ea typeface="Ubuntu"/>
              </a:rPr>
              <a:t>σ</a:t>
            </a:r>
            <a:r>
              <a:rPr lang="en-AU" sz="2000" b="1" strike="noStrike" spc="-1">
                <a:solidFill>
                  <a:srgbClr val="CE181E"/>
                </a:solidFill>
                <a:latin typeface="FoundrySterling-Book"/>
              </a:rPr>
              <a:t> (</a:t>
            </a:r>
            <a:r>
              <a:rPr lang="en-AU" sz="2000" b="1" strike="noStrike" spc="-1">
                <a:solidFill>
                  <a:srgbClr val="CE181E"/>
                </a:solidFill>
                <a:latin typeface="FoundrySterling-Book"/>
                <a:ea typeface="Ubuntu"/>
              </a:rPr>
              <a:t>≥ 6 k</a:t>
            </a:r>
            <a:r>
              <a:rPr lang="en-AU" sz="2000" b="1" strike="noStrike" spc="-1">
                <a:solidFill>
                  <a:srgbClr val="CE181E"/>
                </a:solidFill>
                <a:latin typeface="FoundrySterling-Book"/>
                <a:ea typeface="SimSun"/>
              </a:rPr>
              <a:t>Jy ms) detections ~ 4 </a:t>
            </a:r>
            <a:r>
              <a:rPr lang="en-AU" sz="2000" b="1" strike="noStrike" spc="-1">
                <a:solidFill>
                  <a:srgbClr val="CE181E"/>
                </a:solidFill>
                <a:latin typeface="FoundrySterling-Book"/>
                <a:ea typeface="Times New Roman"/>
              </a:rPr>
              <a:t>±</a:t>
            </a:r>
            <a:r>
              <a:rPr lang="en-AU" sz="2000" b="1" strike="noStrike" spc="-1">
                <a:solidFill>
                  <a:srgbClr val="CE181E"/>
                </a:solidFill>
                <a:latin typeface="FoundrySterling-Book"/>
              </a:rPr>
              <a:t>  2 FRBs / year </a:t>
            </a:r>
            <a:endParaRPr lang="en-AU" sz="2000" b="0" strike="noStrike" spc="-1">
              <a:latin typeface="Arial"/>
            </a:endParaRPr>
          </a:p>
          <a:p>
            <a:pPr algn="ctr"/>
            <a:endParaRPr lang="en-AU" sz="2000" b="0" strike="noStrike" spc="-1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D4152A-C2AD-6B25-8384-D1BE899FE47B}"/>
              </a:ext>
            </a:extLst>
          </p:cNvPr>
          <p:cNvSpPr txBox="1"/>
          <p:nvPr/>
        </p:nvSpPr>
        <p:spPr>
          <a:xfrm>
            <a:off x="34891" y="7294930"/>
            <a:ext cx="3848618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AU" sz="1400" dirty="0"/>
              <a:t>MWA Project meeting, Lausanne, 29-08-2024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TextShape 1"/>
          <p:cNvSpPr txBox="1"/>
          <p:nvPr/>
        </p:nvSpPr>
        <p:spPr>
          <a:xfrm>
            <a:off x="1800000" y="0"/>
            <a:ext cx="7452000" cy="93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200" b="0" strike="noStrike" spc="-1">
                <a:latin typeface="Arial"/>
              </a:rPr>
              <a:t>Real-time and off-line GPU-imaging on EDA2 data acquisition server or Setonix</a:t>
            </a:r>
          </a:p>
        </p:txBody>
      </p:sp>
      <p:sp>
        <p:nvSpPr>
          <p:cNvPr id="390" name="TextShape 2"/>
          <p:cNvSpPr txBox="1"/>
          <p:nvPr/>
        </p:nvSpPr>
        <p:spPr>
          <a:xfrm>
            <a:off x="-36000" y="972000"/>
            <a:ext cx="10152000" cy="858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CE181E"/>
                </a:solidFill>
                <a:latin typeface="Arial"/>
                <a:ea typeface="SimSun"/>
              </a:rPr>
              <a:t>                               Recorded ~2.5 hours of data for testing in 1 minute blocks</a:t>
            </a:r>
            <a:endParaRPr lang="en-AU" sz="1800" b="0" strike="noStrike" spc="-1">
              <a:latin typeface="Arial"/>
            </a:endParaRPr>
          </a:p>
          <a:p>
            <a:endParaRPr lang="en-AU" sz="1800" b="0" strike="noStrike" spc="-1">
              <a:latin typeface="Arial"/>
            </a:endParaRPr>
          </a:p>
          <a:p>
            <a:r>
              <a:rPr lang="en-AU" sz="1800" b="1" strike="noStrike" spc="-1">
                <a:solidFill>
                  <a:srgbClr val="CE181E"/>
                </a:solidFill>
                <a:latin typeface="Arial"/>
                <a:ea typeface="SimSun"/>
              </a:rPr>
              <a:t>    Bandwidth ~1 MHz of data (32 channels) at 230 MHz, 100ms, start </a:t>
            </a:r>
            <a:r>
              <a:rPr lang="en-AU" sz="1800" b="1" strike="noStrike" spc="-1">
                <a:solidFill>
                  <a:srgbClr val="CE181E"/>
                </a:solidFill>
                <a:latin typeface="Arial"/>
              </a:rPr>
              <a:t>20230709 12:09:21 UTC 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2" name="sky_last_24h">
            <a:hlinkClick r:id="" action="ppaction://media"/>
            <a:extLst>
              <a:ext uri="{FF2B5EF4-FFF2-40B4-BE49-F238E27FC236}">
                <a16:creationId xmlns:a16="http://schemas.microsoft.com/office/drawing/2014/main" id="{296E5623-CA53-3A42-1E6C-85B3DD2EC1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5242" y="1866240"/>
            <a:ext cx="10087771" cy="49648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9B08FB-B46D-0262-3863-D224686881E7}"/>
              </a:ext>
            </a:extLst>
          </p:cNvPr>
          <p:cNvSpPr txBox="1"/>
          <p:nvPr/>
        </p:nvSpPr>
        <p:spPr>
          <a:xfrm>
            <a:off x="34891" y="7294930"/>
            <a:ext cx="3848618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AU" sz="1400" dirty="0"/>
              <a:t>MWA Project meeting, Lausanne, 29-08-2024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TextShape 1"/>
          <p:cNvSpPr txBox="1"/>
          <p:nvPr/>
        </p:nvSpPr>
        <p:spPr>
          <a:xfrm>
            <a:off x="1944000" y="216000"/>
            <a:ext cx="7452000" cy="50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200" b="1" strike="noStrike" spc="-1">
                <a:latin typeface="Arial"/>
              </a:rPr>
              <a:t>Pilot off-line “FRB search” on Setonix </a:t>
            </a:r>
            <a:endParaRPr lang="en-AU" sz="3200" b="0" strike="noStrike" spc="-1">
              <a:latin typeface="Arial"/>
            </a:endParaRPr>
          </a:p>
        </p:txBody>
      </p:sp>
      <p:sp>
        <p:nvSpPr>
          <p:cNvPr id="392" name="TextShape 2"/>
          <p:cNvSpPr txBox="1"/>
          <p:nvPr/>
        </p:nvSpPr>
        <p:spPr>
          <a:xfrm>
            <a:off x="72000" y="1453680"/>
            <a:ext cx="10080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0066B3"/>
                </a:solidFill>
                <a:latin typeface="Arial"/>
              </a:rPr>
              <a:t>For every pixel above horizon - create dynamic spectrum and look for dispersed pulses ...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393" name="Picture 392"/>
          <p:cNvPicPr/>
          <p:nvPr/>
        </p:nvPicPr>
        <p:blipFill>
          <a:blip r:embed="rId3"/>
          <a:stretch/>
        </p:blipFill>
        <p:spPr>
          <a:xfrm>
            <a:off x="0" y="2304000"/>
            <a:ext cx="10079640" cy="802440"/>
          </a:xfrm>
          <a:prstGeom prst="rect">
            <a:avLst/>
          </a:prstGeom>
          <a:ln>
            <a:noFill/>
          </a:ln>
        </p:spPr>
      </p:pic>
      <p:sp>
        <p:nvSpPr>
          <p:cNvPr id="394" name="TextShape 3"/>
          <p:cNvSpPr txBox="1"/>
          <p:nvPr/>
        </p:nvSpPr>
        <p:spPr>
          <a:xfrm>
            <a:off x="2988000" y="2016000"/>
            <a:ext cx="4104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CE181E"/>
                </a:solidFill>
                <a:latin typeface="Arial"/>
              </a:rPr>
              <a:t>Dynamic spectrum at pixel (102,50)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395" name="TextShape 4"/>
          <p:cNvSpPr txBox="1"/>
          <p:nvPr/>
        </p:nvSpPr>
        <p:spPr>
          <a:xfrm>
            <a:off x="4752000" y="3600000"/>
            <a:ext cx="432000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800" b="1" strike="noStrike" spc="-1">
                <a:latin typeface="Arial"/>
              </a:rPr>
              <a:t>Form de-dispersed time series  as in </a:t>
            </a:r>
            <a:endParaRPr lang="en-AU" sz="1800" b="0" strike="noStrike" spc="-1">
              <a:latin typeface="Arial"/>
            </a:endParaRPr>
          </a:p>
          <a:p>
            <a:pPr algn="ctr"/>
            <a:r>
              <a:rPr lang="en-AU" sz="1800" b="0" i="1" strike="noStrike" spc="-1">
                <a:latin typeface="Arial"/>
              </a:rPr>
              <a:t>Anderson et al., PASA, 2021 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396" name="Line 5"/>
          <p:cNvSpPr/>
          <p:nvPr/>
        </p:nvSpPr>
        <p:spPr>
          <a:xfrm flipV="1">
            <a:off x="7704000" y="2916000"/>
            <a:ext cx="0" cy="540000"/>
          </a:xfrm>
          <a:prstGeom prst="line">
            <a:avLst/>
          </a:prstGeom>
          <a:ln w="36000">
            <a:solidFill>
              <a:srgbClr val="ED1C2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AU"/>
          </a:p>
        </p:txBody>
      </p:sp>
      <p:sp>
        <p:nvSpPr>
          <p:cNvPr id="397" name="TextShape 6"/>
          <p:cNvSpPr txBox="1"/>
          <p:nvPr/>
        </p:nvSpPr>
        <p:spPr>
          <a:xfrm>
            <a:off x="1944000" y="6480000"/>
            <a:ext cx="6192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000000"/>
                </a:solidFill>
                <a:latin typeface="Arial"/>
              </a:rPr>
              <a:t>6 DM ranges between 0 - 900 due to small BW ~ 1 MHz 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398" name="Line 7"/>
          <p:cNvSpPr/>
          <p:nvPr/>
        </p:nvSpPr>
        <p:spPr>
          <a:xfrm>
            <a:off x="144000" y="6336000"/>
            <a:ext cx="9936000" cy="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AU"/>
          </a:p>
        </p:txBody>
      </p:sp>
      <p:sp>
        <p:nvSpPr>
          <p:cNvPr id="399" name="TextShape 8"/>
          <p:cNvSpPr txBox="1"/>
          <p:nvPr/>
        </p:nvSpPr>
        <p:spPr>
          <a:xfrm>
            <a:off x="8568000" y="6336000"/>
            <a:ext cx="1584000" cy="288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200" b="1" strike="noStrike" spc="-1">
                <a:latin typeface="Arial"/>
              </a:rPr>
              <a:t>Pulse arrival time</a:t>
            </a:r>
            <a:endParaRPr lang="en-AU" sz="1200" b="0" strike="noStrike" spc="-1">
              <a:latin typeface="Arial"/>
            </a:endParaRPr>
          </a:p>
        </p:txBody>
      </p:sp>
      <p:pic>
        <p:nvPicPr>
          <p:cNvPr id="400" name="Picture 399"/>
          <p:cNvPicPr/>
          <p:nvPr/>
        </p:nvPicPr>
        <p:blipFill>
          <a:blip r:embed="rId4"/>
          <a:stretch/>
        </p:blipFill>
        <p:spPr>
          <a:xfrm>
            <a:off x="0" y="4763160"/>
            <a:ext cx="10079640" cy="1500840"/>
          </a:xfrm>
          <a:prstGeom prst="rect">
            <a:avLst/>
          </a:prstGeom>
          <a:ln>
            <a:noFill/>
          </a:ln>
        </p:spPr>
      </p:pic>
      <p:sp>
        <p:nvSpPr>
          <p:cNvPr id="401" name="Line 9"/>
          <p:cNvSpPr/>
          <p:nvPr/>
        </p:nvSpPr>
        <p:spPr>
          <a:xfrm flipH="1" flipV="1">
            <a:off x="203400" y="3981600"/>
            <a:ext cx="12600" cy="24264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AU"/>
          </a:p>
        </p:txBody>
      </p:sp>
      <p:sp>
        <p:nvSpPr>
          <p:cNvPr id="402" name="TextShape 10"/>
          <p:cNvSpPr txBox="1"/>
          <p:nvPr/>
        </p:nvSpPr>
        <p:spPr>
          <a:xfrm rot="16200000">
            <a:off x="-286920" y="4318920"/>
            <a:ext cx="792000" cy="261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200" b="1" strike="noStrike" spc="-1">
                <a:latin typeface="Arial"/>
              </a:rPr>
              <a:t>Trial DM</a:t>
            </a:r>
            <a:endParaRPr lang="en-AU" sz="1200" b="0" strike="noStrike" spc="-1">
              <a:latin typeface="Arial"/>
            </a:endParaRPr>
          </a:p>
        </p:txBody>
      </p:sp>
      <p:sp>
        <p:nvSpPr>
          <p:cNvPr id="403" name="Line 11"/>
          <p:cNvSpPr/>
          <p:nvPr/>
        </p:nvSpPr>
        <p:spPr>
          <a:xfrm>
            <a:off x="4824000" y="3024000"/>
            <a:ext cx="0" cy="2016000"/>
          </a:xfrm>
          <a:prstGeom prst="line">
            <a:avLst/>
          </a:prstGeom>
          <a:ln w="36000">
            <a:solidFill>
              <a:srgbClr val="ED1C2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A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D303F7-B29C-84D4-4B93-A6AD4A76D555}"/>
              </a:ext>
            </a:extLst>
          </p:cNvPr>
          <p:cNvSpPr txBox="1"/>
          <p:nvPr/>
        </p:nvSpPr>
        <p:spPr>
          <a:xfrm>
            <a:off x="34891" y="7294930"/>
            <a:ext cx="3848618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AU" sz="1400" dirty="0"/>
              <a:t>MWA Project meeting, Lausanne, 29-08-2024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TextShape 1"/>
          <p:cNvSpPr txBox="1"/>
          <p:nvPr/>
        </p:nvSpPr>
        <p:spPr>
          <a:xfrm>
            <a:off x="1260000" y="36000"/>
            <a:ext cx="8892000" cy="79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2600" b="1" strike="noStrike" spc="-1">
                <a:latin typeface="Arial"/>
              </a:rPr>
              <a:t>Example of candidates (~9 in ~2 hours) : mostly similar </a:t>
            </a:r>
            <a:br/>
            <a:r>
              <a:rPr lang="en-AU" sz="2600" b="1" strike="noStrike" spc="-1">
                <a:latin typeface="Arial"/>
              </a:rPr>
              <a:t>RFI  transients most likely from satellites or planes  </a:t>
            </a:r>
            <a:endParaRPr lang="en-AU" sz="2600" b="0" strike="noStrike" spc="-1">
              <a:latin typeface="Arial"/>
            </a:endParaRPr>
          </a:p>
        </p:txBody>
      </p:sp>
      <p:sp>
        <p:nvSpPr>
          <p:cNvPr id="405" name="TextShape 2"/>
          <p:cNvSpPr txBox="1"/>
          <p:nvPr/>
        </p:nvSpPr>
        <p:spPr>
          <a:xfrm>
            <a:off x="72000" y="1057680"/>
            <a:ext cx="10080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0066B3"/>
                </a:solidFill>
                <a:latin typeface="Arial"/>
              </a:rPr>
              <a:t>For every pixel above horizon - create dynamic spectrum and look for dispersed pulses ...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406" name="Picture 405"/>
          <p:cNvPicPr/>
          <p:nvPr/>
        </p:nvPicPr>
        <p:blipFill>
          <a:blip r:embed="rId3"/>
          <a:stretch/>
        </p:blipFill>
        <p:spPr>
          <a:xfrm>
            <a:off x="0" y="1404000"/>
            <a:ext cx="10079640" cy="802440"/>
          </a:xfrm>
          <a:prstGeom prst="rect">
            <a:avLst/>
          </a:prstGeom>
          <a:ln>
            <a:noFill/>
          </a:ln>
        </p:spPr>
      </p:pic>
      <p:sp>
        <p:nvSpPr>
          <p:cNvPr id="407" name="TextShape 3"/>
          <p:cNvSpPr txBox="1"/>
          <p:nvPr/>
        </p:nvSpPr>
        <p:spPr>
          <a:xfrm>
            <a:off x="0" y="1417680"/>
            <a:ext cx="5832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FFF200"/>
                </a:solidFill>
                <a:latin typeface="Arial"/>
                <a:ea typeface="SimSun"/>
              </a:rPr>
              <a:t>Pixel (102,50) : </a:t>
            </a:r>
            <a:r>
              <a:rPr lang="en-AU" sz="1800" b="1" strike="noStrike" spc="-1">
                <a:solidFill>
                  <a:srgbClr val="FFF200"/>
                </a:solidFill>
                <a:latin typeface="Arial"/>
              </a:rPr>
              <a:t>20230709_105510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408" name="Picture 407"/>
          <p:cNvPicPr/>
          <p:nvPr/>
        </p:nvPicPr>
        <p:blipFill>
          <a:blip r:embed="rId4"/>
          <a:stretch/>
        </p:blipFill>
        <p:spPr>
          <a:xfrm>
            <a:off x="360" y="3130920"/>
            <a:ext cx="10079640" cy="1225080"/>
          </a:xfrm>
          <a:prstGeom prst="rect">
            <a:avLst/>
          </a:prstGeom>
          <a:ln>
            <a:noFill/>
          </a:ln>
        </p:spPr>
      </p:pic>
      <p:sp>
        <p:nvSpPr>
          <p:cNvPr id="409" name="TextShape 4"/>
          <p:cNvSpPr txBox="1"/>
          <p:nvPr/>
        </p:nvSpPr>
        <p:spPr>
          <a:xfrm>
            <a:off x="5040000" y="3145680"/>
            <a:ext cx="5040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FFF200"/>
                </a:solidFill>
                <a:latin typeface="Arial"/>
              </a:rPr>
              <a:t>(0125_0114) 20230709_105410_100ms_ch294 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410" name="Picture 409"/>
          <p:cNvPicPr/>
          <p:nvPr/>
        </p:nvPicPr>
        <p:blipFill>
          <a:blip r:embed="rId5"/>
          <a:stretch/>
        </p:blipFill>
        <p:spPr>
          <a:xfrm>
            <a:off x="0" y="5124960"/>
            <a:ext cx="10079640" cy="1247040"/>
          </a:xfrm>
          <a:prstGeom prst="rect">
            <a:avLst/>
          </a:prstGeom>
          <a:ln>
            <a:noFill/>
          </a:ln>
        </p:spPr>
      </p:pic>
      <p:sp>
        <p:nvSpPr>
          <p:cNvPr id="411" name="TextShape 5"/>
          <p:cNvSpPr txBox="1"/>
          <p:nvPr/>
        </p:nvSpPr>
        <p:spPr>
          <a:xfrm>
            <a:off x="5040000" y="5089680"/>
            <a:ext cx="5184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FFF200"/>
                </a:solidFill>
                <a:latin typeface="Arial"/>
              </a:rPr>
              <a:t>(0050_0076) 20230709_105410_100ms_ch294 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8F7AE6-6B2A-6AD1-1207-8EBDD24818AF}"/>
              </a:ext>
            </a:extLst>
          </p:cNvPr>
          <p:cNvSpPr txBox="1"/>
          <p:nvPr/>
        </p:nvSpPr>
        <p:spPr>
          <a:xfrm>
            <a:off x="34891" y="7294930"/>
            <a:ext cx="3848618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AU" sz="1400" dirty="0"/>
              <a:t>MWA Project meeting, Lausanne, 29-08-2024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Shape 1"/>
          <p:cNvSpPr txBox="1"/>
          <p:nvPr/>
        </p:nvSpPr>
        <p:spPr>
          <a:xfrm>
            <a:off x="1836000" y="-27720"/>
            <a:ext cx="7992000" cy="963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400" b="1" strike="noStrike" spc="-1">
                <a:latin typeface="Arial"/>
              </a:rPr>
              <a:t>Detections of FRBs and alikes at low </a:t>
            </a:r>
            <a:br/>
            <a:r>
              <a:rPr lang="en-AU" sz="3400" b="1" strike="noStrike" spc="-1">
                <a:latin typeface="Arial"/>
              </a:rPr>
              <a:t>radio-frequencies (</a:t>
            </a:r>
            <a:r>
              <a:rPr lang="en-AU" sz="3400" b="1" strike="noStrike" spc="-1">
                <a:latin typeface="Arial"/>
                <a:ea typeface="Arial"/>
              </a:rPr>
              <a:t>≤</a:t>
            </a:r>
            <a:r>
              <a:rPr lang="en-AU" sz="3400" b="1" strike="noStrike" spc="-1">
                <a:latin typeface="Arial"/>
              </a:rPr>
              <a:t> 350 MHz)</a:t>
            </a:r>
            <a:endParaRPr lang="en-AU" sz="3400" b="0" strike="noStrike" spc="-1">
              <a:latin typeface="Arial"/>
            </a:endParaRPr>
          </a:p>
        </p:txBody>
      </p:sp>
      <p:pic>
        <p:nvPicPr>
          <p:cNvPr id="186" name="Picture 185"/>
          <p:cNvPicPr/>
          <p:nvPr/>
        </p:nvPicPr>
        <p:blipFill>
          <a:blip r:embed="rId3"/>
          <a:stretch/>
        </p:blipFill>
        <p:spPr>
          <a:xfrm>
            <a:off x="5054760" y="1574280"/>
            <a:ext cx="4910400" cy="3105720"/>
          </a:xfrm>
          <a:prstGeom prst="rect">
            <a:avLst/>
          </a:prstGeom>
          <a:ln>
            <a:noFill/>
          </a:ln>
        </p:spPr>
      </p:pic>
      <p:sp>
        <p:nvSpPr>
          <p:cNvPr id="187" name="TextShape 2"/>
          <p:cNvSpPr txBox="1"/>
          <p:nvPr/>
        </p:nvSpPr>
        <p:spPr>
          <a:xfrm>
            <a:off x="5076000" y="972000"/>
            <a:ext cx="489600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AU" sz="1800" b="1" strike="noStrike" spc="-1">
                <a:solidFill>
                  <a:srgbClr val="0066B3"/>
                </a:solidFill>
                <a:latin typeface="Arial"/>
              </a:rPr>
              <a:t>CHIME detections of Galactic magnetar SGR 1935+2154 at 400 - 800 MHz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188" name="TextShape 3"/>
          <p:cNvSpPr txBox="1"/>
          <p:nvPr/>
        </p:nvSpPr>
        <p:spPr>
          <a:xfrm>
            <a:off x="4968000" y="5112000"/>
            <a:ext cx="5112000" cy="1370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Peak flux density 110 - 150 kJy </a:t>
            </a:r>
            <a:br/>
            <a:r>
              <a:rPr lang="en-AU" sz="1800" b="0" strike="noStrike" spc="-1">
                <a:latin typeface="Arial"/>
              </a:rPr>
              <a:t>( fluence 220 - 480 kJy ms) and even </a:t>
            </a:r>
            <a:br/>
            <a:r>
              <a:rPr lang="en-AU" sz="1800" b="0" strike="noStrike" spc="-1">
                <a:latin typeface="Arial"/>
              </a:rPr>
              <a:t>MJys ms at higher frequencies (STARE2)</a:t>
            </a:r>
            <a:br/>
            <a:r>
              <a:rPr lang="en-AU" sz="1800" b="0" strike="noStrike" spc="-1">
                <a:latin typeface="Arial"/>
              </a:rPr>
              <a:t> 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Burst energy ~3 x 10</a:t>
            </a:r>
            <a:r>
              <a:rPr lang="en-AU" sz="1800" b="0" strike="noStrike" spc="-1" baseline="33000">
                <a:latin typeface="Arial"/>
              </a:rPr>
              <a:t>34</a:t>
            </a:r>
            <a:r>
              <a:rPr lang="en-AU" sz="1800" b="0" strike="noStrike" spc="-1">
                <a:latin typeface="Arial"/>
              </a:rPr>
              <a:t> erg </a:t>
            </a:r>
          </a:p>
        </p:txBody>
      </p:sp>
      <p:sp>
        <p:nvSpPr>
          <p:cNvPr id="189" name="TextShape 4"/>
          <p:cNvSpPr txBox="1"/>
          <p:nvPr/>
        </p:nvSpPr>
        <p:spPr>
          <a:xfrm>
            <a:off x="5760000" y="6840000"/>
            <a:ext cx="4320000" cy="360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0" i="1" strike="noStrike" spc="-1">
                <a:latin typeface="Arial"/>
              </a:rPr>
              <a:t>CHIME/FRB Collaboration, Nature, 2020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190" name="Picture 189"/>
          <p:cNvPicPr/>
          <p:nvPr/>
        </p:nvPicPr>
        <p:blipFill>
          <a:blip r:embed="rId4"/>
          <a:stretch/>
        </p:blipFill>
        <p:spPr>
          <a:xfrm>
            <a:off x="0" y="1008000"/>
            <a:ext cx="5184000" cy="6198120"/>
          </a:xfrm>
          <a:prstGeom prst="rect">
            <a:avLst/>
          </a:prstGeom>
          <a:ln>
            <a:noFill/>
          </a:ln>
        </p:spPr>
      </p:pic>
      <p:sp>
        <p:nvSpPr>
          <p:cNvPr id="191" name="TextShape 5"/>
          <p:cNvSpPr txBox="1"/>
          <p:nvPr/>
        </p:nvSpPr>
        <p:spPr>
          <a:xfrm>
            <a:off x="2952000" y="6915960"/>
            <a:ext cx="1944000" cy="290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400" b="1" i="1" strike="noStrike" spc="-1">
                <a:latin typeface="Arial"/>
              </a:rPr>
              <a:t>Amiri et al., AJ, 2024</a:t>
            </a:r>
            <a:endParaRPr lang="en-AU" sz="1400" b="0" strike="noStrike" spc="-1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E1822F-5098-D98A-E7D2-A0FBF7F1500B}"/>
              </a:ext>
            </a:extLst>
          </p:cNvPr>
          <p:cNvSpPr txBox="1"/>
          <p:nvPr/>
        </p:nvSpPr>
        <p:spPr>
          <a:xfrm>
            <a:off x="34891" y="7294930"/>
            <a:ext cx="3848618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AU" sz="1400" dirty="0"/>
              <a:t>MWA Project meeting, Lausanne, 29-08-2024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TextShape 1"/>
          <p:cNvSpPr txBox="1"/>
          <p:nvPr/>
        </p:nvSpPr>
        <p:spPr>
          <a:xfrm>
            <a:off x="1944000" y="216000"/>
            <a:ext cx="7452000" cy="50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200" b="1" strike="noStrike" spc="-1">
                <a:latin typeface="Arial"/>
              </a:rPr>
              <a:t>Pilot off-line “FRB search” on Setonix </a:t>
            </a:r>
            <a:endParaRPr lang="en-AU" sz="3200" b="0" strike="noStrike" spc="-1">
              <a:latin typeface="Arial"/>
            </a:endParaRPr>
          </a:p>
        </p:txBody>
      </p:sp>
      <p:sp>
        <p:nvSpPr>
          <p:cNvPr id="413" name="TextShape 2"/>
          <p:cNvSpPr txBox="1"/>
          <p:nvPr/>
        </p:nvSpPr>
        <p:spPr>
          <a:xfrm>
            <a:off x="2844000" y="1008000"/>
            <a:ext cx="4392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0066B3"/>
                </a:solidFill>
                <a:latin typeface="Arial"/>
              </a:rPr>
              <a:t>Back to images to check what it is ? 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414" name="Picture 413"/>
          <p:cNvPicPr/>
          <p:nvPr/>
        </p:nvPicPr>
        <p:blipFill>
          <a:blip r:embed="rId3"/>
          <a:stretch/>
        </p:blipFill>
        <p:spPr>
          <a:xfrm>
            <a:off x="1728000" y="1381320"/>
            <a:ext cx="2880000" cy="2890800"/>
          </a:xfrm>
          <a:prstGeom prst="rect">
            <a:avLst/>
          </a:prstGeom>
          <a:ln>
            <a:noFill/>
          </a:ln>
        </p:spPr>
      </p:pic>
      <p:sp>
        <p:nvSpPr>
          <p:cNvPr id="415" name="TextShape 3"/>
          <p:cNvSpPr txBox="1"/>
          <p:nvPr/>
        </p:nvSpPr>
        <p:spPr>
          <a:xfrm>
            <a:off x="1800000" y="1368000"/>
            <a:ext cx="2880000" cy="31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600" b="1" strike="noStrike" spc="-1">
                <a:solidFill>
                  <a:srgbClr val="FFF200"/>
                </a:solidFill>
                <a:latin typeface="Arial"/>
              </a:rPr>
              <a:t>20230709T121006.099 UTC</a:t>
            </a:r>
            <a:endParaRPr lang="en-AU" sz="1600" b="0" strike="noStrike" spc="-1">
              <a:latin typeface="Arial"/>
            </a:endParaRPr>
          </a:p>
        </p:txBody>
      </p:sp>
      <p:pic>
        <p:nvPicPr>
          <p:cNvPr id="416" name="Picture 415"/>
          <p:cNvPicPr/>
          <p:nvPr/>
        </p:nvPicPr>
        <p:blipFill>
          <a:blip r:embed="rId4"/>
          <a:stretch/>
        </p:blipFill>
        <p:spPr>
          <a:xfrm>
            <a:off x="5400000" y="1368000"/>
            <a:ext cx="2880000" cy="2880000"/>
          </a:xfrm>
          <a:prstGeom prst="rect">
            <a:avLst/>
          </a:prstGeom>
          <a:ln>
            <a:noFill/>
          </a:ln>
        </p:spPr>
      </p:pic>
      <p:sp>
        <p:nvSpPr>
          <p:cNvPr id="417" name="TextShape 4"/>
          <p:cNvSpPr txBox="1"/>
          <p:nvPr/>
        </p:nvSpPr>
        <p:spPr>
          <a:xfrm>
            <a:off x="5448240" y="1411920"/>
            <a:ext cx="2759760" cy="31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600" b="1" strike="noStrike" spc="-1">
                <a:solidFill>
                  <a:srgbClr val="FFF200"/>
                </a:solidFill>
                <a:latin typeface="Arial"/>
              </a:rPr>
              <a:t>20230709T121006.200 UTC</a:t>
            </a:r>
            <a:endParaRPr lang="en-AU" sz="1600" b="0" strike="noStrike" spc="-1">
              <a:latin typeface="Arial"/>
            </a:endParaRPr>
          </a:p>
        </p:txBody>
      </p:sp>
      <p:pic>
        <p:nvPicPr>
          <p:cNvPr id="418" name="Picture 417"/>
          <p:cNvPicPr/>
          <p:nvPr/>
        </p:nvPicPr>
        <p:blipFill>
          <a:blip r:embed="rId5"/>
          <a:stretch/>
        </p:blipFill>
        <p:spPr>
          <a:xfrm>
            <a:off x="1728000" y="4320000"/>
            <a:ext cx="2880000" cy="2905200"/>
          </a:xfrm>
          <a:prstGeom prst="rect">
            <a:avLst/>
          </a:prstGeom>
          <a:ln>
            <a:noFill/>
          </a:ln>
        </p:spPr>
      </p:pic>
      <p:sp>
        <p:nvSpPr>
          <p:cNvPr id="419" name="TextShape 5"/>
          <p:cNvSpPr txBox="1"/>
          <p:nvPr/>
        </p:nvSpPr>
        <p:spPr>
          <a:xfrm>
            <a:off x="1800000" y="4333320"/>
            <a:ext cx="2759760" cy="346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600" b="1" strike="noStrike" spc="-1">
                <a:solidFill>
                  <a:srgbClr val="FFF200"/>
                </a:solidFill>
                <a:latin typeface="Arial"/>
              </a:rPr>
              <a:t>20230709T121006.299 UTC</a:t>
            </a:r>
            <a:endParaRPr lang="en-AU" sz="1600" b="0" strike="noStrike" spc="-1">
              <a:latin typeface="Arial"/>
            </a:endParaRPr>
          </a:p>
        </p:txBody>
      </p:sp>
      <p:pic>
        <p:nvPicPr>
          <p:cNvPr id="420" name="Picture 419"/>
          <p:cNvPicPr/>
          <p:nvPr/>
        </p:nvPicPr>
        <p:blipFill>
          <a:blip r:embed="rId6"/>
          <a:stretch/>
        </p:blipFill>
        <p:spPr>
          <a:xfrm>
            <a:off x="5400000" y="4345200"/>
            <a:ext cx="2880000" cy="2854800"/>
          </a:xfrm>
          <a:prstGeom prst="rect">
            <a:avLst/>
          </a:prstGeom>
          <a:ln>
            <a:noFill/>
          </a:ln>
        </p:spPr>
      </p:pic>
      <p:sp>
        <p:nvSpPr>
          <p:cNvPr id="421" name="TextShape 6"/>
          <p:cNvSpPr txBox="1"/>
          <p:nvPr/>
        </p:nvSpPr>
        <p:spPr>
          <a:xfrm>
            <a:off x="5484240" y="4369320"/>
            <a:ext cx="3119760" cy="346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600" b="0" strike="noStrike" spc="-1">
                <a:solidFill>
                  <a:srgbClr val="FFF200"/>
                </a:solidFill>
                <a:latin typeface="Arial"/>
              </a:rPr>
              <a:t>20230709T121006.400 UTC</a:t>
            </a:r>
            <a:endParaRPr lang="en-AU" sz="1600" b="0" strike="noStrike" spc="-1">
              <a:latin typeface="Arial"/>
            </a:endParaRPr>
          </a:p>
        </p:txBody>
      </p:sp>
      <p:sp>
        <p:nvSpPr>
          <p:cNvPr id="422" name="TextShape 7"/>
          <p:cNvSpPr txBox="1"/>
          <p:nvPr/>
        </p:nvSpPr>
        <p:spPr>
          <a:xfrm>
            <a:off x="0" y="3672000"/>
            <a:ext cx="1728000" cy="858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CE181E"/>
                </a:solidFill>
                <a:latin typeface="Arial"/>
              </a:rPr>
              <a:t>Fine Channel</a:t>
            </a:r>
            <a:endParaRPr lang="en-AU" sz="1800" b="0" strike="noStrike" spc="-1">
              <a:latin typeface="Arial"/>
            </a:endParaRPr>
          </a:p>
          <a:p>
            <a:r>
              <a:rPr lang="en-AU" sz="1800" b="1" strike="noStrike" spc="-1">
                <a:solidFill>
                  <a:srgbClr val="CE181E"/>
                </a:solidFill>
                <a:latin typeface="Arial"/>
              </a:rPr>
              <a:t>0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423" name="CustomShape 8"/>
          <p:cNvSpPr/>
          <p:nvPr/>
        </p:nvSpPr>
        <p:spPr>
          <a:xfrm>
            <a:off x="3204000" y="6264000"/>
            <a:ext cx="288000" cy="288000"/>
          </a:xfrm>
          <a:prstGeom prst="ellipse">
            <a:avLst/>
          </a:prstGeom>
          <a:noFill/>
          <a:ln w="36000">
            <a:solidFill>
              <a:srgbClr val="FFF2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AU"/>
          </a:p>
        </p:txBody>
      </p:sp>
      <p:sp>
        <p:nvSpPr>
          <p:cNvPr id="424" name="CustomShape 9"/>
          <p:cNvSpPr/>
          <p:nvPr/>
        </p:nvSpPr>
        <p:spPr>
          <a:xfrm>
            <a:off x="6948000" y="3348000"/>
            <a:ext cx="216000" cy="216360"/>
          </a:xfrm>
          <a:prstGeom prst="ellipse">
            <a:avLst/>
          </a:prstGeom>
          <a:noFill/>
          <a:ln w="36000">
            <a:solidFill>
              <a:srgbClr val="FFF2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A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BEC7E3-8DF6-A15D-AB29-73A5D7BA1A43}"/>
              </a:ext>
            </a:extLst>
          </p:cNvPr>
          <p:cNvSpPr txBox="1"/>
          <p:nvPr/>
        </p:nvSpPr>
        <p:spPr>
          <a:xfrm>
            <a:off x="34891" y="7294930"/>
            <a:ext cx="3848618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AU" sz="1400" dirty="0"/>
              <a:t>MWA Project meeting, Lausanne, 29-08-2024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Picture 424"/>
          <p:cNvPicPr/>
          <p:nvPr/>
        </p:nvPicPr>
        <p:blipFill>
          <a:blip r:embed="rId3"/>
          <a:stretch/>
        </p:blipFill>
        <p:spPr>
          <a:xfrm>
            <a:off x="5472000" y="4369320"/>
            <a:ext cx="2880000" cy="2858400"/>
          </a:xfrm>
          <a:prstGeom prst="rect">
            <a:avLst/>
          </a:prstGeom>
          <a:ln>
            <a:noFill/>
          </a:ln>
        </p:spPr>
      </p:pic>
      <p:pic>
        <p:nvPicPr>
          <p:cNvPr id="426" name="Picture 425"/>
          <p:cNvPicPr/>
          <p:nvPr/>
        </p:nvPicPr>
        <p:blipFill>
          <a:blip r:embed="rId4"/>
          <a:stretch/>
        </p:blipFill>
        <p:spPr>
          <a:xfrm>
            <a:off x="1656000" y="4327200"/>
            <a:ext cx="2880000" cy="2872800"/>
          </a:xfrm>
          <a:prstGeom prst="rect">
            <a:avLst/>
          </a:prstGeom>
          <a:ln>
            <a:noFill/>
          </a:ln>
        </p:spPr>
      </p:pic>
      <p:pic>
        <p:nvPicPr>
          <p:cNvPr id="427" name="Picture 426"/>
          <p:cNvPicPr/>
          <p:nvPr/>
        </p:nvPicPr>
        <p:blipFill>
          <a:blip r:embed="rId5"/>
          <a:stretch/>
        </p:blipFill>
        <p:spPr>
          <a:xfrm>
            <a:off x="5448240" y="1368000"/>
            <a:ext cx="2880000" cy="2887200"/>
          </a:xfrm>
          <a:prstGeom prst="rect">
            <a:avLst/>
          </a:prstGeom>
          <a:ln>
            <a:noFill/>
          </a:ln>
        </p:spPr>
      </p:pic>
      <p:pic>
        <p:nvPicPr>
          <p:cNvPr id="428" name="Picture 427"/>
          <p:cNvPicPr/>
          <p:nvPr/>
        </p:nvPicPr>
        <p:blipFill>
          <a:blip r:embed="rId6"/>
          <a:stretch/>
        </p:blipFill>
        <p:spPr>
          <a:xfrm>
            <a:off x="1656000" y="1350000"/>
            <a:ext cx="2880000" cy="2898000"/>
          </a:xfrm>
          <a:prstGeom prst="rect">
            <a:avLst/>
          </a:prstGeom>
          <a:ln>
            <a:noFill/>
          </a:ln>
        </p:spPr>
      </p:pic>
      <p:sp>
        <p:nvSpPr>
          <p:cNvPr id="429" name="TextShape 1"/>
          <p:cNvSpPr txBox="1"/>
          <p:nvPr/>
        </p:nvSpPr>
        <p:spPr>
          <a:xfrm>
            <a:off x="1944000" y="216000"/>
            <a:ext cx="7452000" cy="50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200" b="1" strike="noStrike" spc="-1">
                <a:latin typeface="Arial"/>
              </a:rPr>
              <a:t>Pilot off-line “FRB search” on Setonix </a:t>
            </a:r>
            <a:endParaRPr lang="en-AU" sz="3200" b="0" strike="noStrike" spc="-1">
              <a:latin typeface="Arial"/>
            </a:endParaRPr>
          </a:p>
        </p:txBody>
      </p:sp>
      <p:sp>
        <p:nvSpPr>
          <p:cNvPr id="430" name="TextShape 2"/>
          <p:cNvSpPr txBox="1"/>
          <p:nvPr/>
        </p:nvSpPr>
        <p:spPr>
          <a:xfrm>
            <a:off x="2844000" y="1008000"/>
            <a:ext cx="4392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0066B3"/>
                </a:solidFill>
                <a:latin typeface="Arial"/>
              </a:rPr>
              <a:t>Back to images to check what it is ? 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431" name="TextShape 3"/>
          <p:cNvSpPr txBox="1"/>
          <p:nvPr/>
        </p:nvSpPr>
        <p:spPr>
          <a:xfrm>
            <a:off x="1800000" y="1368000"/>
            <a:ext cx="2880000" cy="31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600" b="1" strike="noStrike" spc="-1">
                <a:solidFill>
                  <a:srgbClr val="FFF200"/>
                </a:solidFill>
                <a:latin typeface="Arial"/>
              </a:rPr>
              <a:t>20230709T121006.099 UTC</a:t>
            </a:r>
            <a:endParaRPr lang="en-AU" sz="1600" b="0" strike="noStrike" spc="-1">
              <a:latin typeface="Arial"/>
            </a:endParaRPr>
          </a:p>
        </p:txBody>
      </p:sp>
      <p:sp>
        <p:nvSpPr>
          <p:cNvPr id="432" name="TextShape 4"/>
          <p:cNvSpPr txBox="1"/>
          <p:nvPr/>
        </p:nvSpPr>
        <p:spPr>
          <a:xfrm>
            <a:off x="5448240" y="1411920"/>
            <a:ext cx="2759760" cy="31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600" b="1" strike="noStrike" spc="-1">
                <a:solidFill>
                  <a:srgbClr val="FFF200"/>
                </a:solidFill>
                <a:latin typeface="Arial"/>
              </a:rPr>
              <a:t>20230709T121006.200 UTC</a:t>
            </a:r>
            <a:endParaRPr lang="en-AU" sz="1600" b="0" strike="noStrike" spc="-1">
              <a:latin typeface="Arial"/>
            </a:endParaRPr>
          </a:p>
        </p:txBody>
      </p:sp>
      <p:sp>
        <p:nvSpPr>
          <p:cNvPr id="433" name="TextShape 5"/>
          <p:cNvSpPr txBox="1"/>
          <p:nvPr/>
        </p:nvSpPr>
        <p:spPr>
          <a:xfrm>
            <a:off x="1800000" y="4333320"/>
            <a:ext cx="2759760" cy="346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600" b="1" strike="noStrike" spc="-1">
                <a:solidFill>
                  <a:srgbClr val="FFF200"/>
                </a:solidFill>
                <a:latin typeface="Arial"/>
              </a:rPr>
              <a:t>20230709T121006.299 UTC</a:t>
            </a:r>
            <a:endParaRPr lang="en-AU" sz="1600" b="0" strike="noStrike" spc="-1">
              <a:latin typeface="Arial"/>
            </a:endParaRPr>
          </a:p>
        </p:txBody>
      </p:sp>
      <p:sp>
        <p:nvSpPr>
          <p:cNvPr id="434" name="TextShape 6"/>
          <p:cNvSpPr txBox="1"/>
          <p:nvPr/>
        </p:nvSpPr>
        <p:spPr>
          <a:xfrm>
            <a:off x="5484240" y="4369320"/>
            <a:ext cx="3119760" cy="346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600" b="1" strike="noStrike" spc="-1">
                <a:solidFill>
                  <a:srgbClr val="FFF200"/>
                </a:solidFill>
                <a:latin typeface="Arial"/>
              </a:rPr>
              <a:t>20230709T121006.400 UTC</a:t>
            </a:r>
            <a:endParaRPr lang="en-AU" sz="1600" b="0" strike="noStrike" spc="-1">
              <a:latin typeface="Arial"/>
            </a:endParaRPr>
          </a:p>
        </p:txBody>
      </p:sp>
      <p:sp>
        <p:nvSpPr>
          <p:cNvPr id="435" name="TextShape 7"/>
          <p:cNvSpPr txBox="1"/>
          <p:nvPr/>
        </p:nvSpPr>
        <p:spPr>
          <a:xfrm>
            <a:off x="0" y="3672000"/>
            <a:ext cx="1728000" cy="858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solidFill>
                  <a:srgbClr val="CE181E"/>
                </a:solidFill>
                <a:latin typeface="Arial"/>
              </a:rPr>
              <a:t>Fine Channel</a:t>
            </a:r>
            <a:endParaRPr lang="en-AU" sz="1800" b="0" strike="noStrike" spc="-1">
              <a:latin typeface="Arial"/>
            </a:endParaRPr>
          </a:p>
          <a:p>
            <a:r>
              <a:rPr lang="en-AU" sz="1800" b="1" strike="noStrike" spc="-1">
                <a:solidFill>
                  <a:srgbClr val="CE181E"/>
                </a:solidFill>
                <a:latin typeface="Arial"/>
              </a:rPr>
              <a:t>31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D4F5C1-8C5B-A223-E61B-E875EE6E5042}"/>
              </a:ext>
            </a:extLst>
          </p:cNvPr>
          <p:cNvSpPr txBox="1"/>
          <p:nvPr/>
        </p:nvSpPr>
        <p:spPr>
          <a:xfrm>
            <a:off x="34891" y="7294930"/>
            <a:ext cx="3848618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AU" sz="1400" dirty="0"/>
              <a:t>MWA Project meeting, Lausanne, 29-08-2024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TextShape 1"/>
          <p:cNvSpPr txBox="1"/>
          <p:nvPr/>
        </p:nvSpPr>
        <p:spPr>
          <a:xfrm>
            <a:off x="3960000" y="130680"/>
            <a:ext cx="2808000" cy="625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4400" b="1" strike="noStrike" spc="-1">
                <a:latin typeface="Arial"/>
              </a:rPr>
              <a:t>Summary</a:t>
            </a:r>
            <a:endParaRPr lang="en-AU" sz="4400" b="0" strike="noStrike" spc="-1">
              <a:latin typeface="Arial"/>
            </a:endParaRPr>
          </a:p>
        </p:txBody>
      </p:sp>
      <p:sp>
        <p:nvSpPr>
          <p:cNvPr id="437" name="TextShape 2"/>
          <p:cNvSpPr txBox="1"/>
          <p:nvPr/>
        </p:nvSpPr>
        <p:spPr>
          <a:xfrm>
            <a:off x="0" y="1184776"/>
            <a:ext cx="10476000" cy="589375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 dirty="0">
                <a:latin typeface="Arial"/>
              </a:rPr>
              <a:t>Low-frequency FRB searches are computationally very challenging </a:t>
            </a:r>
            <a:br>
              <a:rPr dirty="0"/>
            </a:br>
            <a:r>
              <a:rPr lang="en-AU" sz="2000" b="0" strike="noStrike" spc="-1" dirty="0">
                <a:latin typeface="Arial"/>
              </a:rPr>
              <a:t> 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 dirty="0">
                <a:latin typeface="Arial"/>
              </a:rPr>
              <a:t>Imaging can be orders of magnitude more faster than tessellation of </a:t>
            </a:r>
            <a:r>
              <a:rPr lang="en-AU" sz="2000" b="0" strike="noStrike" spc="-1" dirty="0" err="1">
                <a:latin typeface="Arial"/>
              </a:rPr>
              <a:t>FoV</a:t>
            </a:r>
            <a:r>
              <a:rPr lang="en-AU" sz="2000" b="0" strike="noStrike" spc="-1" dirty="0">
                <a:latin typeface="Arial"/>
              </a:rPr>
              <a:t> with </a:t>
            </a:r>
            <a:br>
              <a:rPr dirty="0"/>
            </a:br>
            <a:r>
              <a:rPr lang="en-AU" sz="2000" b="0" strike="noStrike" spc="-1" dirty="0">
                <a:latin typeface="Arial"/>
              </a:rPr>
              <a:t>thousands or more of tied-array beams</a:t>
            </a:r>
            <a:br>
              <a:rPr dirty="0"/>
            </a:br>
            <a:r>
              <a:rPr lang="en-AU" sz="2000" b="1" strike="noStrike" spc="-1" dirty="0">
                <a:latin typeface="Arial"/>
              </a:rPr>
              <a:t> </a:t>
            </a:r>
            <a:endParaRPr lang="en-AU" sz="20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 dirty="0">
                <a:latin typeface="Arial"/>
              </a:rPr>
              <a:t>Parallelisation on GPUs make it even faster and more energy efficient </a:t>
            </a:r>
            <a:br>
              <a:rPr dirty="0"/>
            </a:br>
            <a:r>
              <a:rPr lang="en-AU" sz="2000" b="0" strike="noStrike" spc="-1" dirty="0">
                <a:latin typeface="Arial"/>
              </a:rPr>
              <a:t> 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 dirty="0">
                <a:latin typeface="Arial"/>
              </a:rPr>
              <a:t>We developed a new GPU imager which can be compiled for NVIDIA and AMD GPUs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 dirty="0">
                <a:latin typeface="Arial"/>
              </a:rPr>
              <a:t>(Sokolowski et al., PASA, 2024; </a:t>
            </a:r>
            <a:r>
              <a:rPr lang="en-AU" sz="2000" b="0" strike="noStrike" spc="-1" dirty="0">
                <a:latin typeface="Arial"/>
                <a:hlinkClick r:id="rId3"/>
              </a:rPr>
              <a:t>https://github.com/PaCER-BLINK-Project/imager</a:t>
            </a:r>
            <a:r>
              <a:rPr lang="en-AU" sz="2000" b="0" strike="noStrike" spc="-1" dirty="0">
                <a:latin typeface="Arial"/>
              </a:rPr>
              <a:t>)</a:t>
            </a:r>
            <a:br>
              <a:rPr dirty="0"/>
            </a:br>
            <a:endParaRPr lang="en-AU" sz="20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 dirty="0">
                <a:latin typeface="Arial"/>
              </a:rPr>
              <a:t>The full FRB search pipeline using this imager is being developed (Di </a:t>
            </a:r>
            <a:r>
              <a:rPr lang="en-AU" sz="2000" b="0" strike="noStrike" spc="-1" dirty="0" err="1">
                <a:latin typeface="Arial"/>
              </a:rPr>
              <a:t>Pietrantonio</a:t>
            </a:r>
            <a:r>
              <a:rPr lang="en-AU" sz="2000" b="0" strike="noStrike" spc="-1" dirty="0">
                <a:latin typeface="Arial"/>
              </a:rPr>
              <a:t> et al.</a:t>
            </a:r>
            <a:br>
              <a:rPr lang="en-AU" sz="2000" b="0" strike="noStrike" spc="-1" dirty="0">
                <a:latin typeface="Arial"/>
              </a:rPr>
            </a:br>
            <a:r>
              <a:rPr lang="en-AU" sz="2000" b="0" strike="noStrike" spc="-1" dirty="0">
                <a:latin typeface="Arial"/>
              </a:rPr>
              <a:t> in preparation), and will be applied to MWA VCS data.</a:t>
            </a:r>
            <a:br>
              <a:rPr dirty="0"/>
            </a:br>
            <a:r>
              <a:rPr lang="en-AU" sz="2000" b="0" strike="noStrike" spc="-1" dirty="0">
                <a:latin typeface="Arial"/>
              </a:rPr>
              <a:t> 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 dirty="0">
                <a:latin typeface="Arial"/>
              </a:rPr>
              <a:t>The GPU imager and FRB search pipeline will also be applied to produce high-time resolution (~10 or 100ms) all-sky images from SKA-Low stations and FRB searches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AU" sz="20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 dirty="0">
                <a:latin typeface="Arial"/>
              </a:rPr>
              <a:t>Can be used for imaging of non-VCS MWA visibilities </a:t>
            </a:r>
            <a:br>
              <a:rPr lang="en-AU" sz="2000" b="0" strike="noStrike" spc="-1" dirty="0">
                <a:latin typeface="Arial"/>
              </a:rPr>
            </a:br>
            <a:endParaRPr lang="en-AU" sz="20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 dirty="0">
                <a:latin typeface="Arial"/>
              </a:rPr>
              <a:t>Future : use different (more modern) imaging technique in the pipeline ?</a:t>
            </a:r>
            <a:br>
              <a:rPr lang="en-AU" sz="2000" b="0" strike="noStrike" spc="-1" dirty="0">
                <a:latin typeface="Arial"/>
              </a:rPr>
            </a:br>
            <a:br>
              <a:rPr dirty="0"/>
            </a:br>
            <a:r>
              <a:rPr lang="en-AU" sz="2000" b="0" strike="noStrike" spc="-1" dirty="0">
                <a:latin typeface="Arial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0A0513-7FC0-D171-57D5-8320D43AD64C}"/>
              </a:ext>
            </a:extLst>
          </p:cNvPr>
          <p:cNvSpPr txBox="1"/>
          <p:nvPr/>
        </p:nvSpPr>
        <p:spPr>
          <a:xfrm>
            <a:off x="34891" y="7294930"/>
            <a:ext cx="3848618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AU" sz="1400" dirty="0"/>
              <a:t>MWA Project meeting, Lausanne, 29-08-2024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ustomShape 1"/>
          <p:cNvSpPr/>
          <p:nvPr/>
        </p:nvSpPr>
        <p:spPr>
          <a:xfrm>
            <a:off x="1836000" y="-27360"/>
            <a:ext cx="7991640" cy="96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AU" sz="3400" b="1" strike="noStrike" spc="-1">
                <a:latin typeface="Arial"/>
              </a:rPr>
              <a:t>Detections of FRBs and alikes at low </a:t>
            </a:r>
            <a:br/>
            <a:r>
              <a:rPr lang="en-AU" sz="3400" b="1" strike="noStrike" spc="-1">
                <a:latin typeface="Arial"/>
              </a:rPr>
              <a:t>radio-frequencies (</a:t>
            </a:r>
            <a:r>
              <a:rPr lang="en-AU" sz="3400" b="1" strike="noStrike" spc="-1">
                <a:latin typeface="Arial"/>
                <a:ea typeface="Arial"/>
              </a:rPr>
              <a:t>≤ 350 MHz)</a:t>
            </a:r>
            <a:endParaRPr lang="en-AU" sz="3400" b="0" strike="noStrike" spc="-1">
              <a:latin typeface="Arial"/>
            </a:endParaRPr>
          </a:p>
        </p:txBody>
      </p:sp>
      <p:pic>
        <p:nvPicPr>
          <p:cNvPr id="193" name="Picture 192"/>
          <p:cNvPicPr/>
          <p:nvPr/>
        </p:nvPicPr>
        <p:blipFill>
          <a:blip r:embed="rId3"/>
          <a:stretch/>
        </p:blipFill>
        <p:spPr>
          <a:xfrm>
            <a:off x="216000" y="1557000"/>
            <a:ext cx="4463640" cy="5355000"/>
          </a:xfrm>
          <a:prstGeom prst="rect">
            <a:avLst/>
          </a:prstGeom>
          <a:ln>
            <a:noFill/>
          </a:ln>
        </p:spPr>
      </p:pic>
      <p:sp>
        <p:nvSpPr>
          <p:cNvPr id="194" name="CustomShape 2"/>
          <p:cNvSpPr/>
          <p:nvPr/>
        </p:nvSpPr>
        <p:spPr>
          <a:xfrm>
            <a:off x="864000" y="6886080"/>
            <a:ext cx="280764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AU" sz="1800" b="0" i="1" strike="noStrike" spc="-1">
                <a:latin typeface="Arial"/>
              </a:rPr>
              <a:t>Pleunis et al. ApJL, 2021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195" name="CustomShape 3"/>
          <p:cNvSpPr/>
          <p:nvPr/>
        </p:nvSpPr>
        <p:spPr>
          <a:xfrm>
            <a:off x="5328000" y="6696360"/>
            <a:ext cx="44636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AU" sz="1600" b="0" i="1" strike="noStrike" spc="-1">
                <a:latin typeface="Arial"/>
              </a:rPr>
              <a:t>Detections by Sardinia Radio Telescope </a:t>
            </a:r>
            <a:br/>
            <a:r>
              <a:rPr lang="en-AU" sz="1600" b="0" i="1" strike="noStrike" spc="-1">
                <a:latin typeface="Arial"/>
              </a:rPr>
              <a:t>(Pilia et al. ApJL, 2020)</a:t>
            </a:r>
            <a:endParaRPr lang="en-AU" sz="1600" b="0" strike="noStrike" spc="-1">
              <a:latin typeface="Arial"/>
            </a:endParaRPr>
          </a:p>
        </p:txBody>
      </p:sp>
      <p:sp>
        <p:nvSpPr>
          <p:cNvPr id="196" name="CustomShape 4"/>
          <p:cNvSpPr/>
          <p:nvPr/>
        </p:nvSpPr>
        <p:spPr>
          <a:xfrm>
            <a:off x="196200" y="1008360"/>
            <a:ext cx="4483440" cy="60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AU" sz="1800" b="1" strike="noStrike" spc="-1">
                <a:solidFill>
                  <a:srgbClr val="0066B3"/>
                </a:solidFill>
                <a:latin typeface="Arial"/>
              </a:rPr>
              <a:t>LOFAR detections of the repeating </a:t>
            </a:r>
            <a:br/>
            <a:r>
              <a:rPr lang="en-AU" sz="1800" b="1" strike="noStrike" spc="-1">
                <a:solidFill>
                  <a:srgbClr val="0066B3"/>
                </a:solidFill>
                <a:latin typeface="Arial"/>
              </a:rPr>
              <a:t>FRB 20180916B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197" name="Picture 196"/>
          <p:cNvPicPr/>
          <p:nvPr/>
        </p:nvPicPr>
        <p:blipFill>
          <a:blip r:embed="rId4"/>
          <a:stretch/>
        </p:blipFill>
        <p:spPr>
          <a:xfrm>
            <a:off x="4789440" y="1548360"/>
            <a:ext cx="2770200" cy="2647440"/>
          </a:xfrm>
          <a:prstGeom prst="rect">
            <a:avLst/>
          </a:prstGeom>
          <a:ln>
            <a:noFill/>
          </a:ln>
        </p:spPr>
      </p:pic>
      <p:pic>
        <p:nvPicPr>
          <p:cNvPr id="198" name="Picture 197"/>
          <p:cNvPicPr/>
          <p:nvPr/>
        </p:nvPicPr>
        <p:blipFill>
          <a:blip r:embed="rId5"/>
          <a:stretch/>
        </p:blipFill>
        <p:spPr>
          <a:xfrm>
            <a:off x="7488000" y="1575720"/>
            <a:ext cx="2591640" cy="2564280"/>
          </a:xfrm>
          <a:prstGeom prst="rect">
            <a:avLst/>
          </a:prstGeom>
          <a:ln>
            <a:noFill/>
          </a:ln>
        </p:spPr>
      </p:pic>
      <p:pic>
        <p:nvPicPr>
          <p:cNvPr id="199" name="Picture 198"/>
          <p:cNvPicPr/>
          <p:nvPr/>
        </p:nvPicPr>
        <p:blipFill>
          <a:blip r:embed="rId6"/>
          <a:stretch/>
        </p:blipFill>
        <p:spPr>
          <a:xfrm>
            <a:off x="6048000" y="4140360"/>
            <a:ext cx="2608920" cy="2591640"/>
          </a:xfrm>
          <a:prstGeom prst="rect">
            <a:avLst/>
          </a:prstGeom>
          <a:ln>
            <a:noFill/>
          </a:ln>
        </p:spPr>
      </p:pic>
      <p:sp>
        <p:nvSpPr>
          <p:cNvPr id="200" name="CustomShape 5"/>
          <p:cNvSpPr/>
          <p:nvPr/>
        </p:nvSpPr>
        <p:spPr>
          <a:xfrm>
            <a:off x="5484600" y="999360"/>
            <a:ext cx="4199040" cy="656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AU" sz="2000" b="1" strike="noStrike" spc="-1">
                <a:solidFill>
                  <a:srgbClr val="2A6099"/>
                </a:solidFill>
                <a:latin typeface="Arial"/>
              </a:rPr>
              <a:t>Detections by Sardinia Radio Telescope </a:t>
            </a:r>
            <a:endParaRPr lang="en-AU" sz="2000" b="0" strike="noStrike" spc="-1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B53050-1226-2CB8-F219-BB5B7FC89E9B}"/>
              </a:ext>
            </a:extLst>
          </p:cNvPr>
          <p:cNvSpPr txBox="1"/>
          <p:nvPr/>
        </p:nvSpPr>
        <p:spPr>
          <a:xfrm>
            <a:off x="34891" y="7294930"/>
            <a:ext cx="3848618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AU" sz="1400" dirty="0"/>
              <a:t>MWA Project meeting, Lausanne, 29-08-2024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Shape 1"/>
          <p:cNvSpPr txBox="1"/>
          <p:nvPr/>
        </p:nvSpPr>
        <p:spPr>
          <a:xfrm>
            <a:off x="1367280" y="110160"/>
            <a:ext cx="8748720" cy="82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28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Why we cannot detect more low-frequency FRBs?</a:t>
            </a:r>
            <a:endParaRPr lang="en-AU" sz="2800" b="0" strike="noStrike" spc="-1">
              <a:latin typeface="Arial"/>
            </a:endParaRPr>
          </a:p>
        </p:txBody>
      </p:sp>
      <p:sp>
        <p:nvSpPr>
          <p:cNvPr id="207" name="TextShape 2"/>
          <p:cNvSpPr txBox="1"/>
          <p:nvPr/>
        </p:nvSpPr>
        <p:spPr>
          <a:xfrm>
            <a:off x="0" y="3054240"/>
            <a:ext cx="9827640" cy="3929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Computationally challenging due to long dispersive delays (e.g. more memory required and more additions in de-dispersion)</a:t>
            </a:r>
            <a:br/>
            <a:r>
              <a:rPr lang="en-AU" sz="1800" b="0" strike="noStrike" spc="-1">
                <a:latin typeface="Arial"/>
              </a:rPr>
              <a:t> 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Assuming FRB DM=1000 pc/cm3, over 30 MHz frequency band, de-dispersion requires:</a:t>
            </a:r>
            <a:br/>
            <a:r>
              <a:rPr lang="en-AU" sz="1800" b="0" strike="noStrike" spc="-1">
                <a:latin typeface="Arial"/>
              </a:rPr>
              <a:t> </a:t>
            </a:r>
          </a:p>
          <a:p>
            <a:pPr marL="432000" lvl="1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1" strike="noStrike" spc="-1">
                <a:latin typeface="Arial"/>
              </a:rPr>
              <a:t>10ms time resolution ~ 1.2 TB memory</a:t>
            </a:r>
            <a:r>
              <a:rPr lang="en-AU" sz="1800" b="0" strike="noStrike" spc="-1">
                <a:latin typeface="Arial"/>
              </a:rPr>
              <a:t> to keep ~25seconds of data from 200x200 images in 3000 10 kHz frequency channels (200*200 pixels * 2500*3000*4 bytes)</a:t>
            </a:r>
          </a:p>
          <a:p>
            <a:pPr marL="432000" lvl="1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AU" sz="1800" b="0" strike="noStrike" spc="-1">
              <a:latin typeface="Arial"/>
            </a:endParaRPr>
          </a:p>
          <a:p>
            <a:pPr marL="432000" lvl="1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1" strike="noStrike" spc="-1">
                <a:latin typeface="Arial"/>
              </a:rPr>
              <a:t>100ms time resolution ~ 12 GB memory</a:t>
            </a:r>
            <a:r>
              <a:rPr lang="en-AU" sz="1800" b="0" strike="noStrike" spc="-1">
                <a:latin typeface="Arial"/>
              </a:rPr>
              <a:t> - manageable but may be lower sensitivity</a:t>
            </a:r>
          </a:p>
          <a:p>
            <a:pPr marL="648000" lvl="2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to keep ~25seconds of data from 200x200 images in 300 100 kHz frequency channels (200*200 pixels * 250*300*4 bytes )</a:t>
            </a:r>
            <a:br/>
            <a:r>
              <a:rPr lang="en-AU" sz="1800" b="0" strike="noStrike" spc="-1">
                <a:latin typeface="Arial"/>
              </a:rPr>
              <a:t> 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0" strike="noStrike" spc="-1">
                <a:latin typeface="Arial"/>
              </a:rPr>
              <a:t>Real time searches require very high memory bandwidth of at least 120 GB/s </a:t>
            </a:r>
            <a:br/>
            <a:r>
              <a:rPr lang="en-AU" sz="1800" b="0" strike="noStrike" spc="-1">
                <a:latin typeface="Arial"/>
              </a:rPr>
              <a:t> 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00" b="1" strike="noStrike" spc="-1">
                <a:latin typeface="Arial"/>
              </a:rPr>
              <a:t>Pushing gaming requirements ~10 GB/s for 100 fps , 5000x5000 images 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208" name="Picture 207"/>
          <p:cNvPicPr/>
          <p:nvPr/>
        </p:nvPicPr>
        <p:blipFill>
          <a:blip r:embed="rId3"/>
          <a:stretch/>
        </p:blipFill>
        <p:spPr>
          <a:xfrm>
            <a:off x="360" y="1784880"/>
            <a:ext cx="10079640" cy="1023120"/>
          </a:xfrm>
          <a:prstGeom prst="rect">
            <a:avLst/>
          </a:prstGeom>
          <a:ln>
            <a:noFill/>
          </a:ln>
        </p:spPr>
      </p:pic>
      <p:sp>
        <p:nvSpPr>
          <p:cNvPr id="209" name="Line 3"/>
          <p:cNvSpPr/>
          <p:nvPr/>
        </p:nvSpPr>
        <p:spPr>
          <a:xfrm>
            <a:off x="9072000" y="2448000"/>
            <a:ext cx="1008000" cy="0"/>
          </a:xfrm>
          <a:prstGeom prst="line">
            <a:avLst/>
          </a:prstGeom>
          <a:ln w="3600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AU"/>
          </a:p>
        </p:txBody>
      </p:sp>
      <p:sp>
        <p:nvSpPr>
          <p:cNvPr id="210" name="Line 4"/>
          <p:cNvSpPr/>
          <p:nvPr/>
        </p:nvSpPr>
        <p:spPr>
          <a:xfrm flipV="1">
            <a:off x="324000" y="1404000"/>
            <a:ext cx="0" cy="1152000"/>
          </a:xfrm>
          <a:prstGeom prst="line">
            <a:avLst/>
          </a:prstGeom>
          <a:ln w="3600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AU"/>
          </a:p>
        </p:txBody>
      </p:sp>
      <p:sp>
        <p:nvSpPr>
          <p:cNvPr id="211" name="TextShape 5"/>
          <p:cNvSpPr txBox="1"/>
          <p:nvPr/>
        </p:nvSpPr>
        <p:spPr>
          <a:xfrm>
            <a:off x="8947800" y="2157840"/>
            <a:ext cx="1060200" cy="290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400" b="1" strike="noStrike" spc="-1">
                <a:solidFill>
                  <a:srgbClr val="C9211E"/>
                </a:solidFill>
                <a:latin typeface="Arial"/>
              </a:rPr>
              <a:t>Time [sec]</a:t>
            </a:r>
            <a:endParaRPr lang="en-AU" sz="1400" b="0" strike="noStrike" spc="-1">
              <a:latin typeface="Arial"/>
            </a:endParaRPr>
          </a:p>
        </p:txBody>
      </p:sp>
      <p:sp>
        <p:nvSpPr>
          <p:cNvPr id="212" name="TextShape 6"/>
          <p:cNvSpPr txBox="1"/>
          <p:nvPr/>
        </p:nvSpPr>
        <p:spPr>
          <a:xfrm rot="16200000">
            <a:off x="-720720" y="1366920"/>
            <a:ext cx="1728000" cy="290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400" b="1" strike="noStrike" spc="-1">
                <a:solidFill>
                  <a:srgbClr val="C9211E"/>
                </a:solidFill>
                <a:latin typeface="Arial"/>
              </a:rPr>
              <a:t>Frequency [MHz]</a:t>
            </a:r>
            <a:endParaRPr lang="en-AU" sz="1400" b="0" strike="noStrike" spc="-1">
              <a:latin typeface="Arial"/>
            </a:endParaRPr>
          </a:p>
        </p:txBody>
      </p:sp>
      <p:sp>
        <p:nvSpPr>
          <p:cNvPr id="213" name="TextShape 7"/>
          <p:cNvSpPr txBox="1"/>
          <p:nvPr/>
        </p:nvSpPr>
        <p:spPr>
          <a:xfrm>
            <a:off x="3060000" y="1309680"/>
            <a:ext cx="3960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1" strike="noStrike" spc="-1">
                <a:latin typeface="Arial"/>
              </a:rPr>
              <a:t>MOCK FRB WITH DM=1000 pc/cm</a:t>
            </a:r>
            <a:r>
              <a:rPr lang="en-AU" sz="1800" b="1" strike="noStrike" spc="-1" baseline="33000">
                <a:latin typeface="Arial"/>
              </a:rPr>
              <a:t>3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CA8147-C9E3-B338-1F9F-217435759298}"/>
              </a:ext>
            </a:extLst>
          </p:cNvPr>
          <p:cNvSpPr txBox="1"/>
          <p:nvPr/>
        </p:nvSpPr>
        <p:spPr>
          <a:xfrm>
            <a:off x="34891" y="7294930"/>
            <a:ext cx="3848618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AU" sz="1400" dirty="0"/>
              <a:t>MWA Project meeting, Lausanne, 29-08-2024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1367280" y="144000"/>
            <a:ext cx="8748720" cy="576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36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Searches for low-frequency FRBs</a:t>
            </a:r>
            <a:endParaRPr lang="en-AU" sz="3600" b="0" strike="noStrike" spc="-1">
              <a:latin typeface="Arial"/>
            </a:endParaRPr>
          </a:p>
        </p:txBody>
      </p:sp>
      <p:graphicFrame>
        <p:nvGraphicFramePr>
          <p:cNvPr id="215" name="Table 2"/>
          <p:cNvGraphicFramePr/>
          <p:nvPr/>
        </p:nvGraphicFramePr>
        <p:xfrm>
          <a:off x="32400" y="965160"/>
          <a:ext cx="9966240" cy="4768560"/>
        </p:xfrm>
        <a:graphic>
          <a:graphicData uri="http://schemas.openxmlformats.org/drawingml/2006/table">
            <a:tbl>
              <a:tblPr/>
              <a:tblGrid>
                <a:gridCol w="370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5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794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01440">
                <a:tc>
                  <a:txBody>
                    <a:bodyPr/>
                    <a:lstStyle/>
                    <a:p>
                      <a:pPr algn="ctr"/>
                      <a:r>
                        <a:rPr lang="en-AU" sz="22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Survey</a:t>
                      </a:r>
                      <a:endParaRPr lang="en-AU" sz="22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FoV</a:t>
                      </a:r>
                    </a:p>
                    <a:p>
                      <a:pPr algn="ctr"/>
                      <a:r>
                        <a:rPr lang="en-AU" sz="18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[deg</a:t>
                      </a:r>
                      <a:r>
                        <a:rPr lang="en-AU" sz="1800" b="1" strike="noStrike" spc="-1" baseline="33000">
                          <a:solidFill>
                            <a:srgbClr val="FFFFFF"/>
                          </a:solidFill>
                          <a:latin typeface="Arial"/>
                        </a:rPr>
                        <a:t>2</a:t>
                      </a:r>
                      <a:r>
                        <a:rPr lang="en-AU" sz="18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]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Observing Time (T)</a:t>
                      </a:r>
                    </a:p>
                    <a:p>
                      <a:pPr algn="ctr"/>
                      <a:r>
                        <a:rPr lang="en-AU" sz="18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in [days]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Sensitivity</a:t>
                      </a:r>
                    </a:p>
                    <a:p>
                      <a:pPr algn="ctr"/>
                      <a:r>
                        <a:rPr lang="en-AU" sz="18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(S) in </a:t>
                      </a:r>
                    </a:p>
                    <a:p>
                      <a:pPr algn="ctr"/>
                      <a:r>
                        <a:rPr lang="en-AU" sz="18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[Jy ms]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Figure of merit </a:t>
                      </a:r>
                    </a:p>
                    <a:p>
                      <a:pPr algn="ctr"/>
                      <a:r>
                        <a:rPr lang="en-AU" sz="18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(M)</a:t>
                      </a:r>
                    </a:p>
                    <a:p>
                      <a:pPr algn="ctr"/>
                      <a:r>
                        <a:rPr lang="en-AU" sz="18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N</a:t>
                      </a:r>
                      <a:r>
                        <a:rPr lang="en-AU" sz="1800" b="1" strike="noStrike" spc="-1" baseline="-33000">
                          <a:solidFill>
                            <a:srgbClr val="FFFFFF"/>
                          </a:solidFill>
                          <a:latin typeface="Arial"/>
                        </a:rPr>
                        <a:t>FRB </a:t>
                      </a:r>
                      <a:r>
                        <a:rPr lang="en-AU" sz="18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/ year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720">
                <a:tc>
                  <a:txBody>
                    <a:bodyPr/>
                    <a:lstStyle/>
                    <a:p>
                      <a:r>
                        <a:rPr lang="en-AU" sz="1500" b="0" strike="noStrike" spc="-1">
                          <a:latin typeface="Arial"/>
                        </a:rPr>
                        <a:t>Parent et al. (2020) - reference survey</a:t>
                      </a:r>
                      <a:br/>
                      <a:r>
                        <a:rPr lang="en-AU" sz="1500" b="0" strike="noStrike" spc="-1">
                          <a:latin typeface="Arial"/>
                        </a:rPr>
                        <a:t>with GBT, detected one FRB at 350 MHz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FoV</a:t>
                      </a:r>
                      <a:r>
                        <a:rPr lang="en-AU" sz="1500" b="0" strike="noStrike" spc="-1" baseline="-33000">
                          <a:latin typeface="Arial"/>
                        </a:rPr>
                        <a:t>0</a:t>
                      </a:r>
                      <a:r>
                        <a:rPr lang="en-AU" sz="1500" b="0" strike="noStrike" spc="-1">
                          <a:latin typeface="Arial"/>
                        </a:rPr>
                        <a:t> = 0.27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T</a:t>
                      </a:r>
                      <a:r>
                        <a:rPr lang="en-AU" sz="1500" b="0" strike="noStrike" spc="-1" baseline="-33000">
                          <a:latin typeface="Arial"/>
                        </a:rPr>
                        <a:t>0</a:t>
                      </a:r>
                      <a:r>
                        <a:rPr lang="en-AU" sz="1500" b="0" strike="noStrike" spc="-1">
                          <a:latin typeface="Arial"/>
                        </a:rPr>
                        <a:t> = 173.6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S</a:t>
                      </a:r>
                      <a:r>
                        <a:rPr lang="en-AU" sz="1500" b="0" strike="noStrike" spc="-1" baseline="-33000">
                          <a:latin typeface="Arial"/>
                        </a:rPr>
                        <a:t>0</a:t>
                      </a:r>
                      <a:r>
                        <a:rPr lang="en-AU" sz="1500" b="0" strike="noStrike" spc="-1">
                          <a:latin typeface="Arial"/>
                        </a:rPr>
                        <a:t> = 1.26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M</a:t>
                      </a:r>
                      <a:r>
                        <a:rPr lang="en-AU" sz="1500" b="0" strike="noStrike" spc="-1" baseline="-33000">
                          <a:latin typeface="Arial"/>
                        </a:rPr>
                        <a:t>0</a:t>
                      </a:r>
                      <a:r>
                        <a:rPr lang="en-AU" sz="1500" b="0" strike="noStrike" spc="-1">
                          <a:latin typeface="Arial"/>
                        </a:rPr>
                        <a:t> = 2.1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120">
                <a:tc>
                  <a:txBody>
                    <a:bodyPr/>
                    <a:lstStyle/>
                    <a:p>
                      <a:r>
                        <a:rPr lang="en-AU" sz="15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Coenen et al. (2014)</a:t>
                      </a:r>
                      <a:endParaRPr lang="en-AU" sz="15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75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9.7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71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1.09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720">
                <a:tc>
                  <a:txBody>
                    <a:bodyPr/>
                    <a:lstStyle/>
                    <a:p>
                      <a:r>
                        <a:rPr lang="en-AU" sz="1500" b="0" strike="noStrike" spc="-1">
                          <a:latin typeface="Arial"/>
                        </a:rPr>
                        <a:t>Karastergiou et al. (2015)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24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60.25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310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1.6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840">
                <a:tc>
                  <a:txBody>
                    <a:bodyPr/>
                    <a:lstStyle/>
                    <a:p>
                      <a:r>
                        <a:rPr lang="en-AU" sz="1500" b="0" strike="noStrike" spc="-1">
                          <a:latin typeface="Arial"/>
                        </a:rPr>
                        <a:t>Rajwade et al. (2020)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0.61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58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46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0.62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4320">
                <a:tc>
                  <a:txBody>
                    <a:bodyPr/>
                    <a:lstStyle/>
                    <a:p>
                      <a:r>
                        <a:rPr lang="en-AU" sz="1500" b="1" strike="noStrike" spc="-1">
                          <a:latin typeface="Arial"/>
                        </a:rPr>
                        <a:t>Rowlinson et al. (2016)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452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3.3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223 500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2.4 x 10</a:t>
                      </a:r>
                      <a:r>
                        <a:rPr lang="en-AU" sz="1500" b="0" strike="noStrike" spc="-1" baseline="33000">
                          <a:latin typeface="Arial"/>
                        </a:rPr>
                        <a:t>-7</a:t>
                      </a:r>
                      <a:endParaRPr lang="en-AU" sz="15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4640">
                <a:tc>
                  <a:txBody>
                    <a:bodyPr/>
                    <a:lstStyle/>
                    <a:p>
                      <a:r>
                        <a:rPr lang="en-AU" sz="1500" b="0" strike="noStrike" spc="-1">
                          <a:latin typeface="Arial"/>
                        </a:rPr>
                        <a:t>Tingay et al. (2015)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610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0.44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700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3.6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4640">
                <a:tc>
                  <a:txBody>
                    <a:bodyPr/>
                    <a:lstStyle/>
                    <a:p>
                      <a:r>
                        <a:rPr lang="en-AU" sz="1500" b="0" strike="noStrike" spc="-1">
                          <a:latin typeface="Arial"/>
                        </a:rPr>
                        <a:t>Kemp et al. (2024)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1600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3.65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840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0" strike="noStrike" spc="-1">
                          <a:latin typeface="Arial"/>
                        </a:rPr>
                        <a:t>31.1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3760">
                <a:tc>
                  <a:txBody>
                    <a:bodyPr/>
                    <a:lstStyle/>
                    <a:p>
                      <a:r>
                        <a:rPr lang="en-AU" sz="1500" b="1" strike="noStrike" spc="-1">
                          <a:latin typeface="Arial"/>
                        </a:rPr>
                        <a:t>An all-sky FRB detector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1" strike="noStrike" spc="-1">
                          <a:latin typeface="Arial"/>
                        </a:rPr>
                        <a:t>12000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1" strike="noStrike" spc="-1">
                          <a:latin typeface="Arial"/>
                        </a:rPr>
                        <a:t>At least ~180</a:t>
                      </a:r>
                      <a:br/>
                      <a:r>
                        <a:rPr lang="en-AU" sz="1500" b="1" strike="noStrike" spc="-1">
                          <a:latin typeface="Arial"/>
                        </a:rPr>
                        <a:t>per year </a:t>
                      </a:r>
                      <a:br/>
                      <a:r>
                        <a:rPr lang="en-AU" sz="1500" b="1" strike="noStrike" spc="-1">
                          <a:latin typeface="Arial"/>
                        </a:rPr>
                        <a:t>(planned )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1" strike="noStrike" spc="-1">
                          <a:latin typeface="Arial"/>
                        </a:rPr>
                        <a:t>200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500" b="1" strike="noStrike" spc="-1">
                          <a:latin typeface="Arial"/>
                        </a:rPr>
                        <a:t>142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ADC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16" name="Formula 3"/>
              <p:cNvSpPr txBox="1"/>
              <p:nvPr/>
            </p:nvSpPr>
            <p:spPr>
              <a:xfrm>
                <a:off x="2088000" y="5688360"/>
                <a:ext cx="5883120" cy="98784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𝐹𝑅𝐵</m:t>
                              </m:r>
                            </m:sub>
                          </m:sSub>
                        </m:num>
                        <m:den>
                          <m:r>
                            <a:rPr>
                              <a:latin typeface="Cambria Math" panose="02040503050406030204" pitchFamily="18" charset="0"/>
                            </a:rPr>
                            <m:t>𝑦𝑒𝑎𝑟</m:t>
                          </m:r>
                        </m:den>
                      </m:f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𝐹𝑜𝑉</m:t>
                          </m:r>
                        </m:num>
                        <m:den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𝐹𝑜𝑉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num>
                            <m:den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365</m:t>
                          </m:r>
                        </m:num>
                        <m:den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𝑑𝑎𝑦𝑠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:p15="http://schemas.microsoft.com/office/powerpoint/2012/main" xmlns:p14="http://schemas.microsoft.com/office/powerpoint/2010/main" xmlns=""/>
      </mc:AlternateContent>
      <p:sp>
        <p:nvSpPr>
          <p:cNvPr id="217" name="TextShape 4"/>
          <p:cNvSpPr txBox="1"/>
          <p:nvPr/>
        </p:nvSpPr>
        <p:spPr>
          <a:xfrm>
            <a:off x="-36000" y="6552360"/>
            <a:ext cx="10224000" cy="1177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400" b="0" strike="noStrike" spc="-1">
                <a:latin typeface="Arial"/>
                <a:ea typeface="SimSun"/>
              </a:rPr>
              <a:t>where FoV is Field-of-View, S sensitivity (fluence threshold), T total observing time and </a:t>
            </a:r>
            <a:r>
              <a:rPr lang="en-AU" sz="1400" b="0" strike="noStrike" spc="-1">
                <a:latin typeface="Arial"/>
                <a:ea typeface="Arial"/>
              </a:rPr>
              <a:t>δ</a:t>
            </a:r>
            <a:r>
              <a:rPr lang="en-AU" sz="1400" b="0" strike="noStrike" spc="-1">
                <a:latin typeface="Arial"/>
                <a:ea typeface="SimSun"/>
              </a:rPr>
              <a:t>t</a:t>
            </a:r>
            <a:r>
              <a:rPr lang="en-AU" sz="1400" b="0" strike="noStrike" spc="-1" baseline="-33000">
                <a:latin typeface="Arial"/>
                <a:ea typeface="SimSun"/>
              </a:rPr>
              <a:t>0 </a:t>
            </a:r>
            <a:r>
              <a:rPr lang="en-AU" sz="1400" b="0" strike="noStrike" spc="-1">
                <a:latin typeface="Arial"/>
                <a:ea typeface="SimSun"/>
              </a:rPr>
              <a:t>is time resolution of the survey in the table above. Subscript “0” stands for the parameters of the reference survey at 350 MHz Parent et al. (1</a:t>
            </a:r>
            <a:r>
              <a:rPr lang="en-AU" sz="1400" b="0" strike="noStrike" spc="-1" baseline="14000000">
                <a:latin typeface="Arial"/>
                <a:ea typeface="SimSun"/>
              </a:rPr>
              <a:t>st</a:t>
            </a:r>
            <a:r>
              <a:rPr lang="en-AU" sz="1400" b="0" strike="noStrike" spc="-1">
                <a:latin typeface="Arial"/>
                <a:ea typeface="SimSun"/>
              </a:rPr>
              <a:t> row in the table), which detected 1 FRB in 173.6 days of data. </a:t>
            </a:r>
            <a:endParaRPr lang="en-AU" sz="1400" b="0" strike="noStrike" spc="-1">
              <a:latin typeface="Arial"/>
            </a:endParaRPr>
          </a:p>
          <a:p>
            <a:endParaRPr lang="en-AU" sz="1400" b="0" strike="noStrike" spc="-1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D10D49-17A6-39BE-166D-8B7AF18B3755}"/>
              </a:ext>
            </a:extLst>
          </p:cNvPr>
          <p:cNvSpPr txBox="1"/>
          <p:nvPr/>
        </p:nvSpPr>
        <p:spPr>
          <a:xfrm>
            <a:off x="34891" y="7294930"/>
            <a:ext cx="3848618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AU" sz="1400" dirty="0"/>
              <a:t>MWA Project meeting, Lausanne, 29-08-2024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extShape 1"/>
          <p:cNvSpPr txBox="1"/>
          <p:nvPr/>
        </p:nvSpPr>
        <p:spPr>
          <a:xfrm>
            <a:off x="1079280" y="306720"/>
            <a:ext cx="9108720" cy="413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28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Multiple tied-array imaging vs. </a:t>
            </a:r>
            <a:r>
              <a:rPr lang="en-AU" sz="2800" b="1" u="sng" strike="noStrike" spc="-1">
                <a:solidFill>
                  <a:srgbClr val="000000"/>
                </a:solidFill>
                <a:uFillTx/>
                <a:latin typeface="FoundrySterling-Book"/>
                <a:ea typeface="DejaVu Sans"/>
              </a:rPr>
              <a:t>beamforming</a:t>
            </a:r>
            <a:endParaRPr lang="en-AU" sz="2800" b="0" strike="noStrike" spc="-1">
              <a:latin typeface="Arial"/>
            </a:endParaRPr>
          </a:p>
        </p:txBody>
      </p:sp>
      <p:pic>
        <p:nvPicPr>
          <p:cNvPr id="219" name="Picture 218"/>
          <p:cNvPicPr/>
          <p:nvPr/>
        </p:nvPicPr>
        <p:blipFill>
          <a:blip r:embed="rId3"/>
          <a:stretch/>
        </p:blipFill>
        <p:spPr>
          <a:xfrm>
            <a:off x="703080" y="1138320"/>
            <a:ext cx="8800920" cy="3685680"/>
          </a:xfrm>
          <a:prstGeom prst="rect">
            <a:avLst/>
          </a:prstGeom>
          <a:ln>
            <a:noFill/>
          </a:ln>
        </p:spPr>
      </p:pic>
      <p:sp>
        <p:nvSpPr>
          <p:cNvPr id="220" name="TextShape 2"/>
          <p:cNvSpPr txBox="1"/>
          <p:nvPr/>
        </p:nvSpPr>
        <p:spPr>
          <a:xfrm>
            <a:off x="0" y="4968000"/>
            <a:ext cx="10152000" cy="7117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AU" sz="1800" b="0" strike="noStrike" spc="-1">
                <a:latin typeface="Arial"/>
              </a:rPr>
              <a:t>This ratio depends on number of antennas (N</a:t>
            </a:r>
            <a:r>
              <a:rPr lang="en-AU" sz="1800" b="0" strike="noStrike" spc="-1" baseline="-33000">
                <a:latin typeface="Arial"/>
              </a:rPr>
              <a:t>a</a:t>
            </a:r>
            <a:r>
              <a:rPr lang="en-AU" sz="1800" b="0" strike="noStrike" spc="-1">
                <a:latin typeface="Arial"/>
              </a:rPr>
              <a:t>) and number of image pixels (N), for example </a:t>
            </a:r>
          </a:p>
          <a:p>
            <a:r>
              <a:rPr lang="en-AU" sz="1800" b="0" strike="noStrike" spc="-1">
                <a:latin typeface="Arial"/>
              </a:rPr>
              <a:t>for large images (N &gt;&gt; N</a:t>
            </a:r>
            <a:r>
              <a:rPr lang="en-AU" sz="1800" b="0" strike="noStrike" spc="-1" baseline="-33000">
                <a:latin typeface="Arial"/>
              </a:rPr>
              <a:t>a</a:t>
            </a:r>
            <a:r>
              <a:rPr lang="en-AU" sz="1800" b="0" strike="noStrike" spc="-1">
                <a:latin typeface="Arial"/>
              </a:rPr>
              <a:t>) it can be approximated by:</a:t>
            </a:r>
          </a:p>
        </p:txBody>
      </p:sp>
      <p:pic>
        <p:nvPicPr>
          <p:cNvPr id="221" name="Picture 220"/>
          <p:cNvPicPr/>
          <p:nvPr/>
        </p:nvPicPr>
        <p:blipFill>
          <a:blip r:embed="rId4"/>
          <a:stretch/>
        </p:blipFill>
        <p:spPr>
          <a:xfrm>
            <a:off x="558720" y="5653080"/>
            <a:ext cx="8962560" cy="1618920"/>
          </a:xfrm>
          <a:prstGeom prst="rect">
            <a:avLst/>
          </a:prstGeom>
          <a:ln>
            <a:noFill/>
          </a:ln>
        </p:spPr>
      </p:pic>
      <p:sp>
        <p:nvSpPr>
          <p:cNvPr id="222" name="CustomShape 3"/>
          <p:cNvSpPr/>
          <p:nvPr/>
        </p:nvSpPr>
        <p:spPr>
          <a:xfrm>
            <a:off x="-288000" y="3096000"/>
            <a:ext cx="11160000" cy="4104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A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DDA62D-FD86-E396-759A-D9E179E9F751}"/>
              </a:ext>
            </a:extLst>
          </p:cNvPr>
          <p:cNvSpPr txBox="1"/>
          <p:nvPr/>
        </p:nvSpPr>
        <p:spPr>
          <a:xfrm>
            <a:off x="34891" y="7294930"/>
            <a:ext cx="3848618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AU" sz="1400" dirty="0"/>
              <a:t>MWA Project meeting, Lausanne, 29-08-2024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Shape 1"/>
          <p:cNvSpPr txBox="1"/>
          <p:nvPr/>
        </p:nvSpPr>
        <p:spPr>
          <a:xfrm>
            <a:off x="1079280" y="306720"/>
            <a:ext cx="9108720" cy="413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en-AU" sz="28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Multiple tied-array </a:t>
            </a:r>
            <a:r>
              <a:rPr lang="en-AU" sz="2800" b="1" u="sng" strike="noStrike" spc="-1">
                <a:solidFill>
                  <a:srgbClr val="000000"/>
                </a:solidFill>
                <a:uFillTx/>
                <a:latin typeface="FoundrySterling-Book"/>
                <a:ea typeface="DejaVu Sans"/>
              </a:rPr>
              <a:t>imaging</a:t>
            </a:r>
            <a:r>
              <a:rPr lang="en-AU" sz="2800" b="1" strike="noStrike" spc="-1">
                <a:solidFill>
                  <a:srgbClr val="000000"/>
                </a:solidFill>
                <a:latin typeface="FoundrySterling-Book"/>
                <a:ea typeface="DejaVu Sans"/>
              </a:rPr>
              <a:t> vs. beamforming</a:t>
            </a:r>
            <a:endParaRPr lang="en-AU" sz="2800" b="0" strike="noStrike" spc="-1">
              <a:latin typeface="Arial"/>
            </a:endParaRPr>
          </a:p>
        </p:txBody>
      </p:sp>
      <p:pic>
        <p:nvPicPr>
          <p:cNvPr id="224" name="Picture 223"/>
          <p:cNvPicPr/>
          <p:nvPr/>
        </p:nvPicPr>
        <p:blipFill>
          <a:blip r:embed="rId3"/>
          <a:stretch/>
        </p:blipFill>
        <p:spPr>
          <a:xfrm>
            <a:off x="914760" y="997920"/>
            <a:ext cx="8250840" cy="6526080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5DDB0C-EA5B-CC9C-104F-5005EE6D5069}"/>
              </a:ext>
            </a:extLst>
          </p:cNvPr>
          <p:cNvSpPr txBox="1"/>
          <p:nvPr/>
        </p:nvSpPr>
        <p:spPr>
          <a:xfrm>
            <a:off x="34891" y="7294930"/>
            <a:ext cx="879869" cy="26474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AU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4736</TotalTime>
  <Words>6364</Words>
  <Application>Microsoft Office PowerPoint</Application>
  <PresentationFormat>Custom</PresentationFormat>
  <Paragraphs>704</Paragraphs>
  <Slides>42</Slides>
  <Notes>41</Notes>
  <HiddenSlides>1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42</vt:i4>
      </vt:variant>
    </vt:vector>
  </HeadingPairs>
  <TitlesOfParts>
    <vt:vector size="60" baseType="lpstr">
      <vt:lpstr>Aptos</vt:lpstr>
      <vt:lpstr>Arial</vt:lpstr>
      <vt:lpstr>Calibri</vt:lpstr>
      <vt:lpstr>Cambria Math</vt:lpstr>
      <vt:lpstr>Cantarell</vt:lpstr>
      <vt:lpstr>FoundrySterling-Book</vt:lpstr>
      <vt:lpstr>Liberation Sans Narrow</vt:lpstr>
      <vt:lpstr>Linux Biolinum O</vt:lpstr>
      <vt:lpstr>Lucida Grande</vt:lpstr>
      <vt:lpstr>Symbol</vt:lpstr>
      <vt:lpstr>Times New Roman</vt:lpstr>
      <vt:lpstr>Ubuntu</vt:lpstr>
      <vt:lpstr>utkal</vt:lpstr>
      <vt:lpstr>Wingdings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dc:description/>
  <cp:lastModifiedBy>Marcin Sokolowski</cp:lastModifiedBy>
  <cp:revision>952</cp:revision>
  <dcterms:created xsi:type="dcterms:W3CDTF">2021-03-05T15:49:42Z</dcterms:created>
  <dcterms:modified xsi:type="dcterms:W3CDTF">2024-08-28T20:35:01Z</dcterms:modified>
  <dc:language>en-AU</dc:language>
</cp:coreProperties>
</file>