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256" r:id="rId3"/>
    <p:sldId id="274" r:id="rId4"/>
    <p:sldId id="276" r:id="rId5"/>
    <p:sldId id="275" r:id="rId6"/>
    <p:sldId id="294" r:id="rId7"/>
    <p:sldId id="290" r:id="rId8"/>
    <p:sldId id="258" r:id="rId9"/>
    <p:sldId id="259" r:id="rId10"/>
    <p:sldId id="260" r:id="rId11"/>
    <p:sldId id="288" r:id="rId12"/>
    <p:sldId id="289" r:id="rId13"/>
    <p:sldId id="280" r:id="rId14"/>
    <p:sldId id="265" r:id="rId15"/>
    <p:sldId id="281" r:id="rId16"/>
    <p:sldId id="267" r:id="rId17"/>
    <p:sldId id="282" r:id="rId18"/>
    <p:sldId id="268" r:id="rId19"/>
    <p:sldId id="283" r:id="rId20"/>
    <p:sldId id="293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5" autoAdjust="0"/>
    <p:restoredTop sz="79608" autoAdjust="0"/>
  </p:normalViewPr>
  <p:slideViewPr>
    <p:cSldViewPr snapToGrid="0">
      <p:cViewPr>
        <p:scale>
          <a:sx n="65" d="100"/>
          <a:sy n="65" d="100"/>
        </p:scale>
        <p:origin x="6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1EF12-AC33-4EC4-B62D-B28885B5CC0D}" type="datetimeFigureOut">
              <a:rPr lang="en-IN" smtClean="0"/>
              <a:t>23-08-2024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A457A-3625-40B1-AD26-B163D9B629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079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457A-3625-40B1-AD26-B163D9B6297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9082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457A-3625-40B1-AD26-B163D9B62979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1232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457A-3625-40B1-AD26-B163D9B62979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5721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31313"/>
                </a:solidFill>
                <a:effectLst/>
                <a:latin typeface="Roboto" panose="020F0502020204030204" pitchFamily="2" charset="0"/>
              </a:rPr>
              <a:t>This is the first image and video from observations using one complete SKA-Low station, known as S-8, produced only 18 months after the start of construction activities on site, and five months after the first antenna was installed. The completion of a station means not only assembling and installing the 256 antennas, but also integrating them with all the computing systems behind them. The video shows a 24-hour observation, with the Milky Way rising and passing overhead during the night time hours. Some other bright radio sources are marked, including the galaxies Centaurus A and M87, and the Sun is also visible during the day. It demonstrates the high sensitivity of a single station, the stability of the current system, and the ease of producing an image, which required relatively little processing.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457A-3625-40B1-AD26-B163D9B62979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3745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caa4d2c3b3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caa4d2c3b3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6FB67-AE15-1BB1-BAA5-1F17289D69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5CF9ED-D92A-2308-C960-4E00BDC53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2F6FE-5CE1-8BA9-CF04-5ED946ECC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23-08-2024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29442-5A87-E97D-0587-FF2A500DC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F5539-6219-515F-5793-1BDAAEEDF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8549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C1296-B986-51F7-526F-91E4FF6D9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78B5-FF3D-F28B-7479-304DFCFA3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61A4-8388-13AC-715B-90EBF0B58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23-08-2024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EA6DD-3B0B-0FC1-E8D0-01E7358EB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906DA-EE42-401D-2467-C85FAED51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99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562A6F-C664-9D24-5A69-8153291AD8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A01FE4-5429-F63F-EB83-DD170CE25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D12E7-B735-F6CF-6E30-00BF4107A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23-08-2024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9E7EE-25BD-8965-BF7F-8657637E5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1D272-BCE7-8D64-35D6-54AF8F092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5506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 amt="18000"/>
          </a:blip>
          <a:srcRect l="5647" t="25506" r="5550"/>
          <a:stretch/>
        </p:blipFill>
        <p:spPr>
          <a:xfrm>
            <a:off x="0" y="0"/>
            <a:ext cx="12192000" cy="6211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/>
          <p:nvPr/>
        </p:nvSpPr>
        <p:spPr>
          <a:xfrm>
            <a:off x="0" y="6727546"/>
            <a:ext cx="12192000" cy="1303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8293" tIns="118293" rIns="118293" bIns="11829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"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210660" y="115018"/>
            <a:ext cx="11360800" cy="763572"/>
          </a:xfrm>
          <a:prstGeom prst="rect">
            <a:avLst/>
          </a:prstGeom>
        </p:spPr>
        <p:txBody>
          <a:bodyPr spcFirstLastPara="1" wrap="square" lIns="443600" tIns="443600" rIns="443600" bIns="4436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600"/>
              <a:buFont typeface="Times New Roman"/>
              <a:buNone/>
              <a:defRPr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600"/>
              <a:buFont typeface="Times New Roman"/>
              <a:buNone/>
              <a:defRPr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600"/>
              <a:buFont typeface="Times New Roman"/>
              <a:buNone/>
              <a:defRPr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600"/>
              <a:buFont typeface="Times New Roman"/>
              <a:buNone/>
              <a:defRPr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600"/>
              <a:buFont typeface="Times New Roman"/>
              <a:buNone/>
              <a:defRPr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600"/>
              <a:buFont typeface="Times New Roman"/>
              <a:buNone/>
              <a:defRPr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600"/>
              <a:buFont typeface="Times New Roman"/>
              <a:buNone/>
              <a:defRPr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600"/>
              <a:buFont typeface="Times New Roman"/>
              <a:buNone/>
              <a:defRPr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600"/>
              <a:buFont typeface="Times New Roman"/>
              <a:buNone/>
              <a:defRPr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36621"/>
            <a:ext cx="11360800" cy="4555181"/>
          </a:xfrm>
          <a:prstGeom prst="rect">
            <a:avLst/>
          </a:prstGeom>
        </p:spPr>
        <p:txBody>
          <a:bodyPr spcFirstLastPara="1" wrap="square" lIns="443600" tIns="443600" rIns="443600" bIns="443600" anchor="t" anchorCtr="0">
            <a:normAutofit/>
          </a:bodyPr>
          <a:lstStyle>
            <a:lvl1pPr marL="121935" lvl="0" indent="-20830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00"/>
              <a:buFont typeface="Times New Roman"/>
              <a:buChar char="●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243870" lvl="1" indent="-176129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Times New Roman"/>
              <a:buChar char="○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365806" lvl="2" indent="-176129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Times New Roman"/>
              <a:buChar char="■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487741" lvl="3" indent="-176129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Times New Roman"/>
              <a:buChar char="●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609676" lvl="4" indent="-176129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Times New Roman"/>
              <a:buChar char="○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731611" lvl="5" indent="-176129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Times New Roman"/>
              <a:buChar char="■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853547" lvl="6" indent="-176129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Times New Roman"/>
              <a:buChar char="●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975482" lvl="7" indent="-176129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Times New Roman"/>
              <a:buChar char="○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097417" lvl="8" indent="-176129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Times New Roman"/>
              <a:buChar char="■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cxnSp>
        <p:nvCxnSpPr>
          <p:cNvPr id="23" name="Google Shape;23;p4"/>
          <p:cNvCxnSpPr/>
          <p:nvPr/>
        </p:nvCxnSpPr>
        <p:spPr>
          <a:xfrm rot="10800000" flipH="1">
            <a:off x="355613" y="905896"/>
            <a:ext cx="11415280" cy="27916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95571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35402" y="326540"/>
            <a:ext cx="11320441" cy="816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2903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35402" y="1795969"/>
            <a:ext cx="11102740" cy="424501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136165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02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35402" y="326540"/>
            <a:ext cx="11320441" cy="816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2903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435402" y="1795969"/>
            <a:ext cx="11102740" cy="424501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144" b="0" strike="noStrike" spc="-1">
              <a:solidFill>
                <a:srgbClr val="1C1C1C"/>
              </a:solidFill>
              <a:latin typeface="Source Sans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334202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35402" y="326540"/>
            <a:ext cx="11320441" cy="816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2903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35402" y="1795969"/>
            <a:ext cx="11102740" cy="424501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624097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35402" y="326540"/>
            <a:ext cx="11320441" cy="816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2903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35401" y="1795969"/>
            <a:ext cx="5417702" cy="424501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124358" y="1795969"/>
            <a:ext cx="5417702" cy="424501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728527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35402" y="326540"/>
            <a:ext cx="11320441" cy="816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2903" b="1" strike="noStrike" spc="-1">
              <a:solidFill>
                <a:srgbClr val="FFFFFF"/>
              </a:solidFill>
              <a:latin typeface="Source Sans Pro Black"/>
            </a:endParaRPr>
          </a:p>
        </p:txBody>
      </p:sp>
    </p:spTree>
    <p:extLst>
      <p:ext uri="{BB962C8B-B14F-4D97-AF65-F5344CB8AC3E}">
        <p14:creationId xmlns:p14="http://schemas.microsoft.com/office/powerpoint/2010/main" val="1528739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435402" y="326540"/>
            <a:ext cx="11320441" cy="378568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3144" b="0" strike="noStrike" spc="-1">
              <a:solidFill>
                <a:srgbClr val="1C1C1C"/>
              </a:solidFill>
              <a:latin typeface="Source Sans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637139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58B3-48D8-ABEA-96AD-44EA1B52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2DBE6-1888-37C7-DB0D-A725E9012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BCE76-9B51-3C39-F153-F7EC622F1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23-08-2024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E9E16-A292-DD21-6BD7-42B3C0650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482D8-08A6-1781-BB97-662D6E73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7204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35402" y="326540"/>
            <a:ext cx="11320441" cy="816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2903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35401" y="1795969"/>
            <a:ext cx="5417702" cy="20245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124358" y="1795969"/>
            <a:ext cx="5417702" cy="424501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35401" y="4013392"/>
            <a:ext cx="5417702" cy="20245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566765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35402" y="326540"/>
            <a:ext cx="11320441" cy="816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2903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35401" y="1795969"/>
            <a:ext cx="5417702" cy="424501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124358" y="1795969"/>
            <a:ext cx="5417702" cy="20245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124358" y="4013392"/>
            <a:ext cx="5417702" cy="20245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74233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35402" y="326540"/>
            <a:ext cx="11320441" cy="816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2903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35401" y="1795969"/>
            <a:ext cx="5417702" cy="20245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124358" y="1795969"/>
            <a:ext cx="5417702" cy="20245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35402" y="4013392"/>
            <a:ext cx="11102740" cy="20245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495900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35402" y="326540"/>
            <a:ext cx="11320441" cy="816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2903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35402" y="1795969"/>
            <a:ext cx="11102740" cy="20245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35402" y="4013392"/>
            <a:ext cx="11102740" cy="20245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385302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35402" y="326540"/>
            <a:ext cx="11320441" cy="816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2903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35401" y="1795969"/>
            <a:ext cx="5417702" cy="20245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6124358" y="1795969"/>
            <a:ext cx="5417702" cy="20245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35401" y="4013392"/>
            <a:ext cx="5417702" cy="20245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124358" y="4013392"/>
            <a:ext cx="5417702" cy="20245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123246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35402" y="326540"/>
            <a:ext cx="11320441" cy="816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en-US" sz="2903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35402" y="1795969"/>
            <a:ext cx="3574647" cy="20245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189434" y="1795969"/>
            <a:ext cx="3574647" cy="20245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7943031" y="1795969"/>
            <a:ext cx="3574647" cy="20245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435402" y="4013392"/>
            <a:ext cx="3574647" cy="20245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body"/>
          </p:nvPr>
        </p:nvSpPr>
        <p:spPr>
          <a:xfrm>
            <a:off x="4189434" y="4013392"/>
            <a:ext cx="3574647" cy="20245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 type="body"/>
          </p:nvPr>
        </p:nvSpPr>
        <p:spPr>
          <a:xfrm>
            <a:off x="7943031" y="4013392"/>
            <a:ext cx="3574647" cy="202454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58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80045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14741-0652-F3DA-4A02-CF7D3522E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667D9-B0DC-9C83-702C-F5A481BE5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FE26B-620D-5BD7-7015-E9998B56E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23-08-2024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4382A-B731-F909-075E-E6449FBF8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5A7C6-507E-4ADC-04DD-5E8EDBBA2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56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A8561-B48A-3317-CC60-69E20A0B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44936-150B-D6F8-02EB-87F9C4136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37B21F-2B8A-59E1-E5CF-91BC54646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76644-11C9-4F91-D388-6D3517B14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23-08-2024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4E1B4-44DD-8E59-8D7A-751B0BAEE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C1F03-CDFB-ECE9-BEAA-84E59271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5842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5B383-9307-A7F3-154A-02ADD0A16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9CFDC-C87F-47B9-59A1-0863A3590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46D09-8A4E-A0CF-4D29-20C72D891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95267B-0DFB-2B69-9DA2-C6545A6B12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1401DA-7BFB-F697-1353-95C6C17DB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40E67C-9162-722F-3560-D05CE0DD1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23-08-2024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719C90-8B4E-59DC-1675-CC5ED6996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EC6843-F73F-76CD-5814-B13634774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1461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9192C-5561-C313-0070-CAA71AC0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4E4FF-97CF-D452-870B-7FEB64D18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23-08-2024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68363B-132C-7ECC-38CD-C1D067AC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C89C5-7AB3-94AD-1485-4924BC9B4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0307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32668-0320-FA1B-F99F-8C17764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23-08-2024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F53A74-8CF4-FA0E-639B-149EAC99A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56C1D-8A70-250C-C16A-6A07BF30B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893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D73F5-06B9-12BF-E799-6A3ACD963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1BD6B-736F-BD05-3084-F330B9AB9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0213F-969B-C7DE-1287-607E11669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D0C95-F563-BAE4-74E3-45A844427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23-08-2024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2A5A4-24C4-6FCC-D211-2922AD3F8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C5CD7-4D9B-11B2-7349-88D00D50B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1460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4048-7685-47C0-D8A1-5785951C4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7ED63C-392C-68D6-AD2F-20139EF49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11870-4FCB-9BD6-0DAB-02AF9C19D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E542C-CA71-E7DF-46DD-4BC79403A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87C0-523F-45D1-887A-F111E1022A45}" type="datetimeFigureOut">
              <a:rPr lang="en-IN" smtClean="0"/>
              <a:t>23-08-2024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BC7B7-4569-16EF-1245-ABAD854C4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1694A0-7F73-DC1C-19AA-408F19659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947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85930E-2E90-3CA0-ED51-3DDF36F4C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A80B5-BFB4-443F-F981-A778C6616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74D0A-CF96-48A4-6B8E-6FA35B78B1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87C0-523F-45D1-887A-F111E1022A45}" type="datetimeFigureOut">
              <a:rPr lang="en-IN" smtClean="0"/>
              <a:t>23-08-2024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D45BF-8A3A-438D-3297-A8DD79DCD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F616-2942-5D91-0CE4-168AC0822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BFC86-C1B3-4C4D-96DB-5744E39F23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727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0" y="163270"/>
            <a:ext cx="11755843" cy="1142889"/>
          </a:xfrm>
          <a:prstGeom prst="rect">
            <a:avLst/>
          </a:prstGeom>
          <a:solidFill>
            <a:srgbClr val="E74C3C"/>
          </a:soli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2"/>
          <p:cNvSpPr/>
          <p:nvPr/>
        </p:nvSpPr>
        <p:spPr>
          <a:xfrm>
            <a:off x="9143433" y="6204255"/>
            <a:ext cx="3047811" cy="489810"/>
          </a:xfrm>
          <a:prstGeom prst="rect">
            <a:avLst/>
          </a:prstGeom>
          <a:solidFill>
            <a:srgbClr val="E74C3C"/>
          </a:soli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3"/>
          <p:cNvSpPr/>
          <p:nvPr/>
        </p:nvSpPr>
        <p:spPr>
          <a:xfrm>
            <a:off x="1088504" y="6204255"/>
            <a:ext cx="7837228" cy="489810"/>
          </a:xfrm>
          <a:prstGeom prst="rect">
            <a:avLst/>
          </a:prstGeom>
          <a:solidFill>
            <a:srgbClr val="BDC3C7"/>
          </a:soli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4"/>
          <p:cNvSpPr/>
          <p:nvPr/>
        </p:nvSpPr>
        <p:spPr>
          <a:xfrm>
            <a:off x="217701" y="6204255"/>
            <a:ext cx="653102" cy="489810"/>
          </a:xfrm>
          <a:prstGeom prst="rect">
            <a:avLst/>
          </a:prstGeom>
          <a:noFill/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PlaceHolder 5"/>
          <p:cNvSpPr>
            <a:spLocks noGrp="1"/>
          </p:cNvSpPr>
          <p:nvPr>
            <p:ph type="title"/>
          </p:nvPr>
        </p:nvSpPr>
        <p:spPr>
          <a:xfrm>
            <a:off x="435402" y="326540"/>
            <a:ext cx="11320441" cy="8163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2903" b="1" strike="noStrike" spc="-1">
                <a:solidFill>
                  <a:srgbClr val="FFFFFF"/>
                </a:solidFill>
                <a:latin typeface="Source Sans Pro Black"/>
              </a:rPr>
              <a:t>Click to edit the title text format</a:t>
            </a:r>
          </a:p>
        </p:txBody>
      </p:sp>
      <p:sp>
        <p:nvSpPr>
          <p:cNvPr id="88" name="PlaceHolder 6"/>
          <p:cNvSpPr>
            <a:spLocks noGrp="1"/>
          </p:cNvSpPr>
          <p:nvPr>
            <p:ph type="body"/>
          </p:nvPr>
        </p:nvSpPr>
        <p:spPr>
          <a:xfrm>
            <a:off x="435402" y="1795969"/>
            <a:ext cx="11102740" cy="424501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spcAft>
                <a:spcPts val="853"/>
              </a:spcAft>
            </a:pPr>
            <a:r>
              <a:rPr lang="en-US" sz="2358" b="1" strike="noStrike" spc="-1">
                <a:solidFill>
                  <a:srgbClr val="1C1C1C"/>
                </a:solidFill>
                <a:latin typeface="Source Sans Pro Semibold"/>
              </a:rPr>
              <a:t>Click to edit the outline text format</a:t>
            </a:r>
          </a:p>
          <a:p>
            <a:pPr marL="348307" lvl="1">
              <a:spcAft>
                <a:spcPts val="1026"/>
              </a:spcAft>
            </a:pPr>
            <a:r>
              <a:rPr lang="en-US" sz="1996" b="0" strike="noStrike" spc="-1">
                <a:solidFill>
                  <a:srgbClr val="1C1C1C"/>
                </a:solidFill>
                <a:latin typeface="Source Sans Pro Light"/>
              </a:rPr>
              <a:t>Second Outline Level</a:t>
            </a:r>
          </a:p>
          <a:p>
            <a:pPr marL="696614" lvl="2">
              <a:spcAft>
                <a:spcPts val="768"/>
              </a:spcAft>
            </a:pPr>
            <a:r>
              <a:rPr lang="en-US" sz="1633" b="0" strike="noStrike" spc="-1">
                <a:solidFill>
                  <a:srgbClr val="1C1C1C"/>
                </a:solidFill>
                <a:latin typeface="Source Sans Pro Light"/>
              </a:rPr>
              <a:t>Third Outline Level</a:t>
            </a:r>
          </a:p>
          <a:p>
            <a:pPr marL="1044922" lvl="3">
              <a:spcAft>
                <a:spcPts val="514"/>
              </a:spcAft>
            </a:pPr>
            <a:r>
              <a:rPr lang="en-US" sz="1451" b="0" strike="noStrike" spc="-1">
                <a:solidFill>
                  <a:srgbClr val="1C1C1C"/>
                </a:solidFill>
                <a:latin typeface="Source Sans Pro Light"/>
              </a:rPr>
              <a:t>Fourth Outline Level</a:t>
            </a:r>
          </a:p>
          <a:p>
            <a:pPr marL="1393229" lvl="4">
              <a:spcAft>
                <a:spcPts val="258"/>
              </a:spcAft>
            </a:pPr>
            <a:r>
              <a:rPr lang="en-US" sz="1451" b="0" strike="noStrike" spc="-1">
                <a:solidFill>
                  <a:srgbClr val="1C1C1C"/>
                </a:solidFill>
                <a:latin typeface="Source Sans Pro Light"/>
              </a:rPr>
              <a:t>Fifth Outline Level</a:t>
            </a:r>
          </a:p>
          <a:p>
            <a:pPr marL="1741536" lvl="5">
              <a:spcAft>
                <a:spcPts val="258"/>
              </a:spcAft>
            </a:pPr>
            <a:r>
              <a:rPr lang="en-US" sz="1451" b="0" strike="noStrike" spc="-1">
                <a:solidFill>
                  <a:srgbClr val="1C1C1C"/>
                </a:solidFill>
                <a:latin typeface="Source Sans Pro Light"/>
              </a:rPr>
              <a:t>Sixth Outline Level</a:t>
            </a:r>
          </a:p>
          <a:p>
            <a:pPr marL="2089843" lvl="6">
              <a:spcAft>
                <a:spcPts val="258"/>
              </a:spcAft>
            </a:pPr>
            <a:r>
              <a:rPr lang="en-US" sz="1451" b="0" strike="noStrike" spc="-1">
                <a:solidFill>
                  <a:srgbClr val="1C1C1C"/>
                </a:solidFill>
                <a:latin typeface="Source Sans Pro Light"/>
              </a:rPr>
              <a:t>Seventh Outline Level</a:t>
            </a:r>
          </a:p>
        </p:txBody>
      </p:sp>
      <p:sp>
        <p:nvSpPr>
          <p:cNvPr id="89" name="PlaceHolder 7"/>
          <p:cNvSpPr>
            <a:spLocks noGrp="1"/>
          </p:cNvSpPr>
          <p:nvPr>
            <p:ph type="dt"/>
          </p:nvPr>
        </p:nvSpPr>
        <p:spPr>
          <a:xfrm>
            <a:off x="9143433" y="6204255"/>
            <a:ext cx="2830110" cy="47326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r"/>
            <a:r>
              <a:rPr lang="en-US" sz="2177" b="1" strike="noStrike" spc="-1">
                <a:solidFill>
                  <a:srgbClr val="FFFFFF"/>
                </a:solidFill>
                <a:latin typeface="Source Sans Pro Black"/>
              </a:rPr>
              <a:t>&lt;date/time&gt;</a:t>
            </a:r>
          </a:p>
        </p:txBody>
      </p:sp>
      <p:sp>
        <p:nvSpPr>
          <p:cNvPr id="90" name="PlaceHolder 8"/>
          <p:cNvSpPr>
            <a:spLocks noGrp="1"/>
          </p:cNvSpPr>
          <p:nvPr>
            <p:ph type="ftr"/>
          </p:nvPr>
        </p:nvSpPr>
        <p:spPr>
          <a:xfrm>
            <a:off x="1306205" y="6204255"/>
            <a:ext cx="3918614" cy="48981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2177" b="1" strike="noStrike" spc="-1">
                <a:solidFill>
                  <a:srgbClr val="FFFFFF"/>
                </a:solidFill>
                <a:latin typeface="Source Sans Pro Black"/>
              </a:rPr>
              <a:t>&lt;footer&gt;</a:t>
            </a:r>
          </a:p>
        </p:txBody>
      </p:sp>
      <p:sp>
        <p:nvSpPr>
          <p:cNvPr id="91" name="PlaceHolder 9"/>
          <p:cNvSpPr>
            <a:spLocks noGrp="1"/>
          </p:cNvSpPr>
          <p:nvPr>
            <p:ph type="sldNum"/>
          </p:nvPr>
        </p:nvSpPr>
        <p:spPr>
          <a:xfrm>
            <a:off x="217701" y="6204255"/>
            <a:ext cx="653102" cy="48981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fld id="{A872E9E4-FC5B-4072-A404-A6FB20545EDE}" type="slidenum">
              <a:rPr lang="en-US" sz="2177" b="1" strike="noStrike" spc="-1">
                <a:solidFill>
                  <a:srgbClr val="FFFFFF"/>
                </a:solidFill>
                <a:latin typeface="Source Sans Pro Black"/>
              </a:rPr>
              <a:t>‹#›</a:t>
            </a:fld>
            <a:endParaRPr lang="en-US" sz="2177" b="1" strike="noStrike" spc="-1">
              <a:solidFill>
                <a:srgbClr val="FFFFFF"/>
              </a:solidFill>
              <a:latin typeface="Source Sans Pro Black"/>
            </a:endParaRPr>
          </a:p>
        </p:txBody>
      </p:sp>
    </p:spTree>
    <p:extLst>
      <p:ext uri="{BB962C8B-B14F-4D97-AF65-F5344CB8AC3E}">
        <p14:creationId xmlns:p14="http://schemas.microsoft.com/office/powerpoint/2010/main" val="317186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1105875" rtl="0" eaLnBrk="1" latinLnBrk="0" hangingPunct="1">
        <a:lnSpc>
          <a:spcPct val="90000"/>
        </a:lnSpc>
        <a:spcBef>
          <a:spcPct val="0"/>
        </a:spcBef>
        <a:buNone/>
        <a:defRPr sz="53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469" indent="-276469" algn="l" defTabSz="1105875" rtl="0" eaLnBrk="1" latinLnBrk="0" hangingPunct="1">
        <a:lnSpc>
          <a:spcPct val="90000"/>
        </a:lnSpc>
        <a:spcBef>
          <a:spcPts val="1209"/>
        </a:spcBef>
        <a:spcAft>
          <a:spcPts val="1032"/>
        </a:spcAft>
        <a:buFont typeface="Arial" panose="020B0604020202020204" pitchFamily="34" charset="0"/>
        <a:buChar char="•"/>
        <a:defRPr sz="3386" kern="1200">
          <a:solidFill>
            <a:schemeClr val="tx1"/>
          </a:solidFill>
          <a:latin typeface="+mn-lt"/>
          <a:ea typeface="+mn-ea"/>
          <a:cs typeface="+mn-cs"/>
        </a:defRPr>
      </a:lvl1pPr>
      <a:lvl2pPr marL="82940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903" kern="1200">
          <a:solidFill>
            <a:schemeClr val="tx1"/>
          </a:solidFill>
          <a:latin typeface="+mn-lt"/>
          <a:ea typeface="+mn-ea"/>
          <a:cs typeface="+mn-cs"/>
        </a:defRPr>
      </a:lvl2pPr>
      <a:lvl3pPr marL="1382344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419" kern="1200">
          <a:solidFill>
            <a:schemeClr val="tx1"/>
          </a:solidFill>
          <a:latin typeface="+mn-lt"/>
          <a:ea typeface="+mn-ea"/>
          <a:cs typeface="+mn-cs"/>
        </a:defRPr>
      </a:lvl3pPr>
      <a:lvl4pPr marL="1935282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48822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i4Ds/Karabo-Pipeline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7388E-793F-9B31-DD51-77745ADD4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308" y="1122363"/>
            <a:ext cx="10257692" cy="2387600"/>
          </a:xfrm>
        </p:spPr>
        <p:txBody>
          <a:bodyPr>
            <a:normAutofit/>
          </a:bodyPr>
          <a:lstStyle/>
          <a:p>
            <a:r>
              <a:rPr lang="en-US" sz="6600" b="1" dirty="0"/>
              <a:t>Solar and </a:t>
            </a:r>
            <a:r>
              <a:rPr lang="en-US" sz="6600" b="1" dirty="0" err="1"/>
              <a:t>Heliospheric</a:t>
            </a:r>
            <a:r>
              <a:rPr lang="en-US" sz="6600" b="1" dirty="0"/>
              <a:t> Physics with SKA</a:t>
            </a:r>
            <a:endParaRPr lang="en-IN" sz="66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551F98-32CA-2D10-B23C-5D16CA057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308" y="3480077"/>
            <a:ext cx="11535507" cy="1655762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Rohit Sharma</a:t>
            </a:r>
            <a:r>
              <a:rPr lang="en-GB" sz="2800" baseline="30000" dirty="0"/>
              <a:t>1</a:t>
            </a:r>
            <a:r>
              <a:rPr lang="en-GB" sz="2800" dirty="0"/>
              <a:t>, Andre Csillaghy</a:t>
            </a:r>
            <a:r>
              <a:rPr lang="en-GB" sz="2800" baseline="30000" dirty="0"/>
              <a:t>2</a:t>
            </a:r>
            <a:r>
              <a:rPr lang="en-GB" sz="2800" dirty="0"/>
              <a:t>, Divya Oberoi</a:t>
            </a:r>
            <a:r>
              <a:rPr lang="en-GB" sz="2800" baseline="30000" dirty="0"/>
              <a:t>3</a:t>
            </a:r>
            <a:r>
              <a:rPr lang="en-GB" sz="2800" dirty="0"/>
              <a:t>, Simon Felix</a:t>
            </a:r>
            <a:r>
              <a:rPr lang="en-GB" sz="2800" baseline="30000" dirty="0"/>
              <a:t>2</a:t>
            </a:r>
          </a:p>
          <a:p>
            <a:r>
              <a:rPr lang="en-GB" sz="2000" baseline="30000" dirty="0"/>
              <a:t>1</a:t>
            </a:r>
            <a:r>
              <a:rPr lang="en-GB" sz="2000" dirty="0"/>
              <a:t>Space Planetary Astronomical Sciences &amp; Engineering (SPASE), Indian Institute of Technology, Kanpur, India</a:t>
            </a:r>
          </a:p>
          <a:p>
            <a:r>
              <a:rPr lang="en-IN" sz="2000" baseline="30000" dirty="0"/>
              <a:t>2</a:t>
            </a:r>
            <a:r>
              <a:rPr lang="en-IN" sz="2000" dirty="0"/>
              <a:t>Fachhochschule </a:t>
            </a:r>
            <a:r>
              <a:rPr lang="en-IN" sz="2000" dirty="0" err="1"/>
              <a:t>Nordwestschweiz</a:t>
            </a:r>
            <a:r>
              <a:rPr lang="en-IN" sz="2000" dirty="0"/>
              <a:t> (FHNW), </a:t>
            </a:r>
            <a:r>
              <a:rPr lang="en-IN" sz="2000" dirty="0" err="1"/>
              <a:t>Windisch</a:t>
            </a:r>
            <a:r>
              <a:rPr lang="en-IN" sz="2000" dirty="0"/>
              <a:t>, Switzerland</a:t>
            </a:r>
          </a:p>
          <a:p>
            <a:r>
              <a:rPr lang="en-IN" sz="2000" baseline="30000" dirty="0"/>
              <a:t>3</a:t>
            </a:r>
            <a:r>
              <a:rPr lang="en-IN" sz="2000" dirty="0"/>
              <a:t>National Centre for Radio Astrophysics, Tata Institute of Fundamental Research, Pune, India</a:t>
            </a:r>
          </a:p>
          <a:p>
            <a:endParaRPr lang="en-IN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901D68-31FC-4E83-472F-97CA7A652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144548"/>
            <a:ext cx="1392405" cy="1392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EC9027-1429-C223-AB8B-F0E8F4BDD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0687" y="144547"/>
            <a:ext cx="1462344" cy="1392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271E0A-A3CF-1418-01D8-8099CA169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9298" y="66399"/>
            <a:ext cx="1392406" cy="158734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AC2A6BBA-651D-4679-7F93-FDC003C8252F}"/>
              </a:ext>
            </a:extLst>
          </p:cNvPr>
          <p:cNvSpPr txBox="1">
            <a:spLocks/>
          </p:cNvSpPr>
          <p:nvPr/>
        </p:nvSpPr>
        <p:spPr>
          <a:xfrm>
            <a:off x="808888" y="5241346"/>
            <a:ext cx="10597662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MWA Project Meeting 2024</a:t>
            </a:r>
          </a:p>
          <a:p>
            <a:r>
              <a:rPr lang="en-US" dirty="0">
                <a:solidFill>
                  <a:srgbClr val="7030A0"/>
                </a:solidFill>
              </a:rPr>
              <a:t>EPFL</a:t>
            </a:r>
            <a:r>
              <a:rPr lang="fr-FR" dirty="0">
                <a:solidFill>
                  <a:srgbClr val="7030A0"/>
                </a:solidFill>
              </a:rPr>
              <a:t> École Polytechnique Fédérale de Lausanne (EPFL) </a:t>
            </a:r>
            <a:r>
              <a:rPr lang="en-US" dirty="0">
                <a:solidFill>
                  <a:srgbClr val="7030A0"/>
                </a:solidFill>
              </a:rPr>
              <a:t>, Lausanne, Switzerland</a:t>
            </a:r>
          </a:p>
          <a:p>
            <a:r>
              <a:rPr lang="en-US" dirty="0">
                <a:solidFill>
                  <a:srgbClr val="7030A0"/>
                </a:solidFill>
              </a:rPr>
              <a:t>29</a:t>
            </a:r>
            <a:r>
              <a:rPr lang="en-US" baseline="30000" dirty="0">
                <a:solidFill>
                  <a:srgbClr val="7030A0"/>
                </a:solidFill>
              </a:rPr>
              <a:t>th</a:t>
            </a:r>
            <a:r>
              <a:rPr lang="en-US" dirty="0">
                <a:solidFill>
                  <a:srgbClr val="7030A0"/>
                </a:solidFill>
              </a:rPr>
              <a:t> August 2024</a:t>
            </a:r>
          </a:p>
        </p:txBody>
      </p:sp>
    </p:spTree>
    <p:extLst>
      <p:ext uri="{BB962C8B-B14F-4D97-AF65-F5344CB8AC3E}">
        <p14:creationId xmlns:p14="http://schemas.microsoft.com/office/powerpoint/2010/main" val="2370569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FF9E9-B348-FD4B-27D0-2F40E2394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5905"/>
            <a:ext cx="10515600" cy="1325563"/>
          </a:xfrm>
        </p:spPr>
        <p:txBody>
          <a:bodyPr/>
          <a:lstStyle/>
          <a:p>
            <a:r>
              <a:rPr lang="en-IN" dirty="0"/>
              <a:t>SKA-low &amp; SKA-mid timelines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18993C-385B-75F3-60F1-226A7D15C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36" y="7382314"/>
            <a:ext cx="3505127" cy="7977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45185-6CC6-CA3D-A719-8BD6BB7F7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443" y="98281"/>
            <a:ext cx="5092881" cy="6637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C492E-7AB2-2802-FFEF-6DFF46D44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42" y="1008649"/>
            <a:ext cx="4880364" cy="2745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4D13A7-A737-E7EF-F001-3D5FD90AB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153" y="3851717"/>
            <a:ext cx="3006283" cy="30062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90223D-1003-F7AE-2CCE-3099B4A8D6B3}"/>
              </a:ext>
            </a:extLst>
          </p:cNvPr>
          <p:cNvSpPr txBox="1"/>
          <p:nvPr/>
        </p:nvSpPr>
        <p:spPr>
          <a:xfrm>
            <a:off x="4360984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1845163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D10F7-9C90-3C64-7D9F-A30463F4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Eye-opening moment – 1 station / 511 to go</a:t>
            </a:r>
          </a:p>
        </p:txBody>
      </p:sp>
      <p:pic>
        <p:nvPicPr>
          <p:cNvPr id="4" name="SKA-radio-first-light">
            <a:hlinkClick r:id="" action="ppaction://media"/>
            <a:extLst>
              <a:ext uri="{FF2B5EF4-FFF2-40B4-BE49-F238E27FC236}">
                <a16:creationId xmlns:a16="http://schemas.microsoft.com/office/drawing/2014/main" id="{68F91C47-83A1-ED59-C9F1-70F31493A4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4843" y="1690688"/>
            <a:ext cx="5802313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B01473-9192-0CA0-4E8C-6CAE1812692E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281874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210660" y="256706"/>
            <a:ext cx="11360800" cy="695840"/>
          </a:xfrm>
          <a:prstGeom prst="rect">
            <a:avLst/>
          </a:prstGeom>
        </p:spPr>
        <p:txBody>
          <a:bodyPr spcFirstLastPara="1" vert="horz" wrap="square" lIns="118293" tIns="118293" rIns="118293" bIns="118293" rtlCol="0" anchor="ctr" anchorCtr="0">
            <a:normAutofit fontScale="90000"/>
          </a:bodyPr>
          <a:lstStyle/>
          <a:p>
            <a:r>
              <a:rPr lang="en" b="1" dirty="0">
                <a:solidFill>
                  <a:schemeClr val="tx1"/>
                </a:solidFill>
                <a:latin typeface="+mn-lt"/>
              </a:rPr>
              <a:t> First Spectroscopic Solar Image using MeerKAT</a:t>
            </a:r>
            <a:endParaRPr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6498647" y="1338725"/>
            <a:ext cx="5277760" cy="4512640"/>
          </a:xfrm>
          <a:prstGeom prst="rect">
            <a:avLst/>
          </a:prstGeom>
        </p:spPr>
        <p:txBody>
          <a:bodyPr spcFirstLastPara="1" vert="horz" wrap="square" lIns="118293" tIns="118293" rIns="118293" bIns="118293" rtlCol="0" anchor="t" anchorCtr="0">
            <a:normAutofit fontScale="85000" lnSpcReduction="20000"/>
          </a:bodyPr>
          <a:lstStyle/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en" dirty="0">
                <a:latin typeface="+mn-lt"/>
              </a:rPr>
              <a:t>Observations were done in MeerKAT L-band on September 26 and 27, 2020 during perihelion of the Parker Solar Probe.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en" dirty="0">
                <a:latin typeface="+mn-lt"/>
              </a:rPr>
              <a:t>Images are made for every 15 minute temporal and 20 MHz spectral chunks. 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en" dirty="0">
                <a:latin typeface="+mn-lt"/>
              </a:rPr>
              <a:t>Special care has been taken to account for spectral variability of the solar emission as well as chromatic primary beam.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en" dirty="0">
                <a:latin typeface="+mn-lt"/>
              </a:rPr>
              <a:t>This band averaged image is made by stacking all 20 MHz spectral chunks.</a:t>
            </a:r>
            <a:endParaRPr dirty="0">
              <a:latin typeface="+mn-lt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l="8477" r="4573" b="48864"/>
          <a:stretch/>
        </p:blipFill>
        <p:spPr>
          <a:xfrm>
            <a:off x="454400" y="1359732"/>
            <a:ext cx="5782173" cy="481551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7282773" y="5969898"/>
            <a:ext cx="4749680" cy="401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" tIns="24380" rIns="24380" bIns="24380" anchor="ctr" anchorCtr="0">
            <a:noAutofit/>
          </a:bodyPr>
          <a:lstStyle/>
          <a:p>
            <a:pPr algn="r"/>
            <a:r>
              <a:rPr lang="en" sz="1734" dirty="0">
                <a:solidFill>
                  <a:srgbClr val="0B5394"/>
                </a:solidFill>
                <a:ea typeface="Times New Roman"/>
                <a:cs typeface="Times New Roman"/>
                <a:sym typeface="Times New Roman"/>
              </a:rPr>
              <a:t>Kansabanik et al., 2024, ApJ 961 96</a:t>
            </a:r>
            <a:endParaRPr sz="1734" dirty="0">
              <a:solidFill>
                <a:srgbClr val="0B5394"/>
              </a:solidFill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20945E-1EEF-ADCB-5D38-DA73D2FBE824}"/>
              </a:ext>
            </a:extLst>
          </p:cNvPr>
          <p:cNvSpPr txBox="1"/>
          <p:nvPr/>
        </p:nvSpPr>
        <p:spPr>
          <a:xfrm>
            <a:off x="4173416" y="6537775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47D61-34B4-5046-1FC3-DEF95BA2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Importance of Simulations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1F74B-4872-935D-9009-A74C46ECB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Design better science optimised array and observing strategies</a:t>
            </a:r>
          </a:p>
          <a:p>
            <a:r>
              <a:rPr lang="en-IN" dirty="0"/>
              <a:t>Simulate artifacts and manifestation in the image plane</a:t>
            </a:r>
          </a:p>
          <a:p>
            <a:r>
              <a:rPr lang="en-IN" dirty="0"/>
              <a:t>Test new algorithms</a:t>
            </a:r>
          </a:p>
          <a:p>
            <a:r>
              <a:rPr lang="en-IN" dirty="0"/>
              <a:t>Debugging Pipelines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819BC-B4C3-223E-B337-4C10E5341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692" y="5776878"/>
            <a:ext cx="4252328" cy="8001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6AC4EA-0664-E02E-D299-83184122D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061" y="3802223"/>
            <a:ext cx="3169492" cy="7036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4AC3CA-BB99-DF55-9950-DB8062081039}"/>
              </a:ext>
            </a:extLst>
          </p:cNvPr>
          <p:cNvSpPr txBox="1"/>
          <p:nvPr/>
        </p:nvSpPr>
        <p:spPr>
          <a:xfrm>
            <a:off x="3774830" y="5007462"/>
            <a:ext cx="617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hlinkClick r:id="rId4"/>
              </a:rPr>
              <a:t>https://github.com/i4Ds/Karabo-Pipeline</a:t>
            </a:r>
            <a:r>
              <a:rPr lang="en-IN" dirty="0"/>
              <a:t> (SKACH effort)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3213C-49D6-F6A9-8661-DC01020E2AC0}"/>
              </a:ext>
            </a:extLst>
          </p:cNvPr>
          <p:cNvSpPr txBox="1"/>
          <p:nvPr/>
        </p:nvSpPr>
        <p:spPr>
          <a:xfrm>
            <a:off x="4173416" y="6584667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650897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9BBE9-A3C5-391B-407B-F602ED0E3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KARABO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10E88-2564-FED5-F64B-DBC8098B1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1A332E-0DA3-F17F-2165-167AECA1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605756"/>
            <a:ext cx="11639550" cy="4791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1F8E15-A05A-28F3-F1A4-3CBCE97B711C}"/>
              </a:ext>
            </a:extLst>
          </p:cNvPr>
          <p:cNvSpPr txBox="1"/>
          <p:nvPr/>
        </p:nvSpPr>
        <p:spPr>
          <a:xfrm>
            <a:off x="4173416" y="6608113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3735486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66D99-6CE3-F23E-1750-B639BAE9D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Skymodel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4382C-96FA-5812-BAA1-4C793010A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6353175" cy="4351338"/>
          </a:xfrm>
        </p:spPr>
        <p:txBody>
          <a:bodyPr/>
          <a:lstStyle/>
          <a:p>
            <a:r>
              <a:rPr lang="en-IN" dirty="0" err="1"/>
              <a:t>Skymodel</a:t>
            </a:r>
            <a:r>
              <a:rPr lang="en-IN" dirty="0"/>
              <a:t> – Solar disk </a:t>
            </a:r>
          </a:p>
          <a:p>
            <a:r>
              <a:rPr lang="en-IN" dirty="0"/>
              <a:t>Free-free emission </a:t>
            </a:r>
          </a:p>
          <a:p>
            <a:r>
              <a:rPr lang="en-IN" dirty="0"/>
              <a:t>Brightness Temperature T = T</a:t>
            </a:r>
            <a:r>
              <a:rPr lang="en-IN" baseline="-25000" dirty="0"/>
              <a:t>e</a:t>
            </a:r>
            <a:r>
              <a:rPr lang="en-IN" dirty="0"/>
              <a:t>(1-e</a:t>
            </a:r>
            <a:r>
              <a:rPr lang="en-IN" baseline="30000" dirty="0"/>
              <a:t>-t</a:t>
            </a:r>
            <a:r>
              <a:rPr lang="en-IN" dirty="0"/>
              <a:t>)</a:t>
            </a:r>
          </a:p>
          <a:p>
            <a:endParaRPr lang="en-I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IN" dirty="0"/>
              <a:t>1 SFU ~ 10</a:t>
            </a:r>
            <a:r>
              <a:rPr lang="en-IN" baseline="30000" dirty="0"/>
              <a:t>4</a:t>
            </a:r>
            <a:r>
              <a:rPr lang="en-IN" dirty="0"/>
              <a:t> Jy</a:t>
            </a:r>
          </a:p>
          <a:p>
            <a:r>
              <a:rPr lang="en-IN" dirty="0"/>
              <a:t>Assuming zero position angle</a:t>
            </a:r>
          </a:p>
          <a:p>
            <a:pPr>
              <a:buFontTx/>
              <a:buChar char="-"/>
            </a:pPr>
            <a:r>
              <a:rPr lang="en-IN" dirty="0"/>
              <a:t>Source Contrast = Image max / </a:t>
            </a:r>
            <a:r>
              <a:rPr lang="en-IN" dirty="0" err="1"/>
              <a:t>RMS</a:t>
            </a:r>
            <a:r>
              <a:rPr lang="en-IN" baseline="-25000" dirty="0" err="1"/>
              <a:t>off</a:t>
            </a:r>
            <a:r>
              <a:rPr lang="en-IN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719A0A-A56E-C69E-2593-79058BB0E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3" y="1574480"/>
            <a:ext cx="4945387" cy="3709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DFAC5F-CB41-DD6C-06CB-AD123970AFEE}"/>
              </a:ext>
            </a:extLst>
          </p:cNvPr>
          <p:cNvSpPr txBox="1"/>
          <p:nvPr/>
        </p:nvSpPr>
        <p:spPr>
          <a:xfrm>
            <a:off x="7029450" y="1671638"/>
            <a:ext cx="461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Sky Model – 15</a:t>
            </a:r>
            <a:r>
              <a:rPr lang="en-IN" baseline="30000" dirty="0"/>
              <a:t>th</a:t>
            </a:r>
            <a:r>
              <a:rPr lang="en-IN" dirty="0"/>
              <a:t> Dec 2015 – FORWARD model</a:t>
            </a:r>
          </a:p>
        </p:txBody>
      </p:sp>
      <p:sp>
        <p:nvSpPr>
          <p:cNvPr id="7" name="AutoShape 2" descr="{\displaystyle {\boldsymbol {\tau }}}">
            <a:extLst>
              <a:ext uri="{FF2B5EF4-FFF2-40B4-BE49-F238E27FC236}">
                <a16:creationId xmlns:a16="http://schemas.microsoft.com/office/drawing/2014/main" id="{62E915AB-9271-7D01-FF42-D183C4FA5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D6EE3F-8032-01BE-7701-F404FA62C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786" y="3332448"/>
            <a:ext cx="1611663" cy="9373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8D6334-DF34-BEFA-0513-5487D8585102}"/>
              </a:ext>
            </a:extLst>
          </p:cNvPr>
          <p:cNvSpPr txBox="1"/>
          <p:nvPr/>
        </p:nvSpPr>
        <p:spPr>
          <a:xfrm>
            <a:off x="7134228" y="63507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i="1" dirty="0"/>
              <a:t>https://www2.hao.ucar.edu/modeling/FORWARD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103D24-21C2-B15E-2094-ADD8788CAD72}"/>
                  </a:ext>
                </a:extLst>
              </p:cNvPr>
              <p:cNvSpPr txBox="1"/>
              <p:nvPr/>
            </p:nvSpPr>
            <p:spPr>
              <a:xfrm>
                <a:off x="7574375" y="5283520"/>
                <a:ext cx="39284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240 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𝑀𝐻𝑧</m:t>
                          </m:r>
                        </m:e>
                      </m:d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𝑀𝐻𝑧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)/240)</m:t>
                          </m:r>
                        </m:e>
                        <m:sup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103D24-21C2-B15E-2094-ADD8788CA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375" y="5283520"/>
                <a:ext cx="3928448" cy="276999"/>
              </a:xfrm>
              <a:prstGeom prst="rect">
                <a:avLst/>
              </a:prstGeom>
              <a:blipFill>
                <a:blip r:embed="rId4"/>
                <a:stretch>
                  <a:fillRect l="-1087" t="-4444" r="-155" b="-3555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242CE2F-0D37-94BD-647F-BF64515523DE}"/>
              </a:ext>
            </a:extLst>
          </p:cNvPr>
          <p:cNvSpPr txBox="1"/>
          <p:nvPr/>
        </p:nvSpPr>
        <p:spPr>
          <a:xfrm>
            <a:off x="9538599" y="2152650"/>
            <a:ext cx="1091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240 MHz</a:t>
            </a:r>
          </a:p>
        </p:txBody>
      </p:sp>
    </p:spTree>
    <p:extLst>
      <p:ext uri="{BB962C8B-B14F-4D97-AF65-F5344CB8AC3E}">
        <p14:creationId xmlns:p14="http://schemas.microsoft.com/office/powerpoint/2010/main" val="2724376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92242-3D33-84F5-1626-2AEFB06BA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59370"/>
            <a:ext cx="10515600" cy="1325563"/>
          </a:xfrm>
        </p:spPr>
        <p:txBody>
          <a:bodyPr/>
          <a:lstStyle/>
          <a:p>
            <a:r>
              <a:rPr lang="en-IN" b="1" dirty="0"/>
              <a:t>Telescopes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3B403E-C0B0-CB9C-324D-5F16760D8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71" y="3375970"/>
            <a:ext cx="3624077" cy="3253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0203D-FE88-9BA2-1A50-9B5A5C370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72" y="679248"/>
            <a:ext cx="3624078" cy="2738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5A6E3C-A1D8-68CC-3119-E33A39D6E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3840"/>
            <a:ext cx="3371096" cy="2734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7FEA82-20D4-19CE-8D6C-D08CD272E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219999"/>
            <a:ext cx="3371095" cy="25283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B1A0F4-0748-1834-94BC-A5FCD4DF3CA2}"/>
              </a:ext>
            </a:extLst>
          </p:cNvPr>
          <p:cNvSpPr txBox="1"/>
          <p:nvPr/>
        </p:nvSpPr>
        <p:spPr>
          <a:xfrm>
            <a:off x="3192971" y="3465075"/>
            <a:ext cx="96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MWA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D07C38-8A73-3F59-C405-F9519D7CF2CF}"/>
              </a:ext>
            </a:extLst>
          </p:cNvPr>
          <p:cNvSpPr txBox="1"/>
          <p:nvPr/>
        </p:nvSpPr>
        <p:spPr>
          <a:xfrm>
            <a:off x="6821994" y="2848543"/>
            <a:ext cx="1331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Meerkat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D7244E-34D6-FCEB-3680-2571F829E859}"/>
              </a:ext>
            </a:extLst>
          </p:cNvPr>
          <p:cNvSpPr txBox="1"/>
          <p:nvPr/>
        </p:nvSpPr>
        <p:spPr>
          <a:xfrm>
            <a:off x="2926271" y="6027300"/>
            <a:ext cx="96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SKA-low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CE1FBD-6C94-9DD2-CB27-9C4020E5A587}"/>
              </a:ext>
            </a:extLst>
          </p:cNvPr>
          <p:cNvSpPr txBox="1"/>
          <p:nvPr/>
        </p:nvSpPr>
        <p:spPr>
          <a:xfrm>
            <a:off x="6787792" y="5947194"/>
            <a:ext cx="119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SKA-mid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5758840-8601-CAC5-16AD-3EE7905A0638}"/>
              </a:ext>
            </a:extLst>
          </p:cNvPr>
          <p:cNvSpPr/>
          <p:nvPr/>
        </p:nvSpPr>
        <p:spPr>
          <a:xfrm>
            <a:off x="6660802" y="4881297"/>
            <a:ext cx="283656" cy="280521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9A1D0AD-A932-329A-B695-CEF01CB7AB0C}"/>
              </a:ext>
            </a:extLst>
          </p:cNvPr>
          <p:cNvSpPr/>
          <p:nvPr/>
        </p:nvSpPr>
        <p:spPr>
          <a:xfrm>
            <a:off x="2269044" y="5424954"/>
            <a:ext cx="236031" cy="216932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72AFCB0-8B91-AF70-0E4E-DE7EAF9FB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840713"/>
              </p:ext>
            </p:extLst>
          </p:nvPr>
        </p:nvGraphicFramePr>
        <p:xfrm>
          <a:off x="8286750" y="2357199"/>
          <a:ext cx="382905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350">
                  <a:extLst>
                    <a:ext uri="{9D8B030D-6E8A-4147-A177-3AD203B41FA5}">
                      <a16:colId xmlns:a16="http://schemas.microsoft.com/office/drawing/2014/main" val="2731016732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475445187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15492205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Telescope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# Elements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Max Baseline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942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MWA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5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642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SKA-low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74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74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Meerkat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7.7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362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SKA-mid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150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24935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B2EAD55-1B9C-0248-2123-D741262B7CC5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386709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570B-4F36-2D41-96C5-B22CDF1C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17" y="88900"/>
            <a:ext cx="12086568" cy="1325563"/>
          </a:xfrm>
        </p:spPr>
        <p:txBody>
          <a:bodyPr/>
          <a:lstStyle/>
          <a:p>
            <a:r>
              <a:rPr lang="en-GB" b="1" dirty="0"/>
              <a:t>Example: Simulated Images – SKA-mid and Meerkat</a:t>
            </a:r>
            <a:endParaRPr lang="en-IN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916C32-1423-1FA1-5A50-871825890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933" y="1200149"/>
            <a:ext cx="2597151" cy="19478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0EABE7-A877-0419-27E8-D01C70487ECB}"/>
              </a:ext>
            </a:extLst>
          </p:cNvPr>
          <p:cNvSpPr txBox="1"/>
          <p:nvPr/>
        </p:nvSpPr>
        <p:spPr>
          <a:xfrm>
            <a:off x="10063163" y="1089303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Sky Model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9C8BFF-2920-6B64-3656-B7DAFD124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16" y="1217947"/>
            <a:ext cx="3850010" cy="28875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62FA29-9D88-4FBF-6B64-538832420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3321" y="1126361"/>
            <a:ext cx="3850010" cy="28875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C202F2-E88A-13D9-C2E7-721C186FAC5C}"/>
              </a:ext>
            </a:extLst>
          </p:cNvPr>
          <p:cNvSpPr txBox="1"/>
          <p:nvPr/>
        </p:nvSpPr>
        <p:spPr>
          <a:xfrm>
            <a:off x="5141545" y="3144600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Meerkat Snapshot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7712EB-F284-A82B-0EFB-161F7DDCA46F}"/>
              </a:ext>
            </a:extLst>
          </p:cNvPr>
          <p:cNvSpPr txBox="1"/>
          <p:nvPr/>
        </p:nvSpPr>
        <p:spPr>
          <a:xfrm>
            <a:off x="1188141" y="3479306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SKA-mid Snapshot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343BD1-79A5-DB14-6465-3A83842A6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42" y="4181655"/>
            <a:ext cx="3524757" cy="26435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EDBE9A-0F10-F2A9-B865-AD3A2E41A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0471" y="3972172"/>
            <a:ext cx="3610504" cy="27078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26C225-18E3-694D-B4A2-5CA73B874BB0}"/>
              </a:ext>
            </a:extLst>
          </p:cNvPr>
          <p:cNvSpPr txBox="1"/>
          <p:nvPr/>
        </p:nvSpPr>
        <p:spPr>
          <a:xfrm>
            <a:off x="5257800" y="6037015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Meerkat long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65EC2A-AD8B-77A5-5248-2246C9D99253}"/>
              </a:ext>
            </a:extLst>
          </p:cNvPr>
          <p:cNvSpPr txBox="1"/>
          <p:nvPr/>
        </p:nvSpPr>
        <p:spPr>
          <a:xfrm>
            <a:off x="1423458" y="6212860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SKA-mid long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272B3F1-BB0D-F519-DCAA-D41FC8F5A47A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6734175" y="1518152"/>
            <a:ext cx="1066800" cy="11340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277F434-2790-48CA-F7ED-637879E8C4AC}"/>
              </a:ext>
            </a:extLst>
          </p:cNvPr>
          <p:cNvSpPr txBox="1"/>
          <p:nvPr/>
        </p:nvSpPr>
        <p:spPr>
          <a:xfrm>
            <a:off x="7800975" y="1194986"/>
            <a:ext cx="2057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Amplitude Imperfections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4FACD55-14BC-6D30-3703-F70183694543}"/>
              </a:ext>
            </a:extLst>
          </p:cNvPr>
          <p:cNvCxnSpPr>
            <a:cxnSpLocks/>
          </p:cNvCxnSpPr>
          <p:nvPr/>
        </p:nvCxnSpPr>
        <p:spPr>
          <a:xfrm flipV="1">
            <a:off x="6447453" y="4157578"/>
            <a:ext cx="948562" cy="18539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B0DA785-ABCF-D640-9759-661FB1E99B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429" y="3717721"/>
            <a:ext cx="4417056" cy="30800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0D955A-349A-DFF6-F36D-20B9ACE43221}"/>
              </a:ext>
            </a:extLst>
          </p:cNvPr>
          <p:cNvSpPr txBox="1"/>
          <p:nvPr/>
        </p:nvSpPr>
        <p:spPr>
          <a:xfrm>
            <a:off x="6700837" y="3809121"/>
            <a:ext cx="185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Smoothening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39F001-DB4E-0C40-791F-D4F746E9D2CE}"/>
              </a:ext>
            </a:extLst>
          </p:cNvPr>
          <p:cNvSpPr/>
          <p:nvPr/>
        </p:nvSpPr>
        <p:spPr>
          <a:xfrm>
            <a:off x="7877918" y="4507045"/>
            <a:ext cx="261257" cy="577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2C1D1-A8E2-C190-EC3D-33F445F4DB39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3498461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570B-4F36-2D41-96C5-B22CDF1C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900"/>
            <a:ext cx="11353800" cy="1325563"/>
          </a:xfrm>
        </p:spPr>
        <p:txBody>
          <a:bodyPr/>
          <a:lstStyle/>
          <a:p>
            <a:r>
              <a:rPr lang="en-GB" b="1" dirty="0"/>
              <a:t>Example: Simulated Images – SKA-low and MWA</a:t>
            </a:r>
            <a:endParaRPr lang="en-IN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916C32-1423-1FA1-5A50-871825890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933" y="1200149"/>
            <a:ext cx="2597151" cy="19478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0EABE7-A877-0419-27E8-D01C70487ECB}"/>
              </a:ext>
            </a:extLst>
          </p:cNvPr>
          <p:cNvSpPr txBox="1"/>
          <p:nvPr/>
        </p:nvSpPr>
        <p:spPr>
          <a:xfrm>
            <a:off x="10063163" y="1089303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Sky Model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9C8BFF-2920-6B64-3656-B7DAFD124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16" y="1217947"/>
            <a:ext cx="3850010" cy="28875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62FA29-9D88-4FBF-6B64-538832420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3321" y="1208422"/>
            <a:ext cx="3850009" cy="28875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C202F2-E88A-13D9-C2E7-721C186FAC5C}"/>
              </a:ext>
            </a:extLst>
          </p:cNvPr>
          <p:cNvSpPr txBox="1"/>
          <p:nvPr/>
        </p:nvSpPr>
        <p:spPr>
          <a:xfrm>
            <a:off x="5141545" y="3479306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MWA Snapshot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7712EB-F284-A82B-0EFB-161F7DDCA46F}"/>
              </a:ext>
            </a:extLst>
          </p:cNvPr>
          <p:cNvSpPr txBox="1"/>
          <p:nvPr/>
        </p:nvSpPr>
        <p:spPr>
          <a:xfrm>
            <a:off x="1188141" y="3479306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SKA-low Snapshot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343BD1-79A5-DB14-6465-3A83842A6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42" y="4181655"/>
            <a:ext cx="3524756" cy="26435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EDBE9A-0F10-F2A9-B865-AD3A2E41A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0471" y="3937003"/>
            <a:ext cx="3610504" cy="27078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26C225-18E3-694D-B4A2-5CA73B874BB0}"/>
              </a:ext>
            </a:extLst>
          </p:cNvPr>
          <p:cNvSpPr txBox="1"/>
          <p:nvPr/>
        </p:nvSpPr>
        <p:spPr>
          <a:xfrm>
            <a:off x="5257800" y="6001846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MWA long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65EC2A-AD8B-77A5-5248-2246C9D99253}"/>
              </a:ext>
            </a:extLst>
          </p:cNvPr>
          <p:cNvSpPr txBox="1"/>
          <p:nvPr/>
        </p:nvSpPr>
        <p:spPr>
          <a:xfrm>
            <a:off x="1423458" y="6212860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SKA-low long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3C2840-E3C5-E1E7-E2DD-4F906F1624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801" y="3848638"/>
            <a:ext cx="3850009" cy="2887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82B5AF-750C-A6C0-CE70-9730E0D685A1}"/>
              </a:ext>
            </a:extLst>
          </p:cNvPr>
          <p:cNvSpPr txBox="1"/>
          <p:nvPr/>
        </p:nvSpPr>
        <p:spPr>
          <a:xfrm>
            <a:off x="8854431" y="3337738"/>
            <a:ext cx="197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Extended Aura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72B3F1-BB0D-F519-DCAA-D41FC8F5A47A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6172200" y="2790825"/>
            <a:ext cx="2682231" cy="7315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9B3A616-F3F4-A0F7-9343-FB8825C43EC5}"/>
              </a:ext>
            </a:extLst>
          </p:cNvPr>
          <p:cNvSpPr/>
          <p:nvPr/>
        </p:nvSpPr>
        <p:spPr>
          <a:xfrm>
            <a:off x="8214801" y="4610023"/>
            <a:ext cx="261257" cy="5774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BB26EA-6ECB-841D-56AB-18129B2F518E}"/>
              </a:ext>
            </a:extLst>
          </p:cNvPr>
          <p:cNvSpPr txBox="1"/>
          <p:nvPr/>
        </p:nvSpPr>
        <p:spPr>
          <a:xfrm>
            <a:off x="4173416" y="6608113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1816851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8B768-0060-5533-06CA-38ED7161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91" y="365125"/>
            <a:ext cx="11652739" cy="1325563"/>
          </a:xfrm>
        </p:spPr>
        <p:txBody>
          <a:bodyPr/>
          <a:lstStyle/>
          <a:p>
            <a:r>
              <a:rPr lang="en-IN" dirty="0"/>
              <a:t>High-resolution for SHI - Smaller Source Confusion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41386D1-69AA-5453-BC5A-56AEF2599B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5816573"/>
              </p:ext>
            </p:extLst>
          </p:nvPr>
        </p:nvGraphicFramePr>
        <p:xfrm>
          <a:off x="216878" y="1854809"/>
          <a:ext cx="7250724" cy="3655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2850">
                  <a:extLst>
                    <a:ext uri="{9D8B030D-6E8A-4147-A177-3AD203B41FA5}">
                      <a16:colId xmlns:a16="http://schemas.microsoft.com/office/drawing/2014/main" val="2142804833"/>
                    </a:ext>
                  </a:extLst>
                </a:gridCol>
                <a:gridCol w="1192850">
                  <a:extLst>
                    <a:ext uri="{9D8B030D-6E8A-4147-A177-3AD203B41FA5}">
                      <a16:colId xmlns:a16="http://schemas.microsoft.com/office/drawing/2014/main" val="3318093243"/>
                    </a:ext>
                  </a:extLst>
                </a:gridCol>
                <a:gridCol w="1431238">
                  <a:extLst>
                    <a:ext uri="{9D8B030D-6E8A-4147-A177-3AD203B41FA5}">
                      <a16:colId xmlns:a16="http://schemas.microsoft.com/office/drawing/2014/main" val="544961533"/>
                    </a:ext>
                  </a:extLst>
                </a:gridCol>
                <a:gridCol w="2092720">
                  <a:extLst>
                    <a:ext uri="{9D8B030D-6E8A-4147-A177-3AD203B41FA5}">
                      <a16:colId xmlns:a16="http://schemas.microsoft.com/office/drawing/2014/main" val="1403791803"/>
                    </a:ext>
                  </a:extLst>
                </a:gridCol>
                <a:gridCol w="1341066">
                  <a:extLst>
                    <a:ext uri="{9D8B030D-6E8A-4147-A177-3AD203B41FA5}">
                      <a16:colId xmlns:a16="http://schemas.microsoft.com/office/drawing/2014/main" val="6735737"/>
                    </a:ext>
                  </a:extLst>
                </a:gridCol>
              </a:tblGrid>
              <a:tr h="789870">
                <a:tc gridSpan="2">
                  <a:txBody>
                    <a:bodyPr/>
                    <a:lstStyle/>
                    <a:p>
                      <a:r>
                        <a:rPr lang="en-IN" dirty="0"/>
                        <a:t>Telescope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Maximum</a:t>
                      </a:r>
                    </a:p>
                    <a:p>
                      <a:r>
                        <a:rPr lang="en-IN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Max.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Physical </a:t>
                      </a:r>
                    </a:p>
                    <a:p>
                      <a:r>
                        <a:rPr lang="en-IN" dirty="0"/>
                        <a:t>Distance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569848"/>
                  </a:ext>
                </a:extLst>
              </a:tr>
              <a:tr h="451354">
                <a:tc>
                  <a:txBody>
                    <a:bodyPr/>
                    <a:lstStyle/>
                    <a:p>
                      <a:r>
                        <a:rPr lang="en-IN" dirty="0"/>
                        <a:t>SKA-low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50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18”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~ 13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630342"/>
                  </a:ext>
                </a:extLst>
              </a:tr>
              <a:tr h="451354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150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~ 4.3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869849"/>
                  </a:ext>
                </a:extLst>
              </a:tr>
              <a:tr h="458342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300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3”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~ 2000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507340"/>
                  </a:ext>
                </a:extLst>
              </a:tr>
              <a:tr h="507905">
                <a:tc>
                  <a:txBody>
                    <a:bodyPr/>
                    <a:lstStyle/>
                    <a:p>
                      <a:r>
                        <a:rPr lang="en-IN" dirty="0"/>
                        <a:t>SKA-mid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600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0.7”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~ 500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298079"/>
                  </a:ext>
                </a:extLst>
              </a:tr>
              <a:tr h="544856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3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0.14”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~ 100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723910"/>
                  </a:ext>
                </a:extLst>
              </a:tr>
              <a:tr h="451354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9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0.05”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~ 34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78504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B30C4B-7718-8116-DA21-BA022664BB94}"/>
              </a:ext>
            </a:extLst>
          </p:cNvPr>
          <p:cNvSpPr txBox="1"/>
          <p:nvPr/>
        </p:nvSpPr>
        <p:spPr>
          <a:xfrm>
            <a:off x="7668127" y="1690687"/>
            <a:ext cx="33207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/>
              <a:t>Location of particle acceleration sites within the standard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/>
              <a:t>Accurate B calculations during solar flares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/>
              <a:t>Scales of turbulence in the loops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/>
              <a:t>Scattering Sizes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/>
              <a:t>CME fine Structures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C16221-54AC-D609-0860-67E0523274C5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685830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BD73-99BB-7F82-1A01-1AD9BEC14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Dynamic ball of Plasma</a:t>
            </a:r>
          </a:p>
        </p:txBody>
      </p:sp>
      <p:pic>
        <p:nvPicPr>
          <p:cNvPr id="8" name="Picture 7" descr="A close up of the moon&#10;&#10;Description automatically generated with low confidence">
            <a:extLst>
              <a:ext uri="{FF2B5EF4-FFF2-40B4-BE49-F238E27FC236}">
                <a16:creationId xmlns:a16="http://schemas.microsoft.com/office/drawing/2014/main" id="{42C09B57-CCC5-611F-5AC7-7D398AFDF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67" y="1828968"/>
            <a:ext cx="6582005" cy="3708707"/>
          </a:xfrm>
          <a:prstGeom prst="rect">
            <a:avLst/>
          </a:prstGeom>
        </p:spPr>
      </p:pic>
      <p:pic>
        <p:nvPicPr>
          <p:cNvPr id="9" name="Picture 8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1F40E434-39E5-85E9-3AA1-ABC9D293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929" y="1804307"/>
            <a:ext cx="4427735" cy="24906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CAC146-A28D-F2B2-070C-A995DCF02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8" y="4316018"/>
            <a:ext cx="1986084" cy="24433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EB3B24-2C6C-88B0-6D09-E0A9C40A01EE}"/>
              </a:ext>
            </a:extLst>
          </p:cNvPr>
          <p:cNvSpPr txBox="1"/>
          <p:nvPr/>
        </p:nvSpPr>
        <p:spPr>
          <a:xfrm>
            <a:off x="7357929" y="4392538"/>
            <a:ext cx="43156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Enormous length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Lot of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Wide range of timescales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High resolution Probes</a:t>
            </a:r>
            <a:r>
              <a:rPr lang="en-US" dirty="0"/>
              <a:t>: Space-based observatories solar orbiter and parker solar probe</a:t>
            </a:r>
          </a:p>
          <a:p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0EE64C-AC19-A0BD-D277-F61650E93681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3730369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E603-6EAB-1563-0A7C-B0C31664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Summary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22292-5FC4-4C10-4EF8-F6B75D658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9832"/>
            <a:ext cx="10515600" cy="5033043"/>
          </a:xfrm>
        </p:spPr>
        <p:txBody>
          <a:bodyPr>
            <a:normAutofit fontScale="85000" lnSpcReduction="20000"/>
          </a:bodyPr>
          <a:lstStyle/>
          <a:p>
            <a:r>
              <a:rPr lang="en-IN" dirty="0"/>
              <a:t>SKA will enable wide range of SHI science cases </a:t>
            </a:r>
          </a:p>
          <a:p>
            <a:r>
              <a:rPr lang="en-IN" dirty="0"/>
              <a:t>With 512 SKA-low stations spread over 65 km, will provide finer resolution </a:t>
            </a:r>
          </a:p>
          <a:p>
            <a:pPr marL="0" indent="0">
              <a:buNone/>
            </a:pPr>
            <a:r>
              <a:rPr lang="en-IN" dirty="0"/>
              <a:t>	- CME evolution: Flank &amp; Core emission / Particle Acceleration</a:t>
            </a:r>
          </a:p>
          <a:p>
            <a:pPr marL="0" indent="0">
              <a:buNone/>
            </a:pPr>
            <a:r>
              <a:rPr lang="en-IN" dirty="0"/>
              <a:t>	- Solar Flares: Position of Acceleration Sites</a:t>
            </a:r>
          </a:p>
          <a:p>
            <a:pPr marL="0" indent="0">
              <a:buNone/>
            </a:pPr>
            <a:r>
              <a:rPr lang="en-IN" dirty="0"/>
              <a:t>	- Better correlation with Jets / Spicules</a:t>
            </a:r>
          </a:p>
          <a:p>
            <a:pPr marL="0" indent="0">
              <a:buNone/>
            </a:pPr>
            <a:r>
              <a:rPr lang="en-IN" dirty="0"/>
              <a:t>	- Solar Wind Origin</a:t>
            </a:r>
          </a:p>
          <a:p>
            <a:r>
              <a:rPr lang="en-IN" dirty="0"/>
              <a:t>With SKA-mid with 150 km baseline with 197 dishes will be unprecedented in details</a:t>
            </a:r>
          </a:p>
          <a:p>
            <a:pPr marL="0" indent="0">
              <a:buNone/>
            </a:pPr>
            <a:r>
              <a:rPr lang="en-IN" dirty="0"/>
              <a:t>	- Particle acceleration sites within the solar flares</a:t>
            </a:r>
          </a:p>
          <a:p>
            <a:pPr marL="0" indent="0">
              <a:buNone/>
            </a:pPr>
            <a:r>
              <a:rPr lang="en-IN" dirty="0"/>
              <a:t>	- Detecting faint solar burst are crucial for coronal heating </a:t>
            </a:r>
          </a:p>
          <a:p>
            <a:r>
              <a:rPr lang="en-IN" dirty="0"/>
              <a:t>Sub-array modes and beamforming modes for IPS</a:t>
            </a:r>
          </a:p>
          <a:p>
            <a:r>
              <a:rPr lang="en-IN" dirty="0"/>
              <a:t>Simulations are vital to understand instrument characteristics </a:t>
            </a:r>
          </a:p>
          <a:p>
            <a:r>
              <a:rPr lang="en-IN" dirty="0"/>
              <a:t>Experience of MWA observing will be vital to design the SKA-low SHI observations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987557-47F5-DEEA-E06A-CC2CD0948E72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2626870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E9936-CC36-FD2D-A7AB-D6AD7249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11297"/>
            <a:ext cx="11037782" cy="1325563"/>
          </a:xfrm>
        </p:spPr>
        <p:txBody>
          <a:bodyPr/>
          <a:lstStyle/>
          <a:p>
            <a:r>
              <a:rPr lang="en-US" b="1" dirty="0"/>
              <a:t>Energetics in the Corona - Coronal Heating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2D08A-DC1C-6B55-9706-6F0357690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3518" y="1198514"/>
            <a:ext cx="4247147" cy="4351338"/>
          </a:xfrm>
        </p:spPr>
        <p:txBody>
          <a:bodyPr/>
          <a:lstStyle/>
          <a:p>
            <a:pPr marR="0"/>
            <a:r>
              <a:rPr lang="en-US" sz="1800" b="0" i="0" u="none" strike="noStrike" dirty="0">
                <a:latin typeface="Liberation Sans" panose="020B0604020202020204" pitchFamily="34" charset="0"/>
              </a:rPr>
              <a:t>The Sun is dynamic plasma </a:t>
            </a:r>
            <a:r>
              <a:rPr lang="en-US" sz="1800" b="0" i="0" u="none" strike="noStrike" dirty="0">
                <a:latin typeface="Lohit Devanagari"/>
              </a:rPr>
              <a:t>laboratory</a:t>
            </a:r>
          </a:p>
          <a:p>
            <a:pPr marR="0"/>
            <a:r>
              <a:rPr lang="en-US" sz="1800" b="0" i="0" u="none" strike="noStrike" baseline="0" dirty="0">
                <a:latin typeface="Liberation Sans" panose="020B0604020202020204" pitchFamily="34" charset="0"/>
              </a:rPr>
              <a:t>Coronal heating and acceleration of </a:t>
            </a:r>
            <a:r>
              <a:rPr lang="en-US" sz="1800" b="0" i="0" u="none" strike="noStrike" baseline="0" dirty="0">
                <a:latin typeface="Lohit Devanagari"/>
              </a:rPr>
              <a:t>solar wind</a:t>
            </a:r>
          </a:p>
          <a:p>
            <a:pPr marR="0"/>
            <a:r>
              <a:rPr lang="en-US" sz="1800" b="0" i="0" u="none" strike="noStrike" baseline="0" dirty="0">
                <a:latin typeface="Liberation Sans" panose="020B0604020202020204" pitchFamily="34" charset="0"/>
              </a:rPr>
              <a:t>Flares/Microflares</a:t>
            </a:r>
            <a:endParaRPr lang="en-US" sz="1800" b="0" i="0" u="none" strike="noStrike" baseline="0" dirty="0">
              <a:latin typeface="Lohit Devanagari"/>
            </a:endParaRPr>
          </a:p>
          <a:p>
            <a:pPr marR="0"/>
            <a:r>
              <a:rPr lang="en-US" sz="1800" b="0" i="0" u="none" strike="noStrike" baseline="0" dirty="0">
                <a:latin typeface="Liberation Sans" panose="020B0604020202020204" pitchFamily="34" charset="0"/>
              </a:rPr>
              <a:t>Magnetic Reconnection and nonthermal particle acceleration</a:t>
            </a:r>
          </a:p>
          <a:p>
            <a:pPr marR="0"/>
            <a:r>
              <a:rPr lang="en-US" sz="1800" dirty="0">
                <a:latin typeface="Liberation Sans" panose="020B0604020202020204" pitchFamily="34" charset="0"/>
              </a:rPr>
              <a:t>Radio Waves are direct Signature of nonthermal particles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231F16-9E46-9714-FFAE-075B7B43B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665" y="1423004"/>
            <a:ext cx="4159712" cy="22021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EBEB12-AEFF-E11F-BC6D-592835466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8" y="1841584"/>
            <a:ext cx="3566463" cy="3840610"/>
          </a:xfrm>
          <a:prstGeom prst="rect">
            <a:avLst/>
          </a:prstGeom>
        </p:spPr>
      </p:pic>
      <p:pic>
        <p:nvPicPr>
          <p:cNvPr id="13" name="Picture 12" descr="A math equations with black text&#10;&#10;Description automatically generated">
            <a:extLst>
              <a:ext uri="{FF2B5EF4-FFF2-40B4-BE49-F238E27FC236}">
                <a16:creationId xmlns:a16="http://schemas.microsoft.com/office/drawing/2014/main" id="{4E663709-6E05-EB9B-469A-441F037DF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135" y="4112646"/>
            <a:ext cx="2088035" cy="2191861"/>
          </a:xfrm>
          <a:prstGeom prst="rect">
            <a:avLst/>
          </a:prstGeom>
        </p:spPr>
      </p:pic>
      <p:pic>
        <p:nvPicPr>
          <p:cNvPr id="15" name="Picture 14" descr="A diagram of a structure with lines and letters&#10;&#10;Description automatically generated">
            <a:extLst>
              <a:ext uri="{FF2B5EF4-FFF2-40B4-BE49-F238E27FC236}">
                <a16:creationId xmlns:a16="http://schemas.microsoft.com/office/drawing/2014/main" id="{9CD3E051-FE50-701F-F939-3D8C0A02B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872" y="4055476"/>
            <a:ext cx="4266361" cy="26233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1BD862-555D-08A9-128B-806B596A1DE6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2326640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043BE-6205-554F-CB03-00630086C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Diverse Scales of Emission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F689B0-1668-6A0C-56FD-C14C4A18E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13" y="1404015"/>
            <a:ext cx="5265786" cy="47005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84B22B-71E9-8948-89C9-4402284EE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834" y="2172640"/>
            <a:ext cx="6272749" cy="34499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A68C05-6FB5-A909-24D5-46EDAC6B0BF2}"/>
              </a:ext>
            </a:extLst>
          </p:cNvPr>
          <p:cNvSpPr/>
          <p:nvPr/>
        </p:nvSpPr>
        <p:spPr>
          <a:xfrm>
            <a:off x="1695451" y="1809750"/>
            <a:ext cx="2619374" cy="3886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E73B5-8291-9F24-6FB8-5DB238EE68E8}"/>
              </a:ext>
            </a:extLst>
          </p:cNvPr>
          <p:cNvSpPr txBox="1"/>
          <p:nvPr/>
        </p:nvSpPr>
        <p:spPr>
          <a:xfrm>
            <a:off x="5691499" y="1506022"/>
            <a:ext cx="269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SKA Frequency Range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93B8F4-EA44-3FD8-77BE-318A239C8051}"/>
              </a:ext>
            </a:extLst>
          </p:cNvPr>
          <p:cNvSpPr/>
          <p:nvPr/>
        </p:nvSpPr>
        <p:spPr>
          <a:xfrm>
            <a:off x="8809761" y="2333625"/>
            <a:ext cx="1686788" cy="29299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FD975C-1C27-C5E8-430F-717159FC8B11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3768894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30885-587E-78D3-F87F-F544C2927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Morphology of the Sun</a:t>
            </a:r>
          </a:p>
        </p:txBody>
      </p:sp>
      <p:pic>
        <p:nvPicPr>
          <p:cNvPr id="1026" name="Picture 2" descr="Solar-Terrestrial Sciences | Resolving the very fine details of the Sun in low  frequency radio">
            <a:extLst>
              <a:ext uri="{FF2B5EF4-FFF2-40B4-BE49-F238E27FC236}">
                <a16:creationId xmlns:a16="http://schemas.microsoft.com/office/drawing/2014/main" id="{7E4E41D8-E1DC-C694-2232-BA95CBCEB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73" y="1538288"/>
            <a:ext cx="8847607" cy="50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D70EF1-F30D-7B22-86AB-56B9B8E092CE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3837729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30885-587E-78D3-F87F-F544C2927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Heliophysics</a:t>
            </a:r>
            <a:r>
              <a:rPr lang="en-IN" dirty="0"/>
              <a:t>-related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AB258-E3B2-F642-94D7-C88B728AE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66" y="1696672"/>
            <a:ext cx="4985084" cy="4351338"/>
          </a:xfrm>
        </p:spPr>
        <p:txBody>
          <a:bodyPr/>
          <a:lstStyle/>
          <a:p>
            <a:r>
              <a:rPr lang="en-IN" dirty="0"/>
              <a:t>Dynamic nature of the Sun</a:t>
            </a:r>
          </a:p>
          <a:p>
            <a:r>
              <a:rPr lang="en-IN" dirty="0"/>
              <a:t>Flux Calibration / Polarisation</a:t>
            </a:r>
          </a:p>
          <a:p>
            <a:r>
              <a:rPr lang="en-IN" dirty="0"/>
              <a:t>Capturing of big solar events – Flares &amp; CMEs</a:t>
            </a:r>
          </a:p>
          <a:p>
            <a:r>
              <a:rPr lang="en-IN" dirty="0"/>
              <a:t>Complex emission mechanism in low frequency range </a:t>
            </a:r>
          </a:p>
          <a:p>
            <a:r>
              <a:rPr lang="en-IN" dirty="0"/>
              <a:t>Self-noise limited</a:t>
            </a:r>
          </a:p>
          <a:p>
            <a:endParaRPr lang="en-IN" dirty="0"/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FE553C-1537-A36C-9F28-69BC61D8B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122" y="1825625"/>
            <a:ext cx="5855678" cy="40257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52E64C-C6C3-3EAF-C5F3-060E1423DEBD}"/>
              </a:ext>
            </a:extLst>
          </p:cNvPr>
          <p:cNvSpPr txBox="1"/>
          <p:nvPr/>
        </p:nvSpPr>
        <p:spPr>
          <a:xfrm>
            <a:off x="7315200" y="6400800"/>
            <a:ext cx="357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Morgan, J. S. &amp; </a:t>
            </a:r>
            <a:r>
              <a:rPr lang="en-IN" dirty="0" err="1"/>
              <a:t>Ekers</a:t>
            </a:r>
            <a:r>
              <a:rPr lang="en-IN" dirty="0"/>
              <a:t>, R.,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EFDCB0-C10E-B631-0CF5-8370668EE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66" y="4924804"/>
            <a:ext cx="4722681" cy="17104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6C0876-1CB2-AEDA-065D-80C7B97C0497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  <p:extLst>
      <p:ext uri="{BB962C8B-B14F-4D97-AF65-F5344CB8AC3E}">
        <p14:creationId xmlns:p14="http://schemas.microsoft.com/office/powerpoint/2010/main" val="2061802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435600" y="326540"/>
            <a:ext cx="11320045" cy="8163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defTabSz="1105875"/>
            <a:r>
              <a:rPr lang="en-US" sz="2903" b="1" spc="-1">
                <a:solidFill>
                  <a:srgbClr val="FFFFFF"/>
                </a:solidFill>
                <a:latin typeface="Source Sans Pro Black"/>
              </a:rPr>
              <a:t>Science Cases</a:t>
            </a:r>
          </a:p>
        </p:txBody>
      </p:sp>
      <p:sp>
        <p:nvSpPr>
          <p:cNvPr id="184" name="CustomShape 2"/>
          <p:cNvSpPr/>
          <p:nvPr/>
        </p:nvSpPr>
        <p:spPr>
          <a:xfrm>
            <a:off x="403817" y="1689299"/>
            <a:ext cx="3096468" cy="1409781"/>
          </a:xfrm>
          <a:prstGeom prst="ellipse">
            <a:avLst/>
          </a:prstGeom>
          <a:solidFill>
            <a:srgbClr val="FF860D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 defTabSz="1105875"/>
            <a:r>
              <a:rPr lang="en-US" sz="2177" b="1" spc="-1">
                <a:solidFill>
                  <a:prstClr val="black"/>
                </a:solidFill>
                <a:latin typeface="Source Sans Pro"/>
              </a:rPr>
              <a:t>Solar Science </a:t>
            </a:r>
          </a:p>
          <a:p>
            <a:pPr algn="ctr" defTabSz="1105875"/>
            <a:r>
              <a:rPr lang="en-US" sz="2177" b="1" spc="-1">
                <a:solidFill>
                  <a:prstClr val="black"/>
                </a:solidFill>
                <a:latin typeface="Source Sans Pro"/>
              </a:rPr>
              <a:t>Cases</a:t>
            </a:r>
          </a:p>
          <a:p>
            <a:pPr algn="ctr" defTabSz="1105875"/>
            <a:r>
              <a:rPr lang="en-US" sz="2177" b="1" spc="-1">
                <a:solidFill>
                  <a:prstClr val="black"/>
                </a:solidFill>
                <a:latin typeface="Source Sans Pro"/>
              </a:rPr>
              <a:t>With SKA</a:t>
            </a:r>
          </a:p>
        </p:txBody>
      </p:sp>
      <p:sp>
        <p:nvSpPr>
          <p:cNvPr id="185" name="CustomShape 3"/>
          <p:cNvSpPr/>
          <p:nvPr/>
        </p:nvSpPr>
        <p:spPr>
          <a:xfrm>
            <a:off x="6193149" y="2528288"/>
            <a:ext cx="1769410" cy="497647"/>
          </a:xfrm>
          <a:prstGeom prst="ellipse">
            <a:avLst/>
          </a:prstGeom>
          <a:solidFill>
            <a:srgbClr val="FFFFA6"/>
          </a:solidFill>
          <a:ln>
            <a:solidFill>
              <a:srgbClr val="FFFFD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 defTabSz="1105875"/>
            <a:r>
              <a:rPr lang="en-US" sz="1451" spc="-1">
                <a:solidFill>
                  <a:prstClr val="black"/>
                </a:solidFill>
                <a:latin typeface="Source Sans Pro"/>
              </a:rPr>
              <a:t>Shock waves </a:t>
            </a:r>
          </a:p>
          <a:p>
            <a:pPr algn="ctr" defTabSz="1105875"/>
            <a:r>
              <a:rPr lang="en-US" sz="1451" spc="-1">
                <a:solidFill>
                  <a:prstClr val="black"/>
                </a:solidFill>
                <a:latin typeface="Source Sans Pro"/>
              </a:rPr>
              <a:t>Propagation</a:t>
            </a:r>
          </a:p>
        </p:txBody>
      </p:sp>
      <p:sp>
        <p:nvSpPr>
          <p:cNvPr id="186" name="CustomShape 4"/>
          <p:cNvSpPr/>
          <p:nvPr/>
        </p:nvSpPr>
        <p:spPr>
          <a:xfrm>
            <a:off x="5971973" y="1824704"/>
            <a:ext cx="1548234" cy="331764"/>
          </a:xfrm>
          <a:prstGeom prst="ellipse">
            <a:avLst/>
          </a:prstGeom>
          <a:solidFill>
            <a:srgbClr val="FFFFA6"/>
          </a:solidFill>
          <a:ln>
            <a:solidFill>
              <a:srgbClr val="FFFFD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 defTabSz="1105875"/>
            <a:r>
              <a:rPr lang="en-US" sz="1451" spc="-1" dirty="0">
                <a:solidFill>
                  <a:prstClr val="black"/>
                </a:solidFill>
                <a:latin typeface="Source Sans Pro"/>
              </a:rPr>
              <a:t>Waves in corona</a:t>
            </a:r>
          </a:p>
        </p:txBody>
      </p:sp>
      <p:sp>
        <p:nvSpPr>
          <p:cNvPr id="187" name="CustomShape 5"/>
          <p:cNvSpPr/>
          <p:nvPr/>
        </p:nvSpPr>
        <p:spPr>
          <a:xfrm>
            <a:off x="120816" y="3854911"/>
            <a:ext cx="2865277" cy="706632"/>
          </a:xfrm>
          <a:prstGeom prst="ellipse">
            <a:avLst/>
          </a:prstGeom>
          <a:solidFill>
            <a:srgbClr val="FFFFA6"/>
          </a:solidFill>
          <a:ln>
            <a:solidFill>
              <a:srgbClr val="FFFFD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 defTabSz="1105875"/>
            <a:r>
              <a:rPr lang="en-US" sz="1451" spc="-1">
                <a:solidFill>
                  <a:prstClr val="black"/>
                </a:solidFill>
                <a:latin typeface="Source Sans Pro"/>
              </a:rPr>
              <a:t>Fine density/magnetic </a:t>
            </a:r>
          </a:p>
          <a:p>
            <a:pPr algn="ctr" defTabSz="1105875"/>
            <a:r>
              <a:rPr lang="en-US" sz="1451" spc="-1">
                <a:solidFill>
                  <a:prstClr val="black"/>
                </a:solidFill>
                <a:latin typeface="Source Sans Pro"/>
              </a:rPr>
              <a:t>field Structures</a:t>
            </a:r>
          </a:p>
        </p:txBody>
      </p:sp>
      <p:sp>
        <p:nvSpPr>
          <p:cNvPr id="188" name="CustomShape 6"/>
          <p:cNvSpPr/>
          <p:nvPr/>
        </p:nvSpPr>
        <p:spPr>
          <a:xfrm>
            <a:off x="4976680" y="3151762"/>
            <a:ext cx="2322351" cy="753218"/>
          </a:xfrm>
          <a:prstGeom prst="ellipse">
            <a:avLst/>
          </a:prstGeom>
          <a:solidFill>
            <a:srgbClr val="FFFFA6"/>
          </a:solidFill>
          <a:ln>
            <a:solidFill>
              <a:srgbClr val="FFFFD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 defTabSz="1105875"/>
            <a:r>
              <a:rPr lang="en-US" sz="1451" spc="-1">
                <a:solidFill>
                  <a:prstClr val="black"/>
                </a:solidFill>
                <a:latin typeface="Source Sans Pro"/>
              </a:rPr>
              <a:t>Coronal Mass Ejections</a:t>
            </a:r>
          </a:p>
          <a:p>
            <a:pPr algn="ctr" defTabSz="1105875"/>
            <a:r>
              <a:rPr lang="en-US" sz="1451" spc="-1">
                <a:solidFill>
                  <a:prstClr val="black"/>
                </a:solidFill>
                <a:latin typeface="Source Sans Pro"/>
              </a:rPr>
              <a:t>(CMEs)</a:t>
            </a:r>
          </a:p>
        </p:txBody>
      </p:sp>
      <p:sp>
        <p:nvSpPr>
          <p:cNvPr id="189" name="CustomShape 7"/>
          <p:cNvSpPr/>
          <p:nvPr/>
        </p:nvSpPr>
        <p:spPr>
          <a:xfrm>
            <a:off x="3649622" y="3815290"/>
            <a:ext cx="1990586" cy="580370"/>
          </a:xfrm>
          <a:prstGeom prst="ellipse">
            <a:avLst/>
          </a:prstGeom>
          <a:solidFill>
            <a:srgbClr val="FFFFA6"/>
          </a:solidFill>
          <a:ln>
            <a:solidFill>
              <a:srgbClr val="FFFFD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 defTabSz="1105875"/>
            <a:r>
              <a:rPr lang="en-US" sz="1451" spc="-1">
                <a:solidFill>
                  <a:prstClr val="black"/>
                </a:solidFill>
                <a:latin typeface="Source Sans Pro"/>
              </a:rPr>
              <a:t>Coronal Heating</a:t>
            </a:r>
          </a:p>
        </p:txBody>
      </p:sp>
      <p:sp>
        <p:nvSpPr>
          <p:cNvPr id="190" name="Line 8"/>
          <p:cNvSpPr/>
          <p:nvPr/>
        </p:nvSpPr>
        <p:spPr>
          <a:xfrm flipH="1" flipV="1">
            <a:off x="3317858" y="2902721"/>
            <a:ext cx="1658822" cy="414923"/>
          </a:xfrm>
          <a:prstGeom prst="line">
            <a:avLst/>
          </a:prstGeom>
          <a:ln w="19080">
            <a:solidFill>
              <a:srgbClr val="2C3E50"/>
            </a:solidFill>
            <a:round/>
            <a:headEnd type="triangl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" name="Line 9"/>
          <p:cNvSpPr/>
          <p:nvPr/>
        </p:nvSpPr>
        <p:spPr>
          <a:xfrm flipH="1" flipV="1">
            <a:off x="3649622" y="2571392"/>
            <a:ext cx="2432939" cy="165882"/>
          </a:xfrm>
          <a:prstGeom prst="line">
            <a:avLst/>
          </a:prstGeom>
          <a:ln w="19080">
            <a:solidFill>
              <a:srgbClr val="2C3E50"/>
            </a:solidFill>
            <a:round/>
            <a:headEnd type="triangl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Line 10"/>
          <p:cNvSpPr/>
          <p:nvPr/>
        </p:nvSpPr>
        <p:spPr>
          <a:xfrm flipH="1">
            <a:off x="3760211" y="2025417"/>
            <a:ext cx="1990586" cy="296933"/>
          </a:xfrm>
          <a:prstGeom prst="line">
            <a:avLst/>
          </a:prstGeom>
          <a:ln w="19080">
            <a:solidFill>
              <a:srgbClr val="2C3E50"/>
            </a:solidFill>
            <a:round/>
            <a:headEnd type="triangl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Line 11"/>
          <p:cNvSpPr/>
          <p:nvPr/>
        </p:nvSpPr>
        <p:spPr>
          <a:xfrm flipH="1" flipV="1">
            <a:off x="2543741" y="3151761"/>
            <a:ext cx="1548234" cy="746688"/>
          </a:xfrm>
          <a:prstGeom prst="line">
            <a:avLst/>
          </a:prstGeom>
          <a:ln w="19080">
            <a:solidFill>
              <a:srgbClr val="2C3E50"/>
            </a:solidFill>
            <a:round/>
            <a:headEnd type="triangl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Line 12"/>
          <p:cNvSpPr/>
          <p:nvPr/>
        </p:nvSpPr>
        <p:spPr>
          <a:xfrm flipV="1">
            <a:off x="1880212" y="3151762"/>
            <a:ext cx="0" cy="663529"/>
          </a:xfrm>
          <a:prstGeom prst="line">
            <a:avLst/>
          </a:prstGeom>
          <a:ln w="19080">
            <a:solidFill>
              <a:srgbClr val="2C3E50"/>
            </a:solidFill>
            <a:round/>
            <a:headEnd type="triangl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5" name="TextShape 13"/>
          <p:cNvSpPr txBox="1"/>
          <p:nvPr/>
        </p:nvSpPr>
        <p:spPr>
          <a:xfrm>
            <a:off x="663743" y="4849768"/>
            <a:ext cx="2101174" cy="118904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pPr marL="261230" indent="-261230" defTabSz="1105875">
              <a:buSzPct val="100000"/>
              <a:buBlip>
                <a:blip r:embed="rId3"/>
              </a:buBlip>
            </a:pPr>
            <a:r>
              <a:rPr lang="en-US" sz="1451" spc="-1">
                <a:solidFill>
                  <a:prstClr val="black"/>
                </a:solidFill>
                <a:latin typeface="Source Sans Pro"/>
              </a:rPr>
              <a:t>Fine structures in Type-I/II/III radio bursts</a:t>
            </a:r>
          </a:p>
          <a:p>
            <a:pPr marL="261230" indent="-261230" defTabSz="1105875">
              <a:buSzPct val="100000"/>
              <a:buBlip>
                <a:blip r:embed="rId3"/>
              </a:buBlip>
            </a:pPr>
            <a:r>
              <a:rPr lang="en-US" sz="1451" spc="-1">
                <a:solidFill>
                  <a:prstClr val="black"/>
                </a:solidFill>
                <a:latin typeface="Source Sans Pro"/>
              </a:rPr>
              <a:t>Scattering Studies</a:t>
            </a:r>
          </a:p>
        </p:txBody>
      </p:sp>
      <p:sp>
        <p:nvSpPr>
          <p:cNvPr id="196" name="TextShape 14"/>
          <p:cNvSpPr txBox="1"/>
          <p:nvPr/>
        </p:nvSpPr>
        <p:spPr>
          <a:xfrm>
            <a:off x="3096682" y="4312937"/>
            <a:ext cx="2101174" cy="118904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pPr marL="261230" indent="-261230" defTabSz="1105875">
              <a:buSzPct val="100000"/>
              <a:buBlip>
                <a:blip r:embed="rId3"/>
              </a:buBlip>
            </a:pPr>
            <a:endParaRPr lang="en-US" sz="2177" spc="-1">
              <a:solidFill>
                <a:prstClr val="black"/>
              </a:solidFill>
              <a:latin typeface="Source Sans Pro"/>
            </a:endParaRPr>
          </a:p>
          <a:p>
            <a:pPr marL="261230" indent="-261230" defTabSz="1105875">
              <a:buSzPct val="100000"/>
              <a:buBlip>
                <a:blip r:embed="rId3"/>
              </a:buBlip>
            </a:pPr>
            <a:r>
              <a:rPr lang="en-US" sz="1451" spc="-1">
                <a:solidFill>
                  <a:prstClr val="black"/>
                </a:solidFill>
                <a:latin typeface="Source Sans Pro"/>
              </a:rPr>
              <a:t>Weak brightness variations</a:t>
            </a:r>
          </a:p>
          <a:p>
            <a:pPr marL="261230" indent="-261230" defTabSz="1105875">
              <a:buSzPct val="100000"/>
              <a:buBlip>
                <a:blip r:embed="rId3"/>
              </a:buBlip>
            </a:pPr>
            <a:r>
              <a:rPr lang="en-US" sz="1451" spc="-1">
                <a:solidFill>
                  <a:prstClr val="black"/>
                </a:solidFill>
                <a:latin typeface="Source Sans Pro"/>
              </a:rPr>
              <a:t>Small-scale bursts</a:t>
            </a:r>
          </a:p>
        </p:txBody>
      </p:sp>
      <p:sp>
        <p:nvSpPr>
          <p:cNvPr id="197" name="TextShape 15"/>
          <p:cNvSpPr txBox="1"/>
          <p:nvPr/>
        </p:nvSpPr>
        <p:spPr>
          <a:xfrm>
            <a:off x="7851971" y="2405074"/>
            <a:ext cx="2101174" cy="118904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pPr marL="261230" indent="-261230" defTabSz="1105875">
              <a:buSzPct val="100000"/>
              <a:buBlip>
                <a:blip r:embed="rId3"/>
              </a:buBlip>
            </a:pPr>
            <a:endParaRPr lang="en-US" sz="2177" spc="-1">
              <a:solidFill>
                <a:prstClr val="black"/>
              </a:solidFill>
              <a:latin typeface="Source Sans Pro"/>
            </a:endParaRPr>
          </a:p>
          <a:p>
            <a:pPr marL="261230" indent="-261230" defTabSz="1105875">
              <a:buSzPct val="100000"/>
              <a:buBlip>
                <a:blip r:embed="rId3"/>
              </a:buBlip>
            </a:pPr>
            <a:r>
              <a:rPr lang="en-US" sz="1451" spc="-1">
                <a:solidFill>
                  <a:prstClr val="black"/>
                </a:solidFill>
                <a:latin typeface="Source Sans Pro"/>
              </a:rPr>
              <a:t>Type-II bursts </a:t>
            </a:r>
          </a:p>
          <a:p>
            <a:pPr marL="261230" indent="-261230" defTabSz="1105875">
              <a:buSzPct val="100000"/>
              <a:buBlip>
                <a:blip r:embed="rId3"/>
              </a:buBlip>
            </a:pPr>
            <a:r>
              <a:rPr lang="en-US" sz="1451" spc="-1">
                <a:solidFill>
                  <a:prstClr val="black"/>
                </a:solidFill>
                <a:latin typeface="Source Sans Pro"/>
              </a:rPr>
              <a:t>CMEs</a:t>
            </a:r>
          </a:p>
          <a:p>
            <a:pPr marL="261230" indent="-261230" defTabSz="1105875">
              <a:buSzPct val="100000"/>
              <a:buBlip>
                <a:blip r:embed="rId3"/>
              </a:buBlip>
            </a:pPr>
            <a:r>
              <a:rPr lang="en-US" sz="1451" spc="-1">
                <a:solidFill>
                  <a:prstClr val="black"/>
                </a:solidFill>
                <a:latin typeface="Source Sans Pro"/>
              </a:rPr>
              <a:t>Small-scale bursts</a:t>
            </a:r>
          </a:p>
        </p:txBody>
      </p:sp>
      <p:sp>
        <p:nvSpPr>
          <p:cNvPr id="198" name="TextShape 16"/>
          <p:cNvSpPr txBox="1"/>
          <p:nvPr/>
        </p:nvSpPr>
        <p:spPr>
          <a:xfrm>
            <a:off x="7851971" y="1409781"/>
            <a:ext cx="2101174" cy="1404992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pPr marL="261230" indent="-261230" defTabSz="1105875">
              <a:buSzPct val="100000"/>
              <a:buBlip>
                <a:blip r:embed="rId3"/>
              </a:buBlip>
            </a:pPr>
            <a:endParaRPr lang="en-US" sz="2177" spc="-1" dirty="0">
              <a:solidFill>
                <a:prstClr val="black"/>
              </a:solidFill>
              <a:latin typeface="Source Sans Pro"/>
            </a:endParaRPr>
          </a:p>
          <a:p>
            <a:pPr marL="261230" indent="-261230" defTabSz="1105875">
              <a:buSzPct val="100000"/>
              <a:buBlip>
                <a:blip r:embed="rId3"/>
              </a:buBlip>
            </a:pPr>
            <a:r>
              <a:rPr lang="en-US" sz="1451" spc="-1" dirty="0">
                <a:solidFill>
                  <a:prstClr val="black"/>
                </a:solidFill>
                <a:latin typeface="Source Sans Pro"/>
              </a:rPr>
              <a:t>MHD waves</a:t>
            </a:r>
          </a:p>
          <a:p>
            <a:pPr marL="261230" indent="-261230" defTabSz="1105875">
              <a:buSzPct val="100000"/>
              <a:buBlip>
                <a:blip r:embed="rId3"/>
              </a:buBlip>
            </a:pPr>
            <a:r>
              <a:rPr lang="en-US" sz="1451" spc="-1" dirty="0">
                <a:solidFill>
                  <a:prstClr val="black"/>
                </a:solidFill>
                <a:latin typeface="Source Sans Pro"/>
              </a:rPr>
              <a:t>Periodic Radio Emission </a:t>
            </a:r>
          </a:p>
          <a:p>
            <a:pPr marL="261230" indent="-261230" defTabSz="1105875">
              <a:buSzPct val="100000"/>
              <a:buBlip>
                <a:blip r:embed="rId3"/>
              </a:buBlip>
            </a:pPr>
            <a:r>
              <a:rPr lang="en-US" sz="1451" spc="-1" dirty="0">
                <a:solidFill>
                  <a:prstClr val="black"/>
                </a:solidFill>
                <a:latin typeface="Source Sans Pro"/>
              </a:rPr>
              <a:t>Zebra Patterns</a:t>
            </a:r>
          </a:p>
          <a:p>
            <a:pPr marL="261230" indent="-261230" defTabSz="1105875">
              <a:buSzPct val="100000"/>
              <a:buBlip>
                <a:blip r:embed="rId3"/>
              </a:buBlip>
            </a:pPr>
            <a:endParaRPr lang="en-US" sz="1451" spc="-1" dirty="0">
              <a:solidFill>
                <a:prstClr val="black"/>
              </a:solidFill>
              <a:latin typeface="Source Sans Pro"/>
            </a:endParaRPr>
          </a:p>
        </p:txBody>
      </p:sp>
      <p:pic>
        <p:nvPicPr>
          <p:cNvPr id="199" name="Picture 198"/>
          <p:cNvPicPr/>
          <p:nvPr/>
        </p:nvPicPr>
        <p:blipFill>
          <a:blip r:embed="rId4"/>
          <a:stretch/>
        </p:blipFill>
        <p:spPr>
          <a:xfrm>
            <a:off x="7631230" y="3736921"/>
            <a:ext cx="4435281" cy="2400720"/>
          </a:xfrm>
          <a:prstGeom prst="rect">
            <a:avLst/>
          </a:prstGeom>
          <a:ln>
            <a:noFill/>
          </a:ln>
        </p:spPr>
      </p:pic>
      <p:sp>
        <p:nvSpPr>
          <p:cNvPr id="200" name="TextShape 17"/>
          <p:cNvSpPr txBox="1"/>
          <p:nvPr/>
        </p:nvSpPr>
        <p:spPr>
          <a:xfrm>
            <a:off x="5750797" y="3815291"/>
            <a:ext cx="3207056" cy="118904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pPr marL="261230" indent="-261230" defTabSz="1105875">
              <a:buSzPct val="100000"/>
              <a:buBlip>
                <a:blip r:embed="rId3"/>
              </a:buBlip>
            </a:pPr>
            <a:endParaRPr lang="en-US" sz="2177" spc="-1" dirty="0">
              <a:solidFill>
                <a:prstClr val="black"/>
              </a:solidFill>
              <a:latin typeface="Source Sans Pro"/>
            </a:endParaRPr>
          </a:p>
          <a:p>
            <a:pPr marL="261230" indent="-261230" defTabSz="1105875">
              <a:buSzPct val="100000"/>
              <a:buBlip>
                <a:blip r:embed="rId3"/>
              </a:buBlip>
            </a:pPr>
            <a:r>
              <a:rPr lang="en-US" sz="1451" spc="-1" dirty="0">
                <a:solidFill>
                  <a:prstClr val="black"/>
                </a:solidFill>
                <a:latin typeface="Source Sans Pro"/>
              </a:rPr>
              <a:t>Space Weather </a:t>
            </a:r>
          </a:p>
          <a:p>
            <a:pPr marL="261230" indent="-261230" defTabSz="1105875">
              <a:buSzPct val="100000"/>
              <a:buBlip>
                <a:blip r:embed="rId3"/>
              </a:buBlip>
            </a:pPr>
            <a:r>
              <a:rPr lang="en-US" sz="1451" spc="-1" dirty="0">
                <a:solidFill>
                  <a:prstClr val="black"/>
                </a:solidFill>
                <a:latin typeface="Source Sans Pro"/>
              </a:rPr>
              <a:t>Faraday Rotation</a:t>
            </a:r>
          </a:p>
          <a:p>
            <a:pPr marL="261230" indent="-261230" defTabSz="1105875">
              <a:buSzPct val="100000"/>
              <a:buBlip>
                <a:blip r:embed="rId3"/>
              </a:buBlip>
            </a:pPr>
            <a:r>
              <a:rPr lang="en-US" sz="1451" spc="-1" dirty="0">
                <a:solidFill>
                  <a:prstClr val="black"/>
                </a:solidFill>
                <a:latin typeface="Source Sans Pro"/>
              </a:rPr>
              <a:t>Propagation in the interplanetary medium / In-Situ</a:t>
            </a:r>
          </a:p>
          <a:p>
            <a:pPr marL="261230" indent="-261230" defTabSz="1105875">
              <a:buSzPct val="100000"/>
              <a:buBlip>
                <a:blip r:embed="rId3"/>
              </a:buBlip>
            </a:pPr>
            <a:r>
              <a:rPr lang="en-US" sz="1451" spc="-1" dirty="0">
                <a:solidFill>
                  <a:prstClr val="black"/>
                </a:solidFill>
                <a:latin typeface="Source Sans Pro"/>
              </a:rPr>
              <a:t>IPS (sub-arrays)</a:t>
            </a:r>
          </a:p>
          <a:p>
            <a:pPr marL="261230" indent="-261230" defTabSz="1105875">
              <a:buSzPct val="100000"/>
              <a:buBlip>
                <a:blip r:embed="rId3"/>
              </a:buBlip>
            </a:pPr>
            <a:endParaRPr lang="en-US" sz="1451" spc="-1" dirty="0">
              <a:solidFill>
                <a:prstClr val="black"/>
              </a:solidFill>
              <a:latin typeface="Source Sans Pr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DEACF6-C9E7-0823-E62C-5846CA102472}"/>
              </a:ext>
            </a:extLst>
          </p:cNvPr>
          <p:cNvSpPr txBox="1"/>
          <p:nvPr/>
        </p:nvSpPr>
        <p:spPr>
          <a:xfrm>
            <a:off x="4173416" y="6596390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435600" y="326540"/>
            <a:ext cx="8632840" cy="8163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en-US" sz="2903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Black"/>
              </a:rPr>
              <a:t>Current Best Radio Telescopes for Solar Observations</a:t>
            </a:r>
          </a:p>
        </p:txBody>
      </p:sp>
      <p:pic>
        <p:nvPicPr>
          <p:cNvPr id="203" name="Picture 202"/>
          <p:cNvPicPr/>
          <p:nvPr/>
        </p:nvPicPr>
        <p:blipFill>
          <a:blip r:embed="rId3"/>
          <a:stretch/>
        </p:blipFill>
        <p:spPr>
          <a:xfrm>
            <a:off x="553155" y="4503201"/>
            <a:ext cx="7630581" cy="1701054"/>
          </a:xfrm>
          <a:prstGeom prst="rect">
            <a:avLst/>
          </a:prstGeom>
          <a:ln>
            <a:noFill/>
          </a:ln>
        </p:spPr>
      </p:pic>
      <p:pic>
        <p:nvPicPr>
          <p:cNvPr id="204" name="Picture 203"/>
          <p:cNvPicPr/>
          <p:nvPr/>
        </p:nvPicPr>
        <p:blipFill>
          <a:blip r:embed="rId4"/>
          <a:stretch/>
        </p:blipFill>
        <p:spPr>
          <a:xfrm>
            <a:off x="442567" y="1409781"/>
            <a:ext cx="2101174" cy="1576099"/>
          </a:xfrm>
          <a:prstGeom prst="rect">
            <a:avLst/>
          </a:prstGeom>
          <a:ln>
            <a:noFill/>
          </a:ln>
        </p:spPr>
      </p:pic>
      <p:pic>
        <p:nvPicPr>
          <p:cNvPr id="205" name="Picture 204"/>
          <p:cNvPicPr/>
          <p:nvPr/>
        </p:nvPicPr>
        <p:blipFill>
          <a:blip r:embed="rId5"/>
          <a:stretch/>
        </p:blipFill>
        <p:spPr>
          <a:xfrm>
            <a:off x="331978" y="3151762"/>
            <a:ext cx="2487798" cy="1292227"/>
          </a:xfrm>
          <a:prstGeom prst="rect">
            <a:avLst/>
          </a:prstGeom>
          <a:ln>
            <a:noFill/>
          </a:ln>
        </p:spPr>
      </p:pic>
      <p:pic>
        <p:nvPicPr>
          <p:cNvPr id="206" name="Picture 205"/>
          <p:cNvPicPr/>
          <p:nvPr/>
        </p:nvPicPr>
        <p:blipFill>
          <a:blip r:embed="rId6"/>
          <a:stretch/>
        </p:blipFill>
        <p:spPr>
          <a:xfrm>
            <a:off x="4514299" y="1371902"/>
            <a:ext cx="2848733" cy="1602657"/>
          </a:xfrm>
          <a:prstGeom prst="rect">
            <a:avLst/>
          </a:prstGeom>
          <a:ln>
            <a:noFill/>
          </a:ln>
        </p:spPr>
      </p:pic>
      <p:pic>
        <p:nvPicPr>
          <p:cNvPr id="207" name="Picture 206"/>
          <p:cNvPicPr/>
          <p:nvPr/>
        </p:nvPicPr>
        <p:blipFill>
          <a:blip r:embed="rId7"/>
          <a:stretch/>
        </p:blipFill>
        <p:spPr>
          <a:xfrm>
            <a:off x="4478598" y="3074698"/>
            <a:ext cx="2984138" cy="1258702"/>
          </a:xfrm>
          <a:prstGeom prst="rect">
            <a:avLst/>
          </a:prstGeom>
          <a:ln>
            <a:noFill/>
          </a:ln>
        </p:spPr>
      </p:pic>
      <p:pic>
        <p:nvPicPr>
          <p:cNvPr id="208" name="Picture 207"/>
          <p:cNvPicPr/>
          <p:nvPr/>
        </p:nvPicPr>
        <p:blipFill>
          <a:blip r:embed="rId8"/>
          <a:stretch/>
        </p:blipFill>
        <p:spPr>
          <a:xfrm>
            <a:off x="8555555" y="1317044"/>
            <a:ext cx="3207056" cy="1795533"/>
          </a:xfrm>
          <a:prstGeom prst="rect">
            <a:avLst/>
          </a:prstGeom>
          <a:ln>
            <a:noFill/>
          </a:ln>
        </p:spPr>
      </p:pic>
      <p:pic>
        <p:nvPicPr>
          <p:cNvPr id="209" name="Picture 208"/>
          <p:cNvPicPr/>
          <p:nvPr/>
        </p:nvPicPr>
        <p:blipFill>
          <a:blip r:embed="rId9"/>
          <a:stretch/>
        </p:blipFill>
        <p:spPr>
          <a:xfrm>
            <a:off x="8921280" y="3863618"/>
            <a:ext cx="2561378" cy="1250865"/>
          </a:xfrm>
          <a:prstGeom prst="rect">
            <a:avLst/>
          </a:prstGeom>
          <a:ln>
            <a:noFill/>
          </a:ln>
        </p:spPr>
      </p:pic>
      <p:sp>
        <p:nvSpPr>
          <p:cNvPr id="210" name="TextShape 2"/>
          <p:cNvSpPr txBox="1"/>
          <p:nvPr/>
        </p:nvSpPr>
        <p:spPr>
          <a:xfrm>
            <a:off x="2543741" y="1400916"/>
            <a:ext cx="1437646" cy="155389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r>
              <a:rPr lang="en-US" sz="1451" spc="-1" dirty="0">
                <a:latin typeface="Arial"/>
              </a:rPr>
              <a:t>STEREO (Solar Terrestrial Relations Observatory)</a:t>
            </a:r>
          </a:p>
          <a:p>
            <a:r>
              <a:rPr lang="en-US" sz="1451" spc="-1" dirty="0">
                <a:latin typeface="Arial"/>
              </a:rPr>
              <a:t>10 kHz – 10 MHz</a:t>
            </a:r>
          </a:p>
        </p:txBody>
      </p:sp>
      <p:sp>
        <p:nvSpPr>
          <p:cNvPr id="211" name="TextShape 3"/>
          <p:cNvSpPr txBox="1"/>
          <p:nvPr/>
        </p:nvSpPr>
        <p:spPr>
          <a:xfrm>
            <a:off x="2776237" y="3117801"/>
            <a:ext cx="1758090" cy="155389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r>
              <a:rPr lang="en-US" sz="1451" spc="-1">
                <a:latin typeface="Arial"/>
              </a:rPr>
              <a:t>Parker Solar Probe</a:t>
            </a:r>
          </a:p>
          <a:p>
            <a:r>
              <a:rPr lang="en-US" sz="1451" spc="-1">
                <a:latin typeface="Arial"/>
              </a:rPr>
              <a:t>Radio Frequency Spectrometer (RFS)</a:t>
            </a:r>
          </a:p>
          <a:p>
            <a:r>
              <a:rPr lang="en-US" sz="1451" spc="-1">
                <a:latin typeface="Arial"/>
              </a:rPr>
              <a:t>10 kHz – 2 MHz</a:t>
            </a:r>
          </a:p>
          <a:p>
            <a:endParaRPr lang="en-US" sz="1451" spc="-1">
              <a:latin typeface="Arial"/>
            </a:endParaRPr>
          </a:p>
        </p:txBody>
      </p:sp>
      <p:sp>
        <p:nvSpPr>
          <p:cNvPr id="212" name="TextShape 4"/>
          <p:cNvSpPr txBox="1"/>
          <p:nvPr/>
        </p:nvSpPr>
        <p:spPr>
          <a:xfrm>
            <a:off x="7268989" y="1874774"/>
            <a:ext cx="1970123" cy="70489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r>
              <a:rPr lang="en-US" sz="1451" spc="-1">
                <a:latin typeface="Arial"/>
              </a:rPr>
              <a:t>LOFAR</a:t>
            </a:r>
          </a:p>
          <a:p>
            <a:r>
              <a:rPr lang="en-US" sz="1451" spc="-1">
                <a:latin typeface="Arial"/>
              </a:rPr>
              <a:t>10–240 MHz</a:t>
            </a:r>
          </a:p>
        </p:txBody>
      </p:sp>
      <p:sp>
        <p:nvSpPr>
          <p:cNvPr id="213" name="TextShape 5"/>
          <p:cNvSpPr txBox="1"/>
          <p:nvPr/>
        </p:nvSpPr>
        <p:spPr>
          <a:xfrm>
            <a:off x="7426599" y="3409075"/>
            <a:ext cx="1970123" cy="91126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r>
              <a:rPr lang="en-US" sz="1451" spc="-1">
                <a:latin typeface="Arial"/>
              </a:rPr>
              <a:t>Murchison Widefield Array</a:t>
            </a:r>
          </a:p>
          <a:p>
            <a:r>
              <a:rPr lang="en-US" sz="1451" spc="-1">
                <a:latin typeface="Arial"/>
              </a:rPr>
              <a:t>80-300 MHz</a:t>
            </a:r>
          </a:p>
        </p:txBody>
      </p:sp>
      <p:sp>
        <p:nvSpPr>
          <p:cNvPr id="214" name="TextShape 6"/>
          <p:cNvSpPr txBox="1"/>
          <p:nvPr/>
        </p:nvSpPr>
        <p:spPr>
          <a:xfrm>
            <a:off x="8957853" y="3138233"/>
            <a:ext cx="2764703" cy="418842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r>
              <a:rPr lang="en-US" sz="2177" spc="-1" dirty="0">
                <a:latin typeface="Arial"/>
              </a:rPr>
              <a:t>EOVSA (1-18 GHz)</a:t>
            </a:r>
          </a:p>
        </p:txBody>
      </p:sp>
      <p:sp>
        <p:nvSpPr>
          <p:cNvPr id="215" name="TextShape 7"/>
          <p:cNvSpPr txBox="1"/>
          <p:nvPr/>
        </p:nvSpPr>
        <p:spPr>
          <a:xfrm>
            <a:off x="8957853" y="5242487"/>
            <a:ext cx="2764703" cy="418842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r>
              <a:rPr lang="en-US" sz="2177" spc="-1">
                <a:latin typeface="Arial"/>
              </a:rPr>
              <a:t>VLA (1-50 GHz)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608515-A819-2112-8A35-7B62D541703F}"/>
              </a:ext>
            </a:extLst>
          </p:cNvPr>
          <p:cNvSpPr txBox="1"/>
          <p:nvPr/>
        </p:nvSpPr>
        <p:spPr>
          <a:xfrm>
            <a:off x="4173416" y="6608113"/>
            <a:ext cx="4736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MWA Project Meeting 2024, EPFL, Lausanne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435600" y="326540"/>
            <a:ext cx="11320045" cy="81634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en-US" sz="2903" b="1" spc="-1" dirty="0">
                <a:latin typeface="Source Sans Pro Black"/>
              </a:rPr>
              <a:t>Improvements from Square Kilometer Array</a:t>
            </a:r>
          </a:p>
        </p:txBody>
      </p:sp>
      <p:sp>
        <p:nvSpPr>
          <p:cNvPr id="218" name="TextShape 2"/>
          <p:cNvSpPr txBox="1"/>
          <p:nvPr/>
        </p:nvSpPr>
        <p:spPr>
          <a:xfrm>
            <a:off x="7570039" y="3448493"/>
            <a:ext cx="4423525" cy="264061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5000"/>
          </a:bodyPr>
          <a:lstStyle/>
          <a:p>
            <a:pPr>
              <a:spcAft>
                <a:spcPts val="1032"/>
              </a:spcAft>
              <a:buSzPct val="100000"/>
              <a:buBlip>
                <a:blip r:embed="rId2"/>
              </a:buBlip>
            </a:pPr>
            <a:r>
              <a:rPr lang="en-US" sz="2358" b="1" spc="-1" dirty="0">
                <a:solidFill>
                  <a:srgbClr val="1C1C1C"/>
                </a:solidFill>
                <a:latin typeface="Source Sans Pro Semibold"/>
              </a:rPr>
              <a:t> Improvement of spatial resolution </a:t>
            </a:r>
            <a:r>
              <a:rPr lang="en-US" sz="2358" b="1" spc="-1" dirty="0" err="1">
                <a:solidFill>
                  <a:srgbClr val="1C1C1C"/>
                </a:solidFill>
                <a:latin typeface="Source Sans Pro Semibold"/>
              </a:rPr>
              <a:t>upto</a:t>
            </a:r>
            <a:r>
              <a:rPr lang="en-US" sz="2358" b="1" spc="-1" dirty="0">
                <a:solidFill>
                  <a:srgbClr val="1C1C1C"/>
                </a:solidFill>
                <a:latin typeface="Source Sans Pro Semibold"/>
              </a:rPr>
              <a:t> 10 times</a:t>
            </a:r>
          </a:p>
          <a:p>
            <a:pPr>
              <a:spcAft>
                <a:spcPts val="1032"/>
              </a:spcAft>
              <a:buSzPct val="100000"/>
              <a:buBlip>
                <a:blip r:embed="rId2"/>
              </a:buBlip>
            </a:pPr>
            <a:r>
              <a:rPr lang="en-US" sz="2358" b="1" spc="-1" dirty="0">
                <a:solidFill>
                  <a:srgbClr val="1C1C1C"/>
                </a:solidFill>
                <a:latin typeface="Source Sans Pro Semibold"/>
              </a:rPr>
              <a:t> Time resolution improvement </a:t>
            </a:r>
            <a:r>
              <a:rPr lang="en-US" sz="2358" b="1" spc="-1" dirty="0" err="1">
                <a:solidFill>
                  <a:srgbClr val="1C1C1C"/>
                </a:solidFill>
                <a:latin typeface="Source Sans Pro Semibold"/>
              </a:rPr>
              <a:t>upto</a:t>
            </a:r>
            <a:r>
              <a:rPr lang="en-US" sz="2358" b="1" spc="-1" dirty="0">
                <a:solidFill>
                  <a:srgbClr val="1C1C1C"/>
                </a:solidFill>
                <a:latin typeface="Source Sans Pro Semibold"/>
              </a:rPr>
              <a:t> 5 times</a:t>
            </a:r>
          </a:p>
          <a:p>
            <a:pPr>
              <a:spcAft>
                <a:spcPts val="1032"/>
              </a:spcAft>
              <a:buSzPct val="100000"/>
              <a:buBlip>
                <a:blip r:embed="rId2"/>
              </a:buBlip>
            </a:pPr>
            <a:r>
              <a:rPr lang="en-US" sz="2358" b="1" spc="-1" dirty="0">
                <a:solidFill>
                  <a:srgbClr val="1C1C1C"/>
                </a:solidFill>
                <a:latin typeface="Source Sans Pro Semibold"/>
              </a:rPr>
              <a:t> Sensitivities / Fidelity improvements by 10 times at low frequencies </a:t>
            </a:r>
          </a:p>
        </p:txBody>
      </p:sp>
      <p:pic>
        <p:nvPicPr>
          <p:cNvPr id="219" name="Picture 218"/>
          <p:cNvPicPr/>
          <p:nvPr/>
        </p:nvPicPr>
        <p:blipFill>
          <a:blip r:embed="rId3"/>
          <a:stretch/>
        </p:blipFill>
        <p:spPr>
          <a:xfrm>
            <a:off x="7188442" y="1368855"/>
            <a:ext cx="4755290" cy="1782907"/>
          </a:xfrm>
          <a:prstGeom prst="rect">
            <a:avLst/>
          </a:prstGeom>
          <a:ln>
            <a:noFill/>
          </a:ln>
        </p:spPr>
      </p:pic>
      <p:pic>
        <p:nvPicPr>
          <p:cNvPr id="220" name="Picture 219"/>
          <p:cNvPicPr/>
          <p:nvPr/>
        </p:nvPicPr>
        <p:blipFill>
          <a:blip r:embed="rId4"/>
          <a:stretch/>
        </p:blipFill>
        <p:spPr>
          <a:xfrm>
            <a:off x="184818" y="4147055"/>
            <a:ext cx="6782448" cy="1917006"/>
          </a:xfrm>
          <a:prstGeom prst="rect">
            <a:avLst/>
          </a:prstGeom>
          <a:ln>
            <a:noFill/>
          </a:ln>
        </p:spPr>
      </p:pic>
      <p:pic>
        <p:nvPicPr>
          <p:cNvPr id="221" name="Picture 220"/>
          <p:cNvPicPr/>
          <p:nvPr/>
        </p:nvPicPr>
        <p:blipFill>
          <a:blip r:embed="rId5"/>
          <a:stretch/>
        </p:blipFill>
        <p:spPr>
          <a:xfrm>
            <a:off x="111238" y="1327057"/>
            <a:ext cx="7298381" cy="2736839"/>
          </a:xfrm>
          <a:prstGeom prst="rect">
            <a:avLst/>
          </a:prstGeom>
          <a:ln>
            <a:noFill/>
          </a:ln>
        </p:spPr>
      </p:pic>
      <p:sp>
        <p:nvSpPr>
          <p:cNvPr id="222" name="TextShape 3"/>
          <p:cNvSpPr txBox="1"/>
          <p:nvPr/>
        </p:nvSpPr>
        <p:spPr>
          <a:xfrm>
            <a:off x="1145716" y="6040986"/>
            <a:ext cx="6263903" cy="28082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r>
              <a:rPr lang="en-US" sz="1209" spc="-1">
                <a:latin typeface="Arial"/>
              </a:rPr>
              <a:t>Nindos A., Kontar E. P., Oberoi D., 2019, Advances in Space Research, 63, 1404</a:t>
            </a:r>
          </a:p>
        </p:txBody>
      </p:sp>
      <p:pic>
        <p:nvPicPr>
          <p:cNvPr id="223" name="Picture 222"/>
          <p:cNvPicPr/>
          <p:nvPr/>
        </p:nvPicPr>
        <p:blipFill>
          <a:blip r:embed="rId6"/>
          <a:stretch/>
        </p:blipFill>
        <p:spPr>
          <a:xfrm>
            <a:off x="9884355" y="256007"/>
            <a:ext cx="2016274" cy="98397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16207</TotalTime>
  <Words>1128</Words>
  <Application>Microsoft Office PowerPoint</Application>
  <PresentationFormat>Widescreen</PresentationFormat>
  <Paragraphs>208</Paragraphs>
  <Slides>20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Liberation Sans</vt:lpstr>
      <vt:lpstr>Lohit Devanagari</vt:lpstr>
      <vt:lpstr>Roboto</vt:lpstr>
      <vt:lpstr>Source Sans Pro</vt:lpstr>
      <vt:lpstr>Source Sans Pro Black</vt:lpstr>
      <vt:lpstr>Source Sans Pro Light</vt:lpstr>
      <vt:lpstr>Source Sans Pro Semibold</vt:lpstr>
      <vt:lpstr>Tahoma</vt:lpstr>
      <vt:lpstr>Times New Roman</vt:lpstr>
      <vt:lpstr>Office Theme</vt:lpstr>
      <vt:lpstr>1_Office Theme</vt:lpstr>
      <vt:lpstr>Solar and Heliospheric Physics with SKA</vt:lpstr>
      <vt:lpstr>Dynamic ball of Plasma</vt:lpstr>
      <vt:lpstr>Energetics in the Corona - Coronal Heating</vt:lpstr>
      <vt:lpstr>Diverse Scales of Emission</vt:lpstr>
      <vt:lpstr>Morphology of the Sun</vt:lpstr>
      <vt:lpstr>Heliophysics-related challenges</vt:lpstr>
      <vt:lpstr>PowerPoint Presentation</vt:lpstr>
      <vt:lpstr>PowerPoint Presentation</vt:lpstr>
      <vt:lpstr>PowerPoint Presentation</vt:lpstr>
      <vt:lpstr>SKA-low &amp; SKA-mid timelines</vt:lpstr>
      <vt:lpstr>Eye-opening moment – 1 station / 511 to go</vt:lpstr>
      <vt:lpstr> First Spectroscopic Solar Image using MeerKAT</vt:lpstr>
      <vt:lpstr>Importance of Simulations</vt:lpstr>
      <vt:lpstr>KARABO Workflow</vt:lpstr>
      <vt:lpstr>Skymodel</vt:lpstr>
      <vt:lpstr>Telescopes</vt:lpstr>
      <vt:lpstr>Example: Simulated Images – SKA-mid and Meerkat</vt:lpstr>
      <vt:lpstr>Example: Simulated Images – SKA-low and MWA</vt:lpstr>
      <vt:lpstr>High-resolution for SHI - Smaller Source Confusion </vt:lpstr>
      <vt:lpstr>Summary</vt:lpstr>
    </vt:vector>
  </TitlesOfParts>
  <Company>Indian Institute of Technology Kanpur, Kanpur, U.P.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Faint Solar Transient Emission from SKA</dc:title>
  <dc:creator>Rohit Sharma</dc:creator>
  <cp:lastModifiedBy>Rohit Sharma</cp:lastModifiedBy>
  <cp:revision>44</cp:revision>
  <dcterms:created xsi:type="dcterms:W3CDTF">2024-06-06T09:51:15Z</dcterms:created>
  <dcterms:modified xsi:type="dcterms:W3CDTF">2024-08-28T08:47:53Z</dcterms:modified>
</cp:coreProperties>
</file>