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831" r:id="rId2"/>
    <p:sldId id="854" r:id="rId3"/>
    <p:sldId id="755" r:id="rId4"/>
    <p:sldId id="756" r:id="rId5"/>
    <p:sldId id="2661" r:id="rId6"/>
    <p:sldId id="847" r:id="rId7"/>
    <p:sldId id="283" r:id="rId8"/>
    <p:sldId id="287" r:id="rId9"/>
    <p:sldId id="256" r:id="rId10"/>
    <p:sldId id="2662" r:id="rId11"/>
    <p:sldId id="2658" r:id="rId12"/>
    <p:sldId id="285" r:id="rId13"/>
    <p:sldId id="257" r:id="rId14"/>
    <p:sldId id="2656" r:id="rId15"/>
    <p:sldId id="849" r:id="rId16"/>
    <p:sldId id="2663" r:id="rId17"/>
    <p:sldId id="2664" r:id="rId18"/>
    <p:sldId id="258" r:id="rId19"/>
    <p:sldId id="851" r:id="rId20"/>
    <p:sldId id="857" r:id="rId21"/>
    <p:sldId id="2653" r:id="rId22"/>
    <p:sldId id="2654" r:id="rId23"/>
    <p:sldId id="2665" r:id="rId24"/>
    <p:sldId id="858" r:id="rId25"/>
    <p:sldId id="859" r:id="rId26"/>
    <p:sldId id="860" r:id="rId27"/>
    <p:sldId id="852" r:id="rId28"/>
    <p:sldId id="2657" r:id="rId29"/>
    <p:sldId id="2660" r:id="rId30"/>
    <p:sldId id="840" r:id="rId3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BEFD5A7-DDC3-B944-9DD0-647E24D51C95}">
          <p14:sldIdLst>
            <p14:sldId id="831"/>
            <p14:sldId id="854"/>
            <p14:sldId id="755"/>
            <p14:sldId id="756"/>
            <p14:sldId id="2661"/>
            <p14:sldId id="847"/>
            <p14:sldId id="283"/>
            <p14:sldId id="287"/>
            <p14:sldId id="256"/>
            <p14:sldId id="2662"/>
            <p14:sldId id="2658"/>
            <p14:sldId id="285"/>
            <p14:sldId id="257"/>
            <p14:sldId id="2656"/>
            <p14:sldId id="849"/>
            <p14:sldId id="2663"/>
            <p14:sldId id="2664"/>
            <p14:sldId id="258"/>
            <p14:sldId id="851"/>
            <p14:sldId id="857"/>
            <p14:sldId id="2653"/>
            <p14:sldId id="2654"/>
            <p14:sldId id="2665"/>
            <p14:sldId id="858"/>
            <p14:sldId id="859"/>
            <p14:sldId id="860"/>
            <p14:sldId id="852"/>
            <p14:sldId id="2657"/>
            <p14:sldId id="2660"/>
            <p14:sldId id="840"/>
          </p14:sldIdLst>
        </p14:section>
        <p14:section name="Untitled Section" id="{0A8BE88D-9E99-E94B-8853-9BCD4D218C9F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32FF"/>
    <a:srgbClr val="FF40FF"/>
    <a:srgbClr val="CD0920"/>
    <a:srgbClr val="FFCC00"/>
    <a:srgbClr val="F6BB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8082"/>
    <p:restoredTop sz="94849"/>
  </p:normalViewPr>
  <p:slideViewPr>
    <p:cSldViewPr snapToGrid="0" snapToObjects="1">
      <p:cViewPr varScale="1">
        <p:scale>
          <a:sx n="120" d="100"/>
          <a:sy n="120" d="100"/>
        </p:scale>
        <p:origin x="1496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95" d="100"/>
        <a:sy n="95" d="100"/>
      </p:scale>
      <p:origin x="0" y="0"/>
    </p:cViewPr>
  </p:notesTextViewPr>
  <p:sorterViewPr>
    <p:cViewPr>
      <p:scale>
        <a:sx n="69" d="100"/>
        <a:sy n="69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DEB7E1-2AAF-2A45-88D0-61B5CD272EA8}" type="datetime1">
              <a:rPr lang="en-AU" smtClean="0"/>
              <a:t>23/8/2024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/>
              <a:t>The IPTA 2015 Science meeting, Leura, NSW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F6BD8D-D1F9-BC4F-A0B6-8499CABD62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577153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00E4BC-A6AB-1E44-B56C-82B05B31685B}" type="datetime1">
              <a:rPr lang="en-AU" smtClean="0"/>
              <a:t>23/8/2024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/>
              <a:t>The IPTA 2015 Science meeting, Leura, NSW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A75954-64D3-3547-9E41-BA5D253C70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094702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IPTA 2015 Science meeting, Leura, NSW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FA75954-64D3-3547-9E41-BA5D253C709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0927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475787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g2e73cd4c1d1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7" name="Google Shape;407;g2e73cd4c1d1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57547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g2e73cd4c1d1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4" name="Google Shape;414;g2e73cd4c1d1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2f4b23869f3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2f4b23869f3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252726fa5be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252726fa5be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35068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g2e73cd4c1d1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7" name="Google Shape;407;g2e73cd4c1d1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336692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g2e73cd4c1d1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7" name="Google Shape;407;g2e73cd4c1d1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308166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g2e73cd4c1d1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7" name="Google Shape;407;g2e73cd4c1d1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2372900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2f4b23869f3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2f4b23869f3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g2e73cd4c1d1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7" name="Google Shape;407;g2e73cd4c1d1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421993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2e62cd5bfa7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2e62cd5bfa7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2685759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g2e73cd4c1d1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7" name="Google Shape;407;g2e73cd4c1d1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9443860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g2e73cd4c1d1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7" name="Google Shape;407;g2e73cd4c1d1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dirty="0"/>
              <a:t>Joanna Rankin, another pulsar expert, who has been in the field since the day 1 of pulsar astronomy, thinks this particular is super interesting,….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dirty="0"/>
              <a:t>Pulsar does nothing (and absolutely nothing unusual ) if you look at single pulse perspective </a:t>
            </a:r>
            <a:r>
              <a:rPr lang="en-AU" dirty="0" err="1"/>
              <a:t>e.g</a:t>
            </a:r>
            <a:r>
              <a:rPr lang="en-AU" dirty="0"/>
              <a:t>…. See the pulse stack and LRFS on right 2 panels (we can’t get someone like Sammy excited with this…. ) no drifting no nulling…. (and Bradley looked for arcs there is nothing…)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dirty="0"/>
              <a:t>But look at the profiles – top one some ancient data from Parkes (90s) and bottom panel MWA data (from SMART) G0104 to complement SMART and archival </a:t>
            </a:r>
            <a:r>
              <a:rPr lang="en-AU" dirty="0" err="1"/>
              <a:t>obs</a:t>
            </a:r>
            <a:r>
              <a:rPr lang="en-AU" dirty="0"/>
              <a:t> to cover ~70 MHz to 300 </a:t>
            </a:r>
            <a:r>
              <a:rPr lang="en-AU" dirty="0" err="1"/>
              <a:t>MHz.</a:t>
            </a:r>
            <a:r>
              <a:rPr lang="en-AU" dirty="0"/>
              <a:t> A paper is in prep….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2273958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g2e73cd4c1d1_0_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1" name="Google Shape;441;g2e73cd4c1d1_0_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1386382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g2e73cd4c1d1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7" name="Google Shape;407;g2e73cd4c1d1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6216242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g2e73cd4c1d1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7" name="Google Shape;407;g2e73cd4c1d1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1919494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g2e73cd4c1d1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7" name="Google Shape;407;g2e73cd4c1d1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0645194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2">
            <a:extLst>
              <a:ext uri="{FF2B5EF4-FFF2-40B4-BE49-F238E27FC236}">
                <a16:creationId xmlns:a16="http://schemas.microsoft.com/office/drawing/2014/main" id="{28021D97-18B6-4F8C-AD8E-192E27A97B7D}"/>
              </a:ext>
            </a:extLst>
          </p:cNvPr>
          <p:cNvSpPr txBox="1">
            <a:spLocks noGrp="1"/>
          </p:cNvSpPr>
          <p:nvPr/>
        </p:nvSpPr>
        <p:spPr>
          <a:xfrm>
            <a:off x="4281488" y="0"/>
            <a:ext cx="3276600" cy="536575"/>
          </a:xfrm>
          <a:prstGeom prst="rect">
            <a:avLst/>
          </a:prstGeom>
          <a:noFill/>
        </p:spPr>
        <p:txBody>
          <a:bodyPr vert="horz" lIns="91440" tIns="45720" rIns="91440" bIns="45720"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CDDFEC-7E50-4157-AC5B-F907BAA401F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8/23/24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12">
            <a:extLst>
              <a:ext uri="{FF2B5EF4-FFF2-40B4-BE49-F238E27FC236}">
                <a16:creationId xmlns:a16="http://schemas.microsoft.com/office/drawing/2014/main" id="{EC073711-9CE4-45F0-8316-DC3CB43077FE}"/>
              </a:ext>
            </a:extLst>
          </p:cNvPr>
          <p:cNvSpPr txBox="1">
            <a:spLocks noGrp="1"/>
          </p:cNvSpPr>
          <p:nvPr/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/>
        </p:spPr>
        <p:txBody>
          <a:bodyPr lIns="0" tIns="0" rIns="0" bIns="0" anchor="b" anchorCtr="0">
            <a:noAutofit/>
          </a:bodyPr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E02325-625A-4C2F-9E88-D7A84DA04EFF}" type="slidenum">
              <a:rPr kumimoji="0" lang="en-AU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/>
                <a:ea typeface="Arial Unicode MS" pitchFamily="2"/>
                <a:cs typeface="Tahoma" pitchFamily="2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AU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8A0A0775-BCCD-4B21-95D8-CA08A3AD6FD5}"/>
              </a:ext>
            </a:extLst>
          </p:cNvPr>
          <p:cNvSpPr txBox="1">
            <a:spLocks noGrp="1"/>
          </p:cNvSpPr>
          <p:nvPr/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/>
        </p:spPr>
        <p:txBody>
          <a:bodyPr vert="horz" lIns="91440" tIns="45720" rIns="91440" bIns="45720" rtlCol="0" anchor="b" anchorCtr="0">
            <a:noAutofit/>
          </a:bodyPr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41D9F2-34B3-4365-A0FC-031880D58E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/>
                <a:ea typeface="Arial Unicode MS" pitchFamily="2"/>
                <a:cs typeface="Tahoma" pitchFamily="2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CB57A61-49E6-4295-8B97-510FE03F2756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0" y="812800"/>
            <a:ext cx="0" cy="0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23ED58C-AAFA-42DC-BBB6-E2D76720F89A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811040"/>
          </a:xfrm>
          <a:noFill/>
          <a:ln>
            <a:noFill/>
          </a:ln>
        </p:spPr>
        <p:txBody>
          <a:bodyPr lIns="0" tIns="0" rIns="0" bIns="0">
            <a:spAutoFit/>
          </a:bodyPr>
          <a:lstStyle/>
          <a:p>
            <a:pPr lvl="0"/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41095006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2">
            <a:extLst>
              <a:ext uri="{FF2B5EF4-FFF2-40B4-BE49-F238E27FC236}">
                <a16:creationId xmlns:a16="http://schemas.microsoft.com/office/drawing/2014/main" id="{28021D97-18B6-4F8C-AD8E-192E27A97B7D}"/>
              </a:ext>
            </a:extLst>
          </p:cNvPr>
          <p:cNvSpPr txBox="1">
            <a:spLocks noGrp="1"/>
          </p:cNvSpPr>
          <p:nvPr/>
        </p:nvSpPr>
        <p:spPr>
          <a:xfrm>
            <a:off x="4281488" y="0"/>
            <a:ext cx="3276600" cy="536575"/>
          </a:xfrm>
          <a:prstGeom prst="rect">
            <a:avLst/>
          </a:prstGeom>
          <a:noFill/>
        </p:spPr>
        <p:txBody>
          <a:bodyPr vert="horz" lIns="91440" tIns="45720" rIns="91440" bIns="45720"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CDDFEC-7E50-4157-AC5B-F907BAA401F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8/23/24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12">
            <a:extLst>
              <a:ext uri="{FF2B5EF4-FFF2-40B4-BE49-F238E27FC236}">
                <a16:creationId xmlns:a16="http://schemas.microsoft.com/office/drawing/2014/main" id="{EC073711-9CE4-45F0-8316-DC3CB43077FE}"/>
              </a:ext>
            </a:extLst>
          </p:cNvPr>
          <p:cNvSpPr txBox="1">
            <a:spLocks noGrp="1"/>
          </p:cNvSpPr>
          <p:nvPr/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/>
        </p:spPr>
        <p:txBody>
          <a:bodyPr lIns="0" tIns="0" rIns="0" bIns="0" anchor="b" anchorCtr="0">
            <a:noAutofit/>
          </a:bodyPr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E02325-625A-4C2F-9E88-D7A84DA04EFF}" type="slidenum">
              <a:rPr kumimoji="0" lang="en-AU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/>
                <a:ea typeface="Arial Unicode MS" pitchFamily="2"/>
                <a:cs typeface="Tahoma" pitchFamily="2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AU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8A0A0775-BCCD-4B21-95D8-CA08A3AD6FD5}"/>
              </a:ext>
            </a:extLst>
          </p:cNvPr>
          <p:cNvSpPr txBox="1">
            <a:spLocks noGrp="1"/>
          </p:cNvSpPr>
          <p:nvPr/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/>
        </p:spPr>
        <p:txBody>
          <a:bodyPr vert="horz" lIns="91440" tIns="45720" rIns="91440" bIns="45720" rtlCol="0" anchor="b" anchorCtr="0">
            <a:noAutofit/>
          </a:bodyPr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41D9F2-34B3-4365-A0FC-031880D58E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/>
                <a:ea typeface="Arial Unicode MS" pitchFamily="2"/>
                <a:cs typeface="Tahoma" pitchFamily="2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CB57A61-49E6-4295-8B97-510FE03F2756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0" y="812800"/>
            <a:ext cx="0" cy="0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23ED58C-AAFA-42DC-BBB6-E2D76720F89A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811040"/>
          </a:xfrm>
          <a:noFill/>
          <a:ln>
            <a:noFill/>
          </a:ln>
        </p:spPr>
        <p:txBody>
          <a:bodyPr lIns="0" tIns="0" rIns="0" bIns="0">
            <a:spAutoFit/>
          </a:bodyPr>
          <a:lstStyle/>
          <a:p>
            <a:pPr lvl="0"/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3208420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2">
            <a:extLst>
              <a:ext uri="{FF2B5EF4-FFF2-40B4-BE49-F238E27FC236}">
                <a16:creationId xmlns:a16="http://schemas.microsoft.com/office/drawing/2014/main" id="{28021D97-18B6-4F8C-AD8E-192E27A97B7D}"/>
              </a:ext>
            </a:extLst>
          </p:cNvPr>
          <p:cNvSpPr txBox="1">
            <a:spLocks noGrp="1"/>
          </p:cNvSpPr>
          <p:nvPr/>
        </p:nvSpPr>
        <p:spPr>
          <a:xfrm>
            <a:off x="4281488" y="0"/>
            <a:ext cx="3276600" cy="536575"/>
          </a:xfrm>
          <a:prstGeom prst="rect">
            <a:avLst/>
          </a:prstGeom>
          <a:noFill/>
        </p:spPr>
        <p:txBody>
          <a:bodyPr vert="horz" lIns="91440" tIns="45720" rIns="91440" bIns="45720"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CDDFEC-7E50-4157-AC5B-F907BAA401F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8/23/24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12">
            <a:extLst>
              <a:ext uri="{FF2B5EF4-FFF2-40B4-BE49-F238E27FC236}">
                <a16:creationId xmlns:a16="http://schemas.microsoft.com/office/drawing/2014/main" id="{EC073711-9CE4-45F0-8316-DC3CB43077FE}"/>
              </a:ext>
            </a:extLst>
          </p:cNvPr>
          <p:cNvSpPr txBox="1">
            <a:spLocks noGrp="1"/>
          </p:cNvSpPr>
          <p:nvPr/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/>
        </p:spPr>
        <p:txBody>
          <a:bodyPr lIns="0" tIns="0" rIns="0" bIns="0" anchor="b" anchorCtr="0">
            <a:noAutofit/>
          </a:bodyPr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E02325-625A-4C2F-9E88-D7A84DA04EFF}" type="slidenum">
              <a:rPr kumimoji="0" lang="en-AU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/>
                <a:ea typeface="Arial Unicode MS" pitchFamily="2"/>
                <a:cs typeface="Tahoma" pitchFamily="2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AU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8A0A0775-BCCD-4B21-95D8-CA08A3AD6FD5}"/>
              </a:ext>
            </a:extLst>
          </p:cNvPr>
          <p:cNvSpPr txBox="1">
            <a:spLocks noGrp="1"/>
          </p:cNvSpPr>
          <p:nvPr/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/>
        </p:spPr>
        <p:txBody>
          <a:bodyPr vert="horz" lIns="91440" tIns="45720" rIns="91440" bIns="45720" rtlCol="0" anchor="b" anchorCtr="0">
            <a:noAutofit/>
          </a:bodyPr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41D9F2-34B3-4365-A0FC-031880D58E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/>
                <a:ea typeface="Arial Unicode MS" pitchFamily="2"/>
                <a:cs typeface="Tahoma" pitchFamily="2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CB57A61-49E6-4295-8B97-510FE03F2756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0" y="812800"/>
            <a:ext cx="0" cy="0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23ED58C-AAFA-42DC-BBB6-E2D76720F89A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811040"/>
          </a:xfrm>
          <a:noFill/>
          <a:ln>
            <a:noFill/>
          </a:ln>
        </p:spPr>
        <p:txBody>
          <a:bodyPr lIns="0" tIns="0" rIns="0" bIns="0">
            <a:spAutoFit/>
          </a:bodyPr>
          <a:lstStyle/>
          <a:p>
            <a:pPr lvl="0"/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97316892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IPTA 2015 Science meeting, Leura, NSW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FA75954-64D3-3547-9E41-BA5D253C709A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7581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2">
            <a:extLst>
              <a:ext uri="{FF2B5EF4-FFF2-40B4-BE49-F238E27FC236}">
                <a16:creationId xmlns:a16="http://schemas.microsoft.com/office/drawing/2014/main" id="{28021D97-18B6-4F8C-AD8E-192E27A97B7D}"/>
              </a:ext>
            </a:extLst>
          </p:cNvPr>
          <p:cNvSpPr txBox="1">
            <a:spLocks noGrp="1"/>
          </p:cNvSpPr>
          <p:nvPr/>
        </p:nvSpPr>
        <p:spPr>
          <a:xfrm>
            <a:off x="4281488" y="0"/>
            <a:ext cx="3276600" cy="536575"/>
          </a:xfrm>
          <a:prstGeom prst="rect">
            <a:avLst/>
          </a:prstGeom>
          <a:noFill/>
        </p:spPr>
        <p:txBody>
          <a:bodyPr vert="horz" lIns="91440" tIns="45720" rIns="91440" bIns="45720"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CDDFEC-7E50-4157-AC5B-F907BAA401F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8/23/24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12">
            <a:extLst>
              <a:ext uri="{FF2B5EF4-FFF2-40B4-BE49-F238E27FC236}">
                <a16:creationId xmlns:a16="http://schemas.microsoft.com/office/drawing/2014/main" id="{EC073711-9CE4-45F0-8316-DC3CB43077FE}"/>
              </a:ext>
            </a:extLst>
          </p:cNvPr>
          <p:cNvSpPr txBox="1">
            <a:spLocks noGrp="1"/>
          </p:cNvSpPr>
          <p:nvPr/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/>
        </p:spPr>
        <p:txBody>
          <a:bodyPr lIns="0" tIns="0" rIns="0" bIns="0" anchor="b" anchorCtr="0">
            <a:noAutofit/>
          </a:bodyPr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E02325-625A-4C2F-9E88-D7A84DA04EFF}" type="slidenum">
              <a:rPr kumimoji="0" lang="en-AU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/>
                <a:ea typeface="Arial Unicode MS" pitchFamily="2"/>
                <a:cs typeface="Tahoma" pitchFamily="2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AU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8A0A0775-BCCD-4B21-95D8-CA08A3AD6FD5}"/>
              </a:ext>
            </a:extLst>
          </p:cNvPr>
          <p:cNvSpPr txBox="1">
            <a:spLocks noGrp="1"/>
          </p:cNvSpPr>
          <p:nvPr/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/>
        </p:spPr>
        <p:txBody>
          <a:bodyPr vert="horz" lIns="91440" tIns="45720" rIns="91440" bIns="45720" rtlCol="0" anchor="b" anchorCtr="0">
            <a:noAutofit/>
          </a:bodyPr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41D9F2-34B3-4365-A0FC-031880D58E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/>
                <a:ea typeface="Arial Unicode MS" pitchFamily="2"/>
                <a:cs typeface="Tahoma" pitchFamily="2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CB57A61-49E6-4295-8B97-510FE03F2756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0" y="812800"/>
            <a:ext cx="0" cy="0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23ED58C-AAFA-42DC-BBB6-E2D76720F89A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811040"/>
          </a:xfrm>
          <a:noFill/>
          <a:ln>
            <a:noFill/>
          </a:ln>
        </p:spPr>
        <p:txBody>
          <a:bodyPr lIns="0" tIns="0" rIns="0" bIns="0">
            <a:spAutoFit/>
          </a:bodyPr>
          <a:lstStyle/>
          <a:p>
            <a:pPr lvl="0"/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8890946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2">
            <a:extLst>
              <a:ext uri="{FF2B5EF4-FFF2-40B4-BE49-F238E27FC236}">
                <a16:creationId xmlns:a16="http://schemas.microsoft.com/office/drawing/2014/main" id="{28021D97-18B6-4F8C-AD8E-192E27A97B7D}"/>
              </a:ext>
            </a:extLst>
          </p:cNvPr>
          <p:cNvSpPr txBox="1">
            <a:spLocks noGrp="1"/>
          </p:cNvSpPr>
          <p:nvPr/>
        </p:nvSpPr>
        <p:spPr>
          <a:xfrm>
            <a:off x="4281488" y="0"/>
            <a:ext cx="3276600" cy="536575"/>
          </a:xfrm>
          <a:prstGeom prst="rect">
            <a:avLst/>
          </a:prstGeom>
          <a:noFill/>
        </p:spPr>
        <p:txBody>
          <a:bodyPr vert="horz" lIns="91440" tIns="45720" rIns="91440" bIns="45720"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CDDFEC-7E50-4157-AC5B-F907BAA401F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8/23/24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12">
            <a:extLst>
              <a:ext uri="{FF2B5EF4-FFF2-40B4-BE49-F238E27FC236}">
                <a16:creationId xmlns:a16="http://schemas.microsoft.com/office/drawing/2014/main" id="{EC073711-9CE4-45F0-8316-DC3CB43077FE}"/>
              </a:ext>
            </a:extLst>
          </p:cNvPr>
          <p:cNvSpPr txBox="1">
            <a:spLocks noGrp="1"/>
          </p:cNvSpPr>
          <p:nvPr/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/>
        </p:spPr>
        <p:txBody>
          <a:bodyPr lIns="0" tIns="0" rIns="0" bIns="0" anchor="b" anchorCtr="0">
            <a:noAutofit/>
          </a:bodyPr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E02325-625A-4C2F-9E88-D7A84DA04EFF}" type="slidenum">
              <a:rPr kumimoji="0" lang="en-AU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/>
                <a:ea typeface="Arial Unicode MS" pitchFamily="2"/>
                <a:cs typeface="Tahoma" pitchFamily="2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AU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8A0A0775-BCCD-4B21-95D8-CA08A3AD6FD5}"/>
              </a:ext>
            </a:extLst>
          </p:cNvPr>
          <p:cNvSpPr txBox="1">
            <a:spLocks noGrp="1"/>
          </p:cNvSpPr>
          <p:nvPr/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/>
        </p:spPr>
        <p:txBody>
          <a:bodyPr vert="horz" lIns="91440" tIns="45720" rIns="91440" bIns="45720" rtlCol="0" anchor="b" anchorCtr="0">
            <a:noAutofit/>
          </a:bodyPr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41D9F2-34B3-4365-A0FC-031880D58E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/>
                <a:ea typeface="Arial Unicode MS" pitchFamily="2"/>
                <a:cs typeface="Tahoma" pitchFamily="2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CB57A61-49E6-4295-8B97-510FE03F2756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0" y="812800"/>
            <a:ext cx="0" cy="0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23ED58C-AAFA-42DC-BBB6-E2D76720F89A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811040"/>
          </a:xfrm>
          <a:noFill/>
          <a:ln>
            <a:noFill/>
          </a:ln>
        </p:spPr>
        <p:txBody>
          <a:bodyPr lIns="0" tIns="0" rIns="0" bIns="0">
            <a:spAutoFit/>
          </a:bodyPr>
          <a:lstStyle/>
          <a:p>
            <a:pPr lvl="0"/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8486754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2">
            <a:extLst>
              <a:ext uri="{FF2B5EF4-FFF2-40B4-BE49-F238E27FC236}">
                <a16:creationId xmlns:a16="http://schemas.microsoft.com/office/drawing/2014/main" id="{28021D97-18B6-4F8C-AD8E-192E27A97B7D}"/>
              </a:ext>
            </a:extLst>
          </p:cNvPr>
          <p:cNvSpPr txBox="1">
            <a:spLocks noGrp="1"/>
          </p:cNvSpPr>
          <p:nvPr/>
        </p:nvSpPr>
        <p:spPr>
          <a:xfrm>
            <a:off x="4281488" y="0"/>
            <a:ext cx="3276600" cy="536575"/>
          </a:xfrm>
          <a:prstGeom prst="rect">
            <a:avLst/>
          </a:prstGeom>
          <a:noFill/>
        </p:spPr>
        <p:txBody>
          <a:bodyPr vert="horz" lIns="91440" tIns="45720" rIns="91440" bIns="45720"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CDDFEC-7E50-4157-AC5B-F907BAA401F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8/23/24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12">
            <a:extLst>
              <a:ext uri="{FF2B5EF4-FFF2-40B4-BE49-F238E27FC236}">
                <a16:creationId xmlns:a16="http://schemas.microsoft.com/office/drawing/2014/main" id="{EC073711-9CE4-45F0-8316-DC3CB43077FE}"/>
              </a:ext>
            </a:extLst>
          </p:cNvPr>
          <p:cNvSpPr txBox="1">
            <a:spLocks noGrp="1"/>
          </p:cNvSpPr>
          <p:nvPr/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/>
        </p:spPr>
        <p:txBody>
          <a:bodyPr lIns="0" tIns="0" rIns="0" bIns="0" anchor="b" anchorCtr="0">
            <a:noAutofit/>
          </a:bodyPr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E02325-625A-4C2F-9E88-D7A84DA04EFF}" type="slidenum">
              <a:rPr kumimoji="0" lang="en-AU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/>
                <a:ea typeface="Arial Unicode MS" pitchFamily="2"/>
                <a:cs typeface="Tahoma" pitchFamily="2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AU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8A0A0775-BCCD-4B21-95D8-CA08A3AD6FD5}"/>
              </a:ext>
            </a:extLst>
          </p:cNvPr>
          <p:cNvSpPr txBox="1">
            <a:spLocks noGrp="1"/>
          </p:cNvSpPr>
          <p:nvPr/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/>
        </p:spPr>
        <p:txBody>
          <a:bodyPr vert="horz" lIns="91440" tIns="45720" rIns="91440" bIns="45720" rtlCol="0" anchor="b" anchorCtr="0">
            <a:noAutofit/>
          </a:bodyPr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41D9F2-34B3-4365-A0FC-031880D58E6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/>
                <a:ea typeface="Arial Unicode MS" pitchFamily="2"/>
                <a:cs typeface="Tahoma" pitchFamily="2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CB57A61-49E6-4295-8B97-510FE03F2756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0" y="812800"/>
            <a:ext cx="0" cy="0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23ED58C-AAFA-42DC-BBB6-E2D76720F89A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811040"/>
          </a:xfrm>
          <a:noFill/>
          <a:ln>
            <a:noFill/>
          </a:ln>
        </p:spPr>
        <p:txBody>
          <a:bodyPr lIns="0" tIns="0" rIns="0" bIns="0">
            <a:spAutoFit/>
          </a:bodyPr>
          <a:lstStyle/>
          <a:p>
            <a:pPr lvl="0"/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4268774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g2e73cd4c1d1_0_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1" name="Google Shape;441;g2e73cd4c1d1_0_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901238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g2e479d980f2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7" name="Google Shape;397;g2e479d980f2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g2e73cd4c1d1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8" name="Google Shape;428;g2e73cd4c1d1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606800" y="670561"/>
            <a:ext cx="5262880" cy="2929890"/>
          </a:xfrm>
        </p:spPr>
        <p:txBody>
          <a:bodyPr anchor="b" anchorCtr="0"/>
          <a:lstStyle>
            <a:lvl1pPr algn="l">
              <a:defRPr b="0" i="0" baseline="0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r>
              <a:rPr lang="en-AU" dirty="0"/>
              <a:t>Click to edit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06800" y="4145280"/>
            <a:ext cx="5262880" cy="109728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400" b="0" i="0" baseline="0">
                <a:solidFill>
                  <a:srgbClr val="000000"/>
                </a:solidFill>
                <a:latin typeface="Arial"/>
                <a:cs typeface="Arial"/>
              </a:defRPr>
            </a:lvl1pPr>
            <a:lvl2pPr marL="0" indent="0" algn="l">
              <a:buNone/>
              <a:defRPr sz="2200" b="0" i="0">
                <a:solidFill>
                  <a:srgbClr val="000000"/>
                </a:solidFill>
                <a:latin typeface="Arial"/>
                <a:cs typeface="Arial"/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dirty="0"/>
              <a:t>Click to edit</a:t>
            </a:r>
          </a:p>
          <a:p>
            <a:pPr lvl="1"/>
            <a:r>
              <a:rPr lang="en-AU" dirty="0" err="1"/>
              <a:t>Subsubtitle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05600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badi MT Condensed Light" panose="020B0306030101010103" pitchFamily="34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venir Next" panose="020B0503020202020204" pitchFamily="34" charset="0"/>
              </a:defRPr>
            </a:lvl1pPr>
            <a:lvl2pPr>
              <a:defRPr>
                <a:latin typeface="Avenir Next" panose="020B0503020202020204" pitchFamily="34" charset="0"/>
              </a:defRPr>
            </a:lvl2pPr>
            <a:lvl3pPr>
              <a:defRPr>
                <a:latin typeface="Avenir Next" panose="020B0503020202020204" pitchFamily="34" charset="0"/>
              </a:defRPr>
            </a:lvl3pPr>
            <a:lvl4pPr>
              <a:defRPr>
                <a:latin typeface="Avenir Next" panose="020B0503020202020204" pitchFamily="34" charset="0"/>
              </a:defRPr>
            </a:lvl4pPr>
            <a:lvl5pPr>
              <a:defRPr>
                <a:latin typeface="Avenir Next" panose="020B0503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2024 May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Stanford  ISM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18D95-076C-074B-9658-76215B711CD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527882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9B5CD-97EE-454D-9E9F-7CF7580FE56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965239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">
    <p:bg>
      <p:bgPr>
        <a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9680" y="132080"/>
            <a:ext cx="7670800" cy="650240"/>
          </a:xfrm>
        </p:spPr>
        <p:txBody>
          <a:bodyPr/>
          <a:lstStyle/>
          <a:p>
            <a:r>
              <a:rPr lang="en-AU" dirty="0"/>
              <a:t>Click to edit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Free Range Science – Bendigo </a:t>
            </a:r>
            <a:endParaRPr lang="en-US" dirty="0"/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8707120" y="6583680"/>
            <a:ext cx="447040" cy="2698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b="0" i="0" kern="1200">
                <a:solidFill>
                  <a:schemeClr val="bg1"/>
                </a:solidFill>
                <a:latin typeface="Helvetica Neue"/>
                <a:ea typeface="+mn-ea"/>
                <a:cs typeface="Helvetica Neue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3D1588C-AB24-5646-A060-72B6CDFB3A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3D1588C-AB24-5646-A060-72B6CDFB3A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333375" y="1158875"/>
            <a:ext cx="8586788" cy="5211763"/>
          </a:xfrm>
        </p:spPr>
        <p:txBody>
          <a:bodyPr/>
          <a:lstStyle/>
          <a:p>
            <a:pPr lvl="0"/>
            <a:r>
              <a:rPr lang="en-AU" dirty="0"/>
              <a:t>Click to edit</a:t>
            </a:r>
          </a:p>
          <a:p>
            <a:pPr lvl="1"/>
            <a:r>
              <a:rPr lang="en-AU" dirty="0"/>
              <a:t>Second level</a:t>
            </a:r>
          </a:p>
          <a:p>
            <a:pPr lvl="2"/>
            <a:r>
              <a:rPr lang="en-AU" dirty="0"/>
              <a:t>Third level</a:t>
            </a:r>
          </a:p>
          <a:p>
            <a:pPr lvl="3"/>
            <a:r>
              <a:rPr lang="en-AU" dirty="0"/>
              <a:t>Fourth level</a:t>
            </a:r>
          </a:p>
          <a:p>
            <a:pPr lvl="4"/>
            <a:r>
              <a:rPr lang="en-AU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23859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">
    <p:bg>
      <p:bgPr>
        <a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9680" y="132080"/>
            <a:ext cx="7518400" cy="650240"/>
          </a:xfrm>
        </p:spPr>
        <p:txBody>
          <a:bodyPr/>
          <a:lstStyle/>
          <a:p>
            <a:r>
              <a:rPr lang="en-AU" dirty="0"/>
              <a:t>Click to edit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Free Range Science – Bendigo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3D1588C-AB24-5646-A060-72B6CDFB3A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idx="1"/>
          </p:nvPr>
        </p:nvSpPr>
        <p:spPr>
          <a:xfrm>
            <a:off x="457200" y="1158240"/>
            <a:ext cx="4287520" cy="49679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rgbClr val="CD0920"/>
                </a:solidFill>
              </a:defRPr>
            </a:lvl1pPr>
          </a:lstStyle>
          <a:p>
            <a:pPr lvl="0"/>
            <a:r>
              <a:rPr lang="en-AU" dirty="0"/>
              <a:t>Click to edit</a:t>
            </a:r>
          </a:p>
          <a:p>
            <a:pPr lvl="1"/>
            <a:r>
              <a:rPr lang="en-AU" dirty="0"/>
              <a:t>Second level</a:t>
            </a:r>
          </a:p>
          <a:p>
            <a:pPr lvl="2"/>
            <a:r>
              <a:rPr lang="en-AU" dirty="0"/>
              <a:t>Third level</a:t>
            </a:r>
          </a:p>
          <a:p>
            <a:pPr lvl="3"/>
            <a:r>
              <a:rPr lang="en-AU" dirty="0"/>
              <a:t>Fourth level</a:t>
            </a:r>
          </a:p>
          <a:p>
            <a:pPr lvl="4"/>
            <a:r>
              <a:rPr lang="en-AU" dirty="0"/>
              <a:t>Fifth level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4886325" y="1158875"/>
            <a:ext cx="3881438" cy="4967288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5150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tion and Landscape Image">
    <p:bg>
      <p:bgPr>
        <a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9680" y="132080"/>
            <a:ext cx="7518400" cy="650240"/>
          </a:xfrm>
        </p:spPr>
        <p:txBody>
          <a:bodyPr/>
          <a:lstStyle/>
          <a:p>
            <a:r>
              <a:rPr lang="en-AU" dirty="0"/>
              <a:t>Click to edit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Free Range Science – Bendigo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3D1588C-AB24-5646-A060-72B6CDFB3A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325120" y="1158875"/>
            <a:ext cx="8442643" cy="410400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325438" y="5414963"/>
            <a:ext cx="8442325" cy="1077912"/>
          </a:xfrm>
        </p:spPr>
        <p:txBody>
          <a:bodyPr/>
          <a:lstStyle>
            <a:lvl1pPr algn="ctr">
              <a:defRPr sz="2400"/>
            </a:lvl1pPr>
            <a:lvl2pPr algn="ctr">
              <a:defRPr/>
            </a:lvl2pPr>
            <a:lvl3pPr marL="0" indent="0" algn="ctr">
              <a:buNone/>
              <a:defRPr sz="2400"/>
            </a:lvl3pPr>
            <a:lvl4pPr marL="0" indent="0" algn="ctr">
              <a:buNone/>
              <a:defRPr sz="2400"/>
            </a:lvl4pPr>
            <a:lvl5pPr marL="0" indent="0" algn="ctr">
              <a:buNone/>
              <a:defRPr sz="2400"/>
            </a:lvl5pPr>
          </a:lstStyle>
          <a:p>
            <a:pPr lvl="0"/>
            <a:r>
              <a:rPr lang="en-AU" dirty="0"/>
              <a:t>Click to edit</a:t>
            </a:r>
          </a:p>
          <a:p>
            <a:pPr lvl="1"/>
            <a:r>
              <a:rPr lang="en-AU" dirty="0"/>
              <a:t>Second level</a:t>
            </a:r>
          </a:p>
          <a:p>
            <a:pPr lvl="2"/>
            <a:r>
              <a:rPr lang="en-AU" dirty="0"/>
              <a:t>Third level</a:t>
            </a:r>
          </a:p>
          <a:p>
            <a:pPr lvl="3"/>
            <a:r>
              <a:rPr lang="en-AU" dirty="0"/>
              <a:t>Fourth level</a:t>
            </a:r>
          </a:p>
          <a:p>
            <a:pPr lvl="4"/>
            <a:r>
              <a:rPr lang="en-AU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13145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Image">
    <p:bg>
      <p:bgPr>
        <a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606800" y="3850640"/>
            <a:ext cx="5262880" cy="833120"/>
          </a:xfrm>
        </p:spPr>
        <p:txBody>
          <a:bodyPr anchor="b" anchorCtr="0">
            <a:normAutofit/>
          </a:bodyPr>
          <a:lstStyle>
            <a:lvl1pPr algn="l">
              <a:defRPr sz="2800" b="0" i="0" baseline="0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606800" y="4765040"/>
            <a:ext cx="5262880" cy="47752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000" b="0" i="0" baseline="0">
                <a:solidFill>
                  <a:srgbClr val="000000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dirty="0"/>
              <a:t>Click to edit subtitle</a:t>
            </a:r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606799" y="599440"/>
            <a:ext cx="5262563" cy="315976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5872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>
          <a:xfrm>
            <a:off x="457200" y="6421438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43949-A284-C845-8D25-1344035F1446}" type="datetimeFigureOut">
              <a:rPr lang="en-US"/>
              <a:pPr>
                <a:defRPr/>
              </a:pPr>
              <a:t>8/23/24</a:t>
            </a:fld>
            <a:endParaRPr lang="en-US"/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4D5825-5AD5-3146-B1DD-7843773870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5890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8"/>
          <p:cNvSpPr txBox="1">
            <a:spLocks noGrp="1"/>
          </p:cNvSpPr>
          <p:nvPr>
            <p:ph type="title"/>
          </p:nvPr>
        </p:nvSpPr>
        <p:spPr>
          <a:xfrm>
            <a:off x="1123122" y="331304"/>
            <a:ext cx="7392300" cy="3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8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38862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8"/>
          <p:cNvSpPr txBox="1">
            <a:spLocks noGrp="1"/>
          </p:cNvSpPr>
          <p:nvPr>
            <p:ph type="body" idx="2"/>
          </p:nvPr>
        </p:nvSpPr>
        <p:spPr>
          <a:xfrm>
            <a:off x="4629150" y="1825625"/>
            <a:ext cx="38862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1123121" y="6626087"/>
            <a:ext cx="1563000" cy="2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3028950" y="6626087"/>
            <a:ext cx="3086100" cy="2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6457950" y="6626087"/>
            <a:ext cx="2057400" cy="2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04303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7"/>
          <p:cNvSpPr txBox="1">
            <a:spLocks noGrp="1"/>
          </p:cNvSpPr>
          <p:nvPr>
            <p:ph type="title"/>
          </p:nvPr>
        </p:nvSpPr>
        <p:spPr>
          <a:xfrm>
            <a:off x="623888" y="1709737"/>
            <a:ext cx="7886700" cy="28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1"/>
          </p:nvPr>
        </p:nvSpPr>
        <p:spPr>
          <a:xfrm>
            <a:off x="623888" y="4589463"/>
            <a:ext cx="7886700" cy="15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dt" idx="10"/>
          </p:nvPr>
        </p:nvSpPr>
        <p:spPr>
          <a:xfrm>
            <a:off x="1123121" y="6626087"/>
            <a:ext cx="1563000" cy="2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ftr" idx="11"/>
          </p:nvPr>
        </p:nvSpPr>
        <p:spPr>
          <a:xfrm>
            <a:off x="3028950" y="6626087"/>
            <a:ext cx="3086100" cy="2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sldNum" idx="12"/>
          </p:nvPr>
        </p:nvSpPr>
        <p:spPr>
          <a:xfrm>
            <a:off x="6457950" y="6626087"/>
            <a:ext cx="2057400" cy="2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57668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/>
            <a:fld id="{00000000-1234-1234-1234-123412341234}" type="slidenum">
              <a:rPr lang="en-GB" smtClean="0"/>
              <a:pPr algn="r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79567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49680" y="81280"/>
            <a:ext cx="7518400" cy="650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AU" dirty="0"/>
              <a:t>Click to edit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8240"/>
            <a:ext cx="8310880" cy="49679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AU" dirty="0"/>
              <a:t>Click to edit</a:t>
            </a:r>
          </a:p>
          <a:p>
            <a:pPr lvl="1"/>
            <a:r>
              <a:rPr lang="en-AU" dirty="0"/>
              <a:t>Second level</a:t>
            </a:r>
          </a:p>
          <a:p>
            <a:pPr lvl="2"/>
            <a:r>
              <a:rPr lang="en-AU" dirty="0"/>
              <a:t>Third level</a:t>
            </a:r>
          </a:p>
          <a:p>
            <a:pPr lvl="3"/>
            <a:r>
              <a:rPr lang="en-AU" dirty="0"/>
              <a:t>Fourth level</a:t>
            </a:r>
          </a:p>
          <a:p>
            <a:pPr lvl="4"/>
            <a:r>
              <a:rPr lang="en-AU" dirty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32480" y="6573520"/>
            <a:ext cx="5135880" cy="2698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rgbClr val="000000"/>
                </a:solidFill>
                <a:latin typeface="Helvetica Neue"/>
                <a:cs typeface="Helvetica Neue"/>
              </a:defRPr>
            </a:lvl1pPr>
          </a:lstStyle>
          <a:p>
            <a:r>
              <a:rPr lang="en-US"/>
              <a:t>Free Range Science – Bendigo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86800" y="6573520"/>
            <a:ext cx="447040" cy="2698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rgbClr val="000000"/>
                </a:solidFill>
                <a:latin typeface="Helvetica Neue"/>
                <a:cs typeface="Helvetica Neue"/>
              </a:defRPr>
            </a:lvl1pPr>
          </a:lstStyle>
          <a:p>
            <a:fld id="{93D1588C-AB24-5646-A060-72B6CDFB3A5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5486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4" r:id="rId2"/>
    <p:sldLayoutId id="2147483652" r:id="rId3"/>
    <p:sldLayoutId id="2147483653" r:id="rId4"/>
    <p:sldLayoutId id="2147483651" r:id="rId5"/>
    <p:sldLayoutId id="2147483656" r:id="rId6"/>
    <p:sldLayoutId id="2147483660" r:id="rId7"/>
    <p:sldLayoutId id="2147483662" r:id="rId8"/>
    <p:sldLayoutId id="2147483663" r:id="rId9"/>
    <p:sldLayoutId id="2147483664" r:id="rId10"/>
    <p:sldLayoutId id="2147483665" r:id="rId11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400" b="0" i="0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 typeface="Arial"/>
        <a:buNone/>
        <a:defRPr sz="2800" b="1" i="0" kern="1200">
          <a:solidFill>
            <a:srgbClr val="CD0920"/>
          </a:solidFill>
          <a:latin typeface="Arial"/>
          <a:ea typeface="+mn-ea"/>
          <a:cs typeface="Arial"/>
        </a:defRPr>
      </a:lvl1pPr>
      <a:lvl2pPr marL="0" indent="0" algn="l" defTabSz="457200" rtl="0" eaLnBrk="1" latinLnBrk="0" hangingPunct="1">
        <a:spcBef>
          <a:spcPts val="0"/>
        </a:spcBef>
        <a:buFont typeface="Arial"/>
        <a:buNone/>
        <a:defRPr sz="2400" b="0" i="0" kern="1200">
          <a:solidFill>
            <a:schemeClr val="tx1"/>
          </a:solidFill>
          <a:latin typeface="Arial"/>
          <a:ea typeface="+mn-ea"/>
          <a:cs typeface="Arial"/>
        </a:defRPr>
      </a:lvl2pPr>
      <a:lvl3pPr marL="532800" indent="-228600" algn="l" defTabSz="457200" rtl="0" eaLnBrk="1" latinLnBrk="0" hangingPunct="1">
        <a:spcBef>
          <a:spcPts val="0"/>
        </a:spcBef>
        <a:buSzPct val="80000"/>
        <a:buFont typeface="Arial"/>
        <a:buChar char="•"/>
        <a:defRPr sz="2400" b="0" i="0" kern="1200">
          <a:solidFill>
            <a:schemeClr val="tx1"/>
          </a:solidFill>
          <a:latin typeface="Arial"/>
          <a:ea typeface="+mn-ea"/>
          <a:cs typeface="Arial"/>
        </a:defRPr>
      </a:lvl3pPr>
      <a:lvl4pPr marL="846000" indent="-228600" algn="l" defTabSz="457200" rtl="0" eaLnBrk="1" latinLnBrk="0" hangingPunct="1">
        <a:spcBef>
          <a:spcPts val="0"/>
        </a:spcBef>
        <a:buSzPct val="80000"/>
        <a:buFont typeface="Arial"/>
        <a:buChar char="–"/>
        <a:defRPr sz="2200" b="0" i="0" kern="1200">
          <a:solidFill>
            <a:schemeClr val="tx1"/>
          </a:solidFill>
          <a:latin typeface="Arial"/>
          <a:ea typeface="+mn-ea"/>
          <a:cs typeface="Arial"/>
        </a:defRPr>
      </a:lvl4pPr>
      <a:lvl5pPr marL="1339200" indent="-228600" algn="l" defTabSz="457200" rtl="0" eaLnBrk="1" latinLnBrk="0" hangingPunct="1">
        <a:spcBef>
          <a:spcPts val="0"/>
        </a:spcBef>
        <a:buSzPct val="80000"/>
        <a:buFont typeface="Arial"/>
        <a:buChar char="•"/>
        <a:defRPr sz="2000" b="0" i="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1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3" Type="http://schemas.openxmlformats.org/officeDocument/2006/relationships/image" Target="../media/image30.jpg"/><Relationship Id="rId7" Type="http://schemas.openxmlformats.org/officeDocument/2006/relationships/image" Target="../media/image34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g"/><Relationship Id="rId5" Type="http://schemas.openxmlformats.org/officeDocument/2006/relationships/image" Target="../media/image32.png"/><Relationship Id="rId10" Type="http://schemas.openxmlformats.org/officeDocument/2006/relationships/image" Target="../media/image37.jpeg"/><Relationship Id="rId4" Type="http://schemas.openxmlformats.org/officeDocument/2006/relationships/image" Target="../media/image31.jpg"/><Relationship Id="rId9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5.jpeg"/><Relationship Id="rId5" Type="http://schemas.openxmlformats.org/officeDocument/2006/relationships/image" Target="../media/image44.jpg"/><Relationship Id="rId4" Type="http://schemas.openxmlformats.org/officeDocument/2006/relationships/image" Target="../media/image43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7" Type="http://schemas.openxmlformats.org/officeDocument/2006/relationships/image" Target="../media/image50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7.png"/><Relationship Id="rId5" Type="http://schemas.openxmlformats.org/officeDocument/2006/relationships/image" Target="../media/image56.jpg"/><Relationship Id="rId4" Type="http://schemas.openxmlformats.org/officeDocument/2006/relationships/image" Target="../media/image5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54.pn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9.jpg"/><Relationship Id="rId5" Type="http://schemas.openxmlformats.org/officeDocument/2006/relationships/image" Target="../media/image58.jpg"/><Relationship Id="rId4" Type="http://schemas.openxmlformats.org/officeDocument/2006/relationships/image" Target="../media/image55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/>
          <p:cNvSpPr txBox="1">
            <a:spLocks/>
          </p:cNvSpPr>
          <p:nvPr/>
        </p:nvSpPr>
        <p:spPr>
          <a:xfrm>
            <a:off x="161852" y="93723"/>
            <a:ext cx="9143999" cy="153498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b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i="0" kern="1200" baseline="0">
                <a:solidFill>
                  <a:srgbClr val="000000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US" sz="4400" dirty="0">
                <a:solidFill>
                  <a:srgbClr val="0432FF"/>
                </a:solidFill>
                <a:latin typeface="American Typewriter" panose="02090604020004020304" pitchFamily="18" charset="77"/>
                <a:ea typeface="American Typewriter" charset="0"/>
                <a:cs typeface="Arial" panose="020B0604020202020204" pitchFamily="34" charset="0"/>
              </a:rPr>
              <a:t>Pulsars and Fast Transients: Overview &amp; Updates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276243" y="6459286"/>
            <a:ext cx="68221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ea typeface="American Typewriter" charset="0"/>
                <a:cs typeface="Arial" panose="020B0604020202020204" pitchFamily="34" charset="0"/>
              </a:rPr>
              <a:t>The MWA 2024 Project Meeting, 28-30 August, Lausanne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25" y="5867400"/>
            <a:ext cx="1104900" cy="990600"/>
          </a:xfrm>
          <a:prstGeom prst="rect">
            <a:avLst/>
          </a:prstGeom>
        </p:spPr>
      </p:pic>
      <p:sp>
        <p:nvSpPr>
          <p:cNvPr id="10" name="Subtitle 4"/>
          <p:cNvSpPr txBox="1">
            <a:spLocks/>
          </p:cNvSpPr>
          <p:nvPr/>
        </p:nvSpPr>
        <p:spPr>
          <a:xfrm>
            <a:off x="3779725" y="4249953"/>
            <a:ext cx="4964814" cy="114957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 baseline="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400" b="0" i="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2pPr>
            <a:lvl3pPr marL="914400" indent="0" algn="ctr" defTabSz="457200" rtl="0" eaLnBrk="1" latinLnBrk="0" hangingPunct="1">
              <a:spcBef>
                <a:spcPts val="0"/>
              </a:spcBef>
              <a:buSzPct val="80000"/>
              <a:buFont typeface="Arial"/>
              <a:buNone/>
              <a:defRPr sz="2400" b="0" i="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3pPr>
            <a:lvl4pPr marL="1371600" indent="0" algn="ctr" defTabSz="457200" rtl="0" eaLnBrk="1" latinLnBrk="0" hangingPunct="1">
              <a:spcBef>
                <a:spcPts val="0"/>
              </a:spcBef>
              <a:buSzPct val="80000"/>
              <a:buFont typeface="Arial"/>
              <a:buNone/>
              <a:defRPr sz="2200" b="0" i="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4pPr>
            <a:lvl5pPr marL="1828800" indent="0" algn="ctr" defTabSz="457200" rtl="0" eaLnBrk="1" latinLnBrk="0" hangingPunct="1">
              <a:spcBef>
                <a:spcPts val="0"/>
              </a:spcBef>
              <a:buSzPct val="80000"/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 sz="3200" b="1" dirty="0"/>
              <a:t>Ramesh Bhat</a:t>
            </a:r>
          </a:p>
          <a:p>
            <a:pPr>
              <a:spcAft>
                <a:spcPts val="600"/>
              </a:spcAft>
            </a:pPr>
            <a:r>
              <a:rPr lang="en-US" sz="2100" dirty="0">
                <a:latin typeface="Helvetica" pitchFamily="2" charset="0"/>
                <a:ea typeface="American Typewriter" charset="0"/>
                <a:cs typeface="American Typewriter" charset="0"/>
              </a:rPr>
              <a:t>The Pulsars &amp; Fast Transients SWG</a:t>
            </a:r>
            <a:endParaRPr lang="en-US" sz="3200" dirty="0">
              <a:latin typeface="Helvetica" pitchFamily="2" charset="0"/>
              <a:ea typeface="American Typewriter" charset="0"/>
              <a:cs typeface="American Typewriter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44" y="1631241"/>
            <a:ext cx="3540133" cy="3768291"/>
          </a:xfrm>
          <a:prstGeom prst="rect">
            <a:avLst/>
          </a:prstGeom>
        </p:spPr>
      </p:pic>
      <p:pic>
        <p:nvPicPr>
          <p:cNvPr id="4" name="Picture 3" descr="A picture containing text, font, graphics, graphic design&#10;&#10;Description automatically generated">
            <a:extLst>
              <a:ext uri="{FF2B5EF4-FFF2-40B4-BE49-F238E27FC236}">
                <a16:creationId xmlns:a16="http://schemas.microsoft.com/office/drawing/2014/main" id="{51C0A89B-09C8-9C3D-2CEE-699D4C3C5E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1125" y="6090857"/>
            <a:ext cx="1623590" cy="618360"/>
          </a:xfrm>
          <a:prstGeom prst="rect">
            <a:avLst/>
          </a:prstGeom>
        </p:spPr>
      </p:pic>
      <p:pic>
        <p:nvPicPr>
          <p:cNvPr id="7" name="Picture 6" descr="A bright light in space&#10;&#10;Description automatically generated">
            <a:extLst>
              <a:ext uri="{FF2B5EF4-FFF2-40B4-BE49-F238E27FC236}">
                <a16:creationId xmlns:a16="http://schemas.microsoft.com/office/drawing/2014/main" id="{F28F1BED-362C-656B-D2CC-CFA11345E1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6474179" y="2350584"/>
            <a:ext cx="2733698" cy="180702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49970E4-BEE7-C1AF-DFE1-E39F29D60BB6}"/>
              </a:ext>
            </a:extLst>
          </p:cNvPr>
          <p:cNvSpPr txBox="1"/>
          <p:nvPr/>
        </p:nvSpPr>
        <p:spPr>
          <a:xfrm>
            <a:off x="-620889" y="24835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5044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423"/>
    </mc:Choice>
    <mc:Fallback xmlns="">
      <p:transition spd="slow" advTm="17423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3"/>
          <p:cNvSpPr txBox="1">
            <a:spLocks noGrp="1"/>
          </p:cNvSpPr>
          <p:nvPr>
            <p:ph type="body" idx="1"/>
          </p:nvPr>
        </p:nvSpPr>
        <p:spPr>
          <a:xfrm>
            <a:off x="363185" y="1222914"/>
            <a:ext cx="8417630" cy="4763215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rmAutofit fontScale="92500" lnSpcReduction="10000"/>
          </a:bodyPr>
          <a:lstStyle/>
          <a:p>
            <a:pPr>
              <a:lnSpc>
                <a:spcPct val="120000"/>
              </a:lnSpc>
            </a:pPr>
            <a:r>
              <a:rPr lang="en-AU" sz="1800" b="0" dirty="0">
                <a:solidFill>
                  <a:srgbClr val="000000"/>
                </a:solidFill>
                <a:latin typeface="American Typewriter" panose="02090604020004020304" pitchFamily="18" charset="77"/>
              </a:rPr>
              <a:t>This p</a:t>
            </a:r>
            <a:r>
              <a:rPr lang="en-AU" sz="1800" b="0" dirty="0">
                <a:solidFill>
                  <a:srgbClr val="000000"/>
                </a:solidFill>
                <a:effectLst/>
                <a:latin typeface="American Typewriter" panose="02090604020004020304" pitchFamily="18" charset="77"/>
              </a:rPr>
              <a:t>rocessing can be done independently of any actual beamforming or searching procedure. </a:t>
            </a:r>
          </a:p>
          <a:p>
            <a:pPr>
              <a:lnSpc>
                <a:spcPct val="120000"/>
              </a:lnSpc>
            </a:pPr>
            <a:endParaRPr lang="en-AU" sz="1800" b="0" dirty="0">
              <a:solidFill>
                <a:srgbClr val="000000"/>
              </a:solidFill>
              <a:effectLst/>
              <a:latin typeface="American Typewriter" panose="02090604020004020304" pitchFamily="18" charset="77"/>
            </a:endParaRPr>
          </a:p>
          <a:p>
            <a:pPr>
              <a:lnSpc>
                <a:spcPct val="120000"/>
              </a:lnSpc>
            </a:pPr>
            <a:r>
              <a:rPr lang="en-AU" sz="1800" b="0" dirty="0">
                <a:solidFill>
                  <a:srgbClr val="000000"/>
                </a:solidFill>
                <a:effectLst/>
                <a:latin typeface="American Typewriter" panose="02090604020004020304" pitchFamily="18" charset="77"/>
              </a:rPr>
              <a:t>Systematically produced calibration solutions using the new generation MWA pre-processing tools (i.e. </a:t>
            </a:r>
            <a:r>
              <a:rPr lang="en-AU" sz="1800" b="0" i="1" dirty="0" err="1">
                <a:solidFill>
                  <a:srgbClr val="000000"/>
                </a:solidFill>
                <a:effectLst/>
                <a:latin typeface="American Typewriter" panose="02090604020004020304" pitchFamily="18" charset="77"/>
              </a:rPr>
              <a:t>birli</a:t>
            </a:r>
            <a:r>
              <a:rPr lang="en-AU" sz="1800" b="0" dirty="0">
                <a:solidFill>
                  <a:srgbClr val="000000"/>
                </a:solidFill>
                <a:effectLst/>
                <a:latin typeface="American Typewriter" panose="02090604020004020304" pitchFamily="18" charset="77"/>
              </a:rPr>
              <a:t> and </a:t>
            </a:r>
            <a:r>
              <a:rPr lang="en-AU" sz="1800" b="0" i="1" dirty="0">
                <a:solidFill>
                  <a:srgbClr val="000000"/>
                </a:solidFill>
                <a:effectLst/>
                <a:latin typeface="American Typewriter" panose="02090604020004020304" pitchFamily="18" charset="77"/>
              </a:rPr>
              <a:t>hyperdrive</a:t>
            </a:r>
            <a:r>
              <a:rPr lang="en-AU" sz="1800" b="0" dirty="0">
                <a:solidFill>
                  <a:srgbClr val="000000"/>
                </a:solidFill>
                <a:effectLst/>
                <a:latin typeface="American Typewriter" panose="02090604020004020304" pitchFamily="18" charset="77"/>
              </a:rPr>
              <a:t>) for each calibration observation associated with every SMART VCS observation.</a:t>
            </a:r>
          </a:p>
          <a:p>
            <a:pPr>
              <a:lnSpc>
                <a:spcPct val="120000"/>
              </a:lnSpc>
            </a:pPr>
            <a:endParaRPr lang="en-AU" sz="1800" b="0" dirty="0">
              <a:solidFill>
                <a:srgbClr val="000000"/>
              </a:solidFill>
              <a:effectLst/>
              <a:latin typeface="American Typewriter" panose="02090604020004020304" pitchFamily="18" charset="77"/>
            </a:endParaRPr>
          </a:p>
          <a:p>
            <a:pPr>
              <a:lnSpc>
                <a:spcPct val="120000"/>
              </a:lnSpc>
            </a:pPr>
            <a:r>
              <a:rPr lang="en-AU" sz="1800" b="0" dirty="0">
                <a:solidFill>
                  <a:srgbClr val="000000"/>
                </a:solidFill>
                <a:effectLst/>
                <a:latin typeface="American Typewriter" panose="02090604020004020304" pitchFamily="18" charset="77"/>
              </a:rPr>
              <a:t>These can then be stored (e.g. on NT/</a:t>
            </a:r>
            <a:r>
              <a:rPr lang="en-AU" sz="1800" b="0" dirty="0" err="1">
                <a:solidFill>
                  <a:srgbClr val="000000"/>
                </a:solidFill>
                <a:effectLst/>
                <a:latin typeface="American Typewriter" panose="02090604020004020304" pitchFamily="18" charset="77"/>
              </a:rPr>
              <a:t>OzSTAR</a:t>
            </a:r>
            <a:r>
              <a:rPr lang="en-AU" sz="1800" b="0" dirty="0">
                <a:solidFill>
                  <a:srgbClr val="000000"/>
                </a:solidFill>
                <a:effectLst/>
                <a:latin typeface="American Typewriter" panose="02090604020004020304" pitchFamily="18" charset="77"/>
              </a:rPr>
              <a:t>, or Data Central) and called upon for testing, or for full-scale search beamforming operations. </a:t>
            </a:r>
          </a:p>
          <a:p>
            <a:pPr>
              <a:lnSpc>
                <a:spcPct val="120000"/>
              </a:lnSpc>
            </a:pPr>
            <a:endParaRPr lang="en-AU" sz="1800" b="0" dirty="0">
              <a:solidFill>
                <a:srgbClr val="000000"/>
              </a:solidFill>
              <a:effectLst/>
              <a:latin typeface="American Typewriter" panose="02090604020004020304" pitchFamily="18" charset="77"/>
            </a:endParaRPr>
          </a:p>
          <a:p>
            <a:pPr>
              <a:lnSpc>
                <a:spcPct val="120000"/>
              </a:lnSpc>
            </a:pPr>
            <a:r>
              <a:rPr lang="en-AU" sz="1800" b="0" dirty="0">
                <a:solidFill>
                  <a:srgbClr val="000000"/>
                </a:solidFill>
                <a:effectLst/>
                <a:latin typeface="American Typewriter" panose="02090604020004020304" pitchFamily="18" charset="77"/>
              </a:rPr>
              <a:t>Almost completed – improved efficiency with the work leading up to MSP census and SMART data release papers in prep. </a:t>
            </a:r>
            <a:r>
              <a:rPr lang="en-AU" sz="1800" b="0" dirty="0">
                <a:solidFill>
                  <a:srgbClr val="000000"/>
                </a:solidFill>
                <a:latin typeface="American Typewriter" panose="02090604020004020304" pitchFamily="18" charset="77"/>
              </a:rPr>
              <a:t>(see paper proposals). </a:t>
            </a:r>
            <a:endParaRPr lang="en-AU" sz="1800" b="0" dirty="0">
              <a:solidFill>
                <a:srgbClr val="000000"/>
              </a:solidFill>
              <a:effectLst/>
              <a:latin typeface="American Typewriter" panose="02090604020004020304" pitchFamily="18" charset="77"/>
            </a:endParaRPr>
          </a:p>
          <a:p>
            <a:pPr>
              <a:lnSpc>
                <a:spcPct val="120000"/>
              </a:lnSpc>
            </a:pPr>
            <a:endParaRPr lang="en-AU" sz="1800" b="0" dirty="0">
              <a:solidFill>
                <a:srgbClr val="000000"/>
              </a:solidFill>
              <a:latin typeface="American Typewriter" panose="02090604020004020304" pitchFamily="18" charset="77"/>
            </a:endParaRPr>
          </a:p>
          <a:p>
            <a:pPr>
              <a:lnSpc>
                <a:spcPct val="120000"/>
              </a:lnSpc>
            </a:pPr>
            <a:r>
              <a:rPr lang="en-AU" sz="1800" b="0" dirty="0">
                <a:solidFill>
                  <a:srgbClr val="000000"/>
                </a:solidFill>
                <a:effectLst/>
                <a:latin typeface="American Typewriter" panose="02090604020004020304" pitchFamily="18" charset="77"/>
              </a:rPr>
              <a:t>The solutions are also very handily available for non-SMART science that will make use of SMART observations.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E8EF04-4A00-D9A1-3C3F-87748DB76CA5}"/>
              </a:ext>
            </a:extLst>
          </p:cNvPr>
          <p:cNvSpPr txBox="1">
            <a:spLocks/>
          </p:cNvSpPr>
          <p:nvPr/>
        </p:nvSpPr>
        <p:spPr>
          <a:xfrm>
            <a:off x="748118" y="180266"/>
            <a:ext cx="8597900" cy="6463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AU" sz="3600" dirty="0">
                <a:solidFill>
                  <a:srgbClr val="0432FF"/>
                </a:solidFill>
                <a:latin typeface="American Typewriter" panose="02090604020004020304" pitchFamily="18" charset="77"/>
                <a:ea typeface="American Typewriter" charset="0"/>
                <a:cs typeface="Arial" panose="020B0604020202020204" pitchFamily="34" charset="0"/>
              </a:rPr>
              <a:t>SMART calibration Observations </a:t>
            </a:r>
          </a:p>
        </p:txBody>
      </p:sp>
    </p:spTree>
    <p:extLst>
      <p:ext uri="{BB962C8B-B14F-4D97-AF65-F5344CB8AC3E}">
        <p14:creationId xmlns:p14="http://schemas.microsoft.com/office/powerpoint/2010/main" val="27446144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" name="Google Shape;410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043" y="857110"/>
            <a:ext cx="3415577" cy="4261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11" name="Google Shape;411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30397" y="857110"/>
            <a:ext cx="3415569" cy="426175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4C13D01-6BE3-E99E-B196-BDEFE7269E0C}"/>
              </a:ext>
            </a:extLst>
          </p:cNvPr>
          <p:cNvSpPr txBox="1">
            <a:spLocks/>
          </p:cNvSpPr>
          <p:nvPr/>
        </p:nvSpPr>
        <p:spPr>
          <a:xfrm>
            <a:off x="546100" y="149224"/>
            <a:ext cx="8597900" cy="70788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AU" sz="4000" dirty="0">
                <a:solidFill>
                  <a:srgbClr val="0432FF"/>
                </a:solidFill>
                <a:latin typeface="American Typewriter" panose="02090604020004020304" pitchFamily="18" charset="77"/>
                <a:ea typeface="American Typewriter" charset="0"/>
                <a:cs typeface="Arial" panose="020B0604020202020204" pitchFamily="34" charset="0"/>
              </a:rPr>
              <a:t>MWA Pulsar Census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C0D7065-0EC2-38DA-F5AB-17CA49DB6B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818" y="4240971"/>
            <a:ext cx="5146482" cy="2494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3318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7" name="Google Shape;417;p45"/>
          <p:cNvPicPr preferRelativeResize="0"/>
          <p:nvPr/>
        </p:nvPicPr>
        <p:blipFill>
          <a:blip r:embed="rId3">
            <a:alphaModFix amt="26000"/>
          </a:blip>
          <a:stretch>
            <a:fillRect/>
          </a:stretch>
        </p:blipFill>
        <p:spPr>
          <a:xfrm>
            <a:off x="1197776" y="1548776"/>
            <a:ext cx="3415577" cy="4261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18" name="Google Shape;418;p45"/>
          <p:cNvPicPr preferRelativeResize="0"/>
          <p:nvPr/>
        </p:nvPicPr>
        <p:blipFill>
          <a:blip r:embed="rId4">
            <a:alphaModFix amt="26000"/>
          </a:blip>
          <a:stretch>
            <a:fillRect/>
          </a:stretch>
        </p:blipFill>
        <p:spPr>
          <a:xfrm>
            <a:off x="4530656" y="1548776"/>
            <a:ext cx="3415569" cy="4261756"/>
          </a:xfrm>
          <a:prstGeom prst="rect">
            <a:avLst/>
          </a:prstGeom>
          <a:noFill/>
          <a:ln>
            <a:noFill/>
          </a:ln>
        </p:spPr>
      </p:pic>
      <p:sp>
        <p:nvSpPr>
          <p:cNvPr id="419" name="Google Shape;419;p45"/>
          <p:cNvSpPr txBox="1"/>
          <p:nvPr/>
        </p:nvSpPr>
        <p:spPr>
          <a:xfrm>
            <a:off x="1437150" y="2998051"/>
            <a:ext cx="6269700" cy="1692741"/>
          </a:xfrm>
          <a:prstGeom prst="rect">
            <a:avLst/>
          </a:prstGeom>
          <a:solidFill>
            <a:srgbClr val="EEEEEE"/>
          </a:solidFill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GB" sz="1600" b="1">
                <a:solidFill>
                  <a:srgbClr val="000000"/>
                </a:solidFill>
              </a:rPr>
              <a:t>A voltage legacy data set of the metre-wavelength radio sky</a:t>
            </a:r>
            <a:br>
              <a:rPr lang="en-GB" sz="1600" b="1">
                <a:solidFill>
                  <a:srgbClr val="000000"/>
                </a:solidFill>
              </a:rPr>
            </a:br>
            <a:r>
              <a:rPr lang="en-GB">
                <a:solidFill>
                  <a:srgbClr val="000000"/>
                </a:solidFill>
              </a:rPr>
              <a:t>with </a:t>
            </a:r>
            <a:r>
              <a:rPr lang="en-GB" i="1">
                <a:solidFill>
                  <a:srgbClr val="000000"/>
                </a:solidFill>
              </a:rPr>
              <a:t>flexible reprocessing options</a:t>
            </a:r>
            <a:r>
              <a:rPr lang="en-GB">
                <a:solidFill>
                  <a:srgbClr val="000000"/>
                </a:solidFill>
              </a:rPr>
              <a:t> for future algorithms or phenomena, and </a:t>
            </a:r>
            <a:br>
              <a:rPr lang="en-GB">
                <a:solidFill>
                  <a:srgbClr val="000000"/>
                </a:solidFill>
              </a:rPr>
            </a:br>
            <a:r>
              <a:rPr lang="en-GB">
                <a:solidFill>
                  <a:srgbClr val="000000"/>
                </a:solidFill>
              </a:rPr>
              <a:t>an </a:t>
            </a:r>
            <a:r>
              <a:rPr lang="en-GB" i="1">
                <a:solidFill>
                  <a:srgbClr val="000000"/>
                </a:solidFill>
              </a:rPr>
              <a:t>important reference for SKA-Low</a:t>
            </a:r>
            <a:r>
              <a:rPr lang="en-GB">
                <a:solidFill>
                  <a:srgbClr val="000000"/>
                </a:solidFill>
              </a:rPr>
              <a:t> pulsar survey planning and verification</a:t>
            </a:r>
            <a:endParaRPr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E9A9C8-F219-E38F-2C3E-65566E0C1009}"/>
              </a:ext>
            </a:extLst>
          </p:cNvPr>
          <p:cNvSpPr txBox="1">
            <a:spLocks/>
          </p:cNvSpPr>
          <p:nvPr/>
        </p:nvSpPr>
        <p:spPr>
          <a:xfrm>
            <a:off x="546100" y="116253"/>
            <a:ext cx="8597900" cy="70788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AU" sz="4000" dirty="0">
                <a:solidFill>
                  <a:srgbClr val="0432FF"/>
                </a:solidFill>
                <a:latin typeface="American Typewriter" panose="02090604020004020304" pitchFamily="18" charset="77"/>
                <a:ea typeface="American Typewriter" charset="0"/>
                <a:cs typeface="Arial" panose="020B0604020202020204" pitchFamily="34" charset="0"/>
              </a:rPr>
              <a:t>MWA Pulsar Census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 txBox="1">
            <a:spLocks noGrp="1"/>
          </p:cNvSpPr>
          <p:nvPr>
            <p:ph type="body" idx="1"/>
          </p:nvPr>
        </p:nvSpPr>
        <p:spPr>
          <a:xfrm>
            <a:off x="83100" y="1857325"/>
            <a:ext cx="8426400" cy="4085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rmAutofit/>
          </a:bodyPr>
          <a:lstStyle/>
          <a:p>
            <a:r>
              <a:rPr lang="en-GB" sz="1600" b="0" dirty="0">
                <a:solidFill>
                  <a:schemeClr val="tx1"/>
                </a:solidFill>
              </a:rPr>
              <a:t>Using the SMART data and detections of known pulsars across the observable sky</a:t>
            </a:r>
            <a:br>
              <a:rPr lang="en-GB" sz="1600" b="0" dirty="0">
                <a:solidFill>
                  <a:schemeClr val="tx1"/>
                </a:solidFill>
              </a:rPr>
            </a:br>
            <a:endParaRPr sz="1600" b="0" dirty="0">
              <a:solidFill>
                <a:schemeClr val="tx1"/>
              </a:solidFill>
            </a:endParaRPr>
          </a:p>
          <a:p>
            <a:r>
              <a:rPr lang="en-GB" sz="1600" b="0" dirty="0">
                <a:solidFill>
                  <a:schemeClr val="tx1"/>
                </a:solidFill>
              </a:rPr>
              <a:t>Interstellar scattering </a:t>
            </a:r>
            <a:br>
              <a:rPr lang="en-GB" sz="1600" b="0" dirty="0">
                <a:solidFill>
                  <a:schemeClr val="tx1"/>
                </a:solidFill>
              </a:rPr>
            </a:br>
            <a:r>
              <a:rPr lang="en-GB" sz="1600" b="0" dirty="0">
                <a:solidFill>
                  <a:schemeClr val="tx1"/>
                </a:solidFill>
              </a:rPr>
              <a:t>measurements </a:t>
            </a:r>
            <a:br>
              <a:rPr lang="en-GB" sz="1600" b="0" dirty="0">
                <a:solidFill>
                  <a:schemeClr val="tx1"/>
                </a:solidFill>
              </a:rPr>
            </a:br>
            <a:r>
              <a:rPr lang="en-GB" sz="1600" b="0" dirty="0">
                <a:solidFill>
                  <a:schemeClr val="tx1"/>
                </a:solidFill>
              </a:rPr>
              <a:t>non-existent for many </a:t>
            </a:r>
            <a:br>
              <a:rPr lang="en-GB" sz="1600" b="0" dirty="0">
                <a:solidFill>
                  <a:schemeClr val="tx1"/>
                </a:solidFill>
              </a:rPr>
            </a:br>
            <a:r>
              <a:rPr lang="en-GB" sz="1600" b="0" dirty="0">
                <a:solidFill>
                  <a:schemeClr val="tx1"/>
                </a:solidFill>
              </a:rPr>
              <a:t>high-|</a:t>
            </a:r>
            <a:r>
              <a:rPr lang="en-GB" sz="1600" b="0" i="1" dirty="0">
                <a:solidFill>
                  <a:schemeClr val="tx1"/>
                </a:solidFill>
              </a:rPr>
              <a:t>b</a:t>
            </a:r>
            <a:r>
              <a:rPr lang="en-GB" sz="1600" b="0" dirty="0">
                <a:solidFill>
                  <a:schemeClr val="tx1"/>
                </a:solidFill>
              </a:rPr>
              <a:t>| pulsars</a:t>
            </a:r>
            <a:br>
              <a:rPr lang="en-GB" sz="1600" b="0" dirty="0">
                <a:solidFill>
                  <a:schemeClr val="tx1"/>
                </a:solidFill>
              </a:rPr>
            </a:br>
            <a:r>
              <a:rPr lang="en-GB" sz="1600" b="0" dirty="0">
                <a:solidFill>
                  <a:schemeClr val="tx1"/>
                </a:solidFill>
              </a:rPr>
              <a:t> </a:t>
            </a:r>
            <a:endParaRPr sz="1600" b="0" dirty="0">
              <a:solidFill>
                <a:schemeClr val="tx1"/>
              </a:solidFill>
            </a:endParaRPr>
          </a:p>
          <a:p>
            <a:r>
              <a:rPr lang="en-GB" sz="1600" b="0" dirty="0">
                <a:solidFill>
                  <a:schemeClr val="tx1"/>
                </a:solidFill>
              </a:rPr>
              <a:t>MWA presents unique </a:t>
            </a:r>
            <a:br>
              <a:rPr lang="en-GB" sz="1600" b="0" dirty="0">
                <a:solidFill>
                  <a:schemeClr val="tx1"/>
                </a:solidFill>
              </a:rPr>
            </a:br>
            <a:r>
              <a:rPr lang="en-GB" sz="1600" b="0" dirty="0">
                <a:solidFill>
                  <a:schemeClr val="tx1"/>
                </a:solidFill>
              </a:rPr>
              <a:t>contribution to the </a:t>
            </a:r>
            <a:br>
              <a:rPr lang="en-GB" sz="1600" b="0" dirty="0">
                <a:solidFill>
                  <a:schemeClr val="tx1"/>
                </a:solidFill>
              </a:rPr>
            </a:br>
            <a:r>
              <a:rPr lang="en-GB" sz="1600" b="0" dirty="0">
                <a:solidFill>
                  <a:schemeClr val="tx1"/>
                </a:solidFill>
              </a:rPr>
              <a:t>next-generation of </a:t>
            </a:r>
            <a:br>
              <a:rPr lang="en-GB" sz="1600" b="0" dirty="0">
                <a:solidFill>
                  <a:schemeClr val="tx1"/>
                </a:solidFill>
              </a:rPr>
            </a:br>
            <a:r>
              <a:rPr lang="en-GB" sz="1600" b="0" dirty="0">
                <a:solidFill>
                  <a:schemeClr val="tx1"/>
                </a:solidFill>
              </a:rPr>
              <a:t>electron density models</a:t>
            </a:r>
            <a:endParaRPr sz="1600" b="0" dirty="0">
              <a:solidFill>
                <a:schemeClr val="tx1"/>
              </a:solidFill>
            </a:endParaRPr>
          </a:p>
        </p:txBody>
      </p:sp>
      <p:pic>
        <p:nvPicPr>
          <p:cNvPr id="64" name="Google Shape;64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69677" y="2750476"/>
            <a:ext cx="5902301" cy="271830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9F09F99-84F6-0A47-8506-90E43EB151D3}"/>
              </a:ext>
            </a:extLst>
          </p:cNvPr>
          <p:cNvSpPr txBox="1">
            <a:spLocks/>
          </p:cNvSpPr>
          <p:nvPr/>
        </p:nvSpPr>
        <p:spPr>
          <a:xfrm>
            <a:off x="83100" y="210420"/>
            <a:ext cx="9060900" cy="120032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AU" sz="3600" dirty="0">
                <a:solidFill>
                  <a:srgbClr val="0432FF"/>
                </a:solidFill>
                <a:latin typeface="American Typewriter" panose="02090604020004020304" pitchFamily="18" charset="77"/>
                <a:ea typeface="American Typewriter" charset="0"/>
                <a:cs typeface="Arial" panose="020B0604020202020204" pitchFamily="34" charset="0"/>
              </a:rPr>
              <a:t>Pulse Broadening (Scattering) timescales from SMART data 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hexagon with a line in the center&#10;&#10;Description automatically generated">
            <a:extLst>
              <a:ext uri="{FF2B5EF4-FFF2-40B4-BE49-F238E27FC236}">
                <a16:creationId xmlns:a16="http://schemas.microsoft.com/office/drawing/2014/main" id="{8CC957B6-FC4E-B08F-5D6B-5208EAC656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23" y="4854174"/>
            <a:ext cx="3264195" cy="1963335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3DA86EB0-5DBA-4DF5-A89C-FEEF721B66CE}"/>
              </a:ext>
            </a:extLst>
          </p:cNvPr>
          <p:cNvSpPr txBox="1">
            <a:spLocks/>
          </p:cNvSpPr>
          <p:nvPr/>
        </p:nvSpPr>
        <p:spPr>
          <a:xfrm>
            <a:off x="74123" y="242271"/>
            <a:ext cx="9034251" cy="6463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AU" sz="3600" dirty="0">
                <a:solidFill>
                  <a:srgbClr val="0432FF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Gearing up for the second pass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FE76D37-5C23-F586-777E-E57F51D662A6}"/>
              </a:ext>
            </a:extLst>
          </p:cNvPr>
          <p:cNvSpPr txBox="1"/>
          <p:nvPr/>
        </p:nvSpPr>
        <p:spPr>
          <a:xfrm>
            <a:off x="6126148" y="6586496"/>
            <a:ext cx="54131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merican Typewriter" panose="02090604020004020304" pitchFamily="18" charset="77"/>
              </a:rPr>
              <a:t>Slide from Chia Min Tan</a:t>
            </a:r>
          </a:p>
        </p:txBody>
      </p:sp>
      <p:pic>
        <p:nvPicPr>
          <p:cNvPr id="36" name="Picture 35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A203C98C-1C58-036C-AA77-2A3B2CB1BE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7010" y="437160"/>
            <a:ext cx="791988" cy="950386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6DEB854D-3B96-8F4E-96C1-7AFECFC6C4DE}"/>
              </a:ext>
            </a:extLst>
          </p:cNvPr>
          <p:cNvSpPr txBox="1"/>
          <p:nvPr/>
        </p:nvSpPr>
        <p:spPr>
          <a:xfrm>
            <a:off x="967262" y="987264"/>
            <a:ext cx="6707645" cy="35723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25400">
            <a:solidFill>
              <a:srgbClr val="FF0000"/>
            </a:solidFill>
          </a:ln>
        </p:spPr>
        <p:txBody>
          <a:bodyPr wrap="square" lIns="90000" tIns="45000" rIns="90000" bIns="45000" anchorCtr="0" compatLnSpc="0">
            <a:spAutoFit/>
          </a:bodyPr>
          <a:lstStyle/>
          <a:p>
            <a:pPr marL="0" marR="0" lvl="0" indent="0" algn="ctr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tabLst/>
            </a:pPr>
            <a:r>
              <a:rPr lang="en-AU" b="0" u="none" strike="noStrike" kern="1200" cap="none" dirty="0">
                <a:ln>
                  <a:noFill/>
                </a:ln>
                <a:latin typeface="American Typewriter" charset="0"/>
                <a:ea typeface="American Typewriter" charset="0"/>
                <a:cs typeface="American Typewriter" charset="0"/>
              </a:rPr>
              <a:t>More optimal (and efficient) ways of tessellating the sky</a:t>
            </a:r>
            <a:endParaRPr lang="en-AU" b="0" i="0" u="none" strike="noStrike" kern="1200" cap="none" dirty="0">
              <a:ln>
                <a:noFill/>
              </a:ln>
              <a:latin typeface="American Typewriter" charset="0"/>
              <a:ea typeface="American Typewriter" charset="0"/>
              <a:cs typeface="American Typewriter" charset="0"/>
            </a:endParaRPr>
          </a:p>
        </p:txBody>
      </p:sp>
      <p:sp>
        <p:nvSpPr>
          <p:cNvPr id="38" name="Google Shape;263;p33">
            <a:extLst>
              <a:ext uri="{FF2B5EF4-FFF2-40B4-BE49-F238E27FC236}">
                <a16:creationId xmlns:a16="http://schemas.microsoft.com/office/drawing/2014/main" id="{BA330243-3771-1E2C-8F22-D89EA5F68506}"/>
              </a:ext>
            </a:extLst>
          </p:cNvPr>
          <p:cNvSpPr txBox="1">
            <a:spLocks/>
          </p:cNvSpPr>
          <p:nvPr/>
        </p:nvSpPr>
        <p:spPr>
          <a:xfrm>
            <a:off x="6075128" y="4651227"/>
            <a:ext cx="2638285" cy="168629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9050">
            <a:solidFill>
              <a:srgbClr val="FF0000"/>
            </a:solidFill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1" i="0" kern="1200">
                <a:solidFill>
                  <a:srgbClr val="CD0920"/>
                </a:solidFill>
                <a:latin typeface="Arial"/>
                <a:ea typeface="+mn-ea"/>
                <a:cs typeface="Arial"/>
              </a:defRPr>
            </a:lvl1pPr>
            <a:lvl2pPr marL="0" indent="0" algn="l" defTabSz="457200" rtl="0" eaLnBrk="1" latinLnBrk="0" hangingPunct="1">
              <a:spcBef>
                <a:spcPts val="0"/>
              </a:spcBef>
              <a:buFont typeface="Arial"/>
              <a:buNone/>
              <a:defRPr sz="24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532800" indent="-228600" algn="l" defTabSz="457200" rtl="0" eaLnBrk="1" latinLnBrk="0" hangingPunct="1">
              <a:spcBef>
                <a:spcPts val="0"/>
              </a:spcBef>
              <a:buSzPct val="80000"/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846000" indent="-228600" algn="l" defTabSz="457200" rtl="0" eaLnBrk="1" latinLnBrk="0" hangingPunct="1">
              <a:spcBef>
                <a:spcPts val="0"/>
              </a:spcBef>
              <a:buSzPct val="80000"/>
              <a:buFont typeface="Arial"/>
              <a:buChar char="–"/>
              <a:defRPr sz="22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1339200" indent="-228600" algn="l" defTabSz="457200" rtl="0" eaLnBrk="1" latinLnBrk="0" hangingPunct="1">
              <a:spcBef>
                <a:spcPts val="0"/>
              </a:spcBef>
              <a:buSzPct val="80000"/>
              <a:buFont typeface="Arial"/>
              <a:buChar char="•"/>
              <a:defRPr sz="20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b="0" dirty="0">
                <a:solidFill>
                  <a:schemeClr val="tx1"/>
                </a:solidFill>
                <a:latin typeface="American Typewriter" panose="02090604020004020304" pitchFamily="18" charset="77"/>
              </a:rPr>
              <a:t>Layers of hexagonal rings around the start and end times of SMART drift scans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200" b="0" dirty="0">
              <a:solidFill>
                <a:schemeClr val="tx1"/>
              </a:solidFill>
              <a:latin typeface="American Typewriter" panose="02090604020004020304" pitchFamily="18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b="0" dirty="0">
                <a:solidFill>
                  <a:schemeClr val="tx1"/>
                </a:solidFill>
                <a:latin typeface="American Typewriter" panose="02090604020004020304" pitchFamily="18" charset="77"/>
              </a:rPr>
              <a:t>Working with the FWHM of the MWA tied-array beam (more realistic beam size)  </a:t>
            </a:r>
          </a:p>
        </p:txBody>
      </p:sp>
      <p:pic>
        <p:nvPicPr>
          <p:cNvPr id="6" name="Google Shape;400;p43">
            <a:extLst>
              <a:ext uri="{FF2B5EF4-FFF2-40B4-BE49-F238E27FC236}">
                <a16:creationId xmlns:a16="http://schemas.microsoft.com/office/drawing/2014/main" id="{E21738F7-25F8-CCB9-E5BE-1CD5C7A9E3AB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9658" y="1801140"/>
            <a:ext cx="5806490" cy="285008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52C8C01-BD18-A126-8B58-BB38FE707C0E}"/>
              </a:ext>
            </a:extLst>
          </p:cNvPr>
          <p:cNvCxnSpPr/>
          <p:nvPr/>
        </p:nvCxnSpPr>
        <p:spPr>
          <a:xfrm flipH="1">
            <a:off x="688622" y="3759200"/>
            <a:ext cx="4323645" cy="103323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2D783BC-A81C-A5CA-8932-9CD55D409AE4}"/>
              </a:ext>
            </a:extLst>
          </p:cNvPr>
          <p:cNvCxnSpPr/>
          <p:nvPr/>
        </p:nvCxnSpPr>
        <p:spPr>
          <a:xfrm flipH="1">
            <a:off x="2810933" y="3872089"/>
            <a:ext cx="2788356" cy="271440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71238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C13D01-6BE3-E99E-B196-BDEFE7269E0C}"/>
              </a:ext>
            </a:extLst>
          </p:cNvPr>
          <p:cNvSpPr txBox="1">
            <a:spLocks/>
          </p:cNvSpPr>
          <p:nvPr/>
        </p:nvSpPr>
        <p:spPr>
          <a:xfrm>
            <a:off x="546100" y="149224"/>
            <a:ext cx="8597900" cy="70788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AU" sz="4000" dirty="0">
                <a:solidFill>
                  <a:srgbClr val="0432FF"/>
                </a:solidFill>
                <a:latin typeface="American Typewriter" panose="02090604020004020304" pitchFamily="18" charset="77"/>
                <a:ea typeface="American Typewriter" charset="0"/>
                <a:cs typeface="Arial" panose="020B0604020202020204" pitchFamily="34" charset="0"/>
              </a:rPr>
              <a:t>New pulsar candidate J0125</a:t>
            </a:r>
          </a:p>
        </p:txBody>
      </p:sp>
      <p:pic>
        <p:nvPicPr>
          <p:cNvPr id="4" name="Picture 3" descr="A close-up of a graph&#10;&#10;Description automatically generated">
            <a:extLst>
              <a:ext uri="{FF2B5EF4-FFF2-40B4-BE49-F238E27FC236}">
                <a16:creationId xmlns:a16="http://schemas.microsoft.com/office/drawing/2014/main" id="{00098445-A415-09BB-51E2-7F036A21CA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8481" y="1091622"/>
            <a:ext cx="7151872" cy="5346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3169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C13D01-6BE3-E99E-B196-BDEFE7269E0C}"/>
              </a:ext>
            </a:extLst>
          </p:cNvPr>
          <p:cNvSpPr txBox="1">
            <a:spLocks/>
          </p:cNvSpPr>
          <p:nvPr/>
        </p:nvSpPr>
        <p:spPr>
          <a:xfrm>
            <a:off x="546100" y="149224"/>
            <a:ext cx="8597900" cy="70788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AU" sz="4000" dirty="0">
                <a:solidFill>
                  <a:srgbClr val="0432FF"/>
                </a:solidFill>
                <a:latin typeface="American Typewriter" panose="02090604020004020304" pitchFamily="18" charset="77"/>
                <a:ea typeface="American Typewriter" charset="0"/>
                <a:cs typeface="Arial" panose="020B0604020202020204" pitchFamily="34" charset="0"/>
              </a:rPr>
              <a:t>But why we didn’t find it earlier?</a:t>
            </a:r>
          </a:p>
        </p:txBody>
      </p:sp>
      <p:pic>
        <p:nvPicPr>
          <p:cNvPr id="5" name="Picture 4" descr="A screenshot of a graph&#10;&#10;Description automatically generated">
            <a:extLst>
              <a:ext uri="{FF2B5EF4-FFF2-40B4-BE49-F238E27FC236}">
                <a16:creationId xmlns:a16="http://schemas.microsoft.com/office/drawing/2014/main" id="{A59306F2-D3C5-CC89-F415-77E41A6275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551" y="2083981"/>
            <a:ext cx="4449118" cy="3143688"/>
          </a:xfrm>
          <a:prstGeom prst="rect">
            <a:avLst/>
          </a:prstGeom>
        </p:spPr>
      </p:pic>
      <p:pic>
        <p:nvPicPr>
          <p:cNvPr id="7" name="Picture 6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04EDA31C-15F9-7310-3FCF-CC5C895269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3033" y="2083981"/>
            <a:ext cx="4449119" cy="3143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017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C13D01-6BE3-E99E-B196-BDEFE7269E0C}"/>
              </a:ext>
            </a:extLst>
          </p:cNvPr>
          <p:cNvSpPr txBox="1">
            <a:spLocks/>
          </p:cNvSpPr>
          <p:nvPr/>
        </p:nvSpPr>
        <p:spPr>
          <a:xfrm>
            <a:off x="546100" y="149224"/>
            <a:ext cx="8597900" cy="70788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AU" sz="4000" dirty="0">
                <a:solidFill>
                  <a:srgbClr val="0432FF"/>
                </a:solidFill>
                <a:latin typeface="American Typewriter" panose="02090604020004020304" pitchFamily="18" charset="77"/>
                <a:ea typeface="American Typewriter" charset="0"/>
                <a:cs typeface="Arial" panose="020B0604020202020204" pitchFamily="34" charset="0"/>
              </a:rPr>
              <a:t>Seen in two other observations</a:t>
            </a:r>
          </a:p>
        </p:txBody>
      </p:sp>
      <p:pic>
        <p:nvPicPr>
          <p:cNvPr id="4" name="Picture 3" descr="A screenshot of a graph&#10;&#10;Description automatically generated">
            <a:extLst>
              <a:ext uri="{FF2B5EF4-FFF2-40B4-BE49-F238E27FC236}">
                <a16:creationId xmlns:a16="http://schemas.microsoft.com/office/drawing/2014/main" id="{857D997D-D9F2-CC22-B871-847054FB16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0677" y="2181448"/>
            <a:ext cx="3768343" cy="2954078"/>
          </a:xfrm>
          <a:prstGeom prst="rect">
            <a:avLst/>
          </a:prstGeom>
        </p:spPr>
      </p:pic>
      <p:pic>
        <p:nvPicPr>
          <p:cNvPr id="8" name="Picture 7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7B79DF63-A580-0752-211F-B9E8A81FC6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9350" y="3926161"/>
            <a:ext cx="3469463" cy="2782615"/>
          </a:xfrm>
          <a:prstGeom prst="rect">
            <a:avLst/>
          </a:prstGeom>
        </p:spPr>
      </p:pic>
      <p:pic>
        <p:nvPicPr>
          <p:cNvPr id="10" name="Picture 9" descr="A screenshot of a graph&#10;&#10;Description automatically generated">
            <a:extLst>
              <a:ext uri="{FF2B5EF4-FFF2-40B4-BE49-F238E27FC236}">
                <a16:creationId xmlns:a16="http://schemas.microsoft.com/office/drawing/2014/main" id="{D564142A-90A3-DEB0-46F5-24554F311E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722" y="979968"/>
            <a:ext cx="3720644" cy="2954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011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5"/>
          <p:cNvSpPr txBox="1">
            <a:spLocks noGrp="1"/>
          </p:cNvSpPr>
          <p:nvPr>
            <p:ph type="body" idx="1"/>
          </p:nvPr>
        </p:nvSpPr>
        <p:spPr>
          <a:xfrm>
            <a:off x="285672" y="1603324"/>
            <a:ext cx="7943928" cy="4955519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rmAutofit fontScale="62500" lnSpcReduction="20000"/>
          </a:bodyPr>
          <a:lstStyle/>
          <a:p>
            <a:pPr>
              <a:lnSpc>
                <a:spcPct val="120000"/>
              </a:lnSpc>
            </a:pPr>
            <a:r>
              <a:rPr lang="en-GB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Dedispersion</a:t>
            </a:r>
            <a:r>
              <a:rPr lang="en-GB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at low frequencies</a:t>
            </a:r>
          </a:p>
          <a:p>
            <a:pPr>
              <a:lnSpc>
                <a:spcPct val="120000"/>
              </a:lnSpc>
            </a:pPr>
            <a:endParaRPr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20000"/>
              </a:lnSpc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Exploring GPU accelerated options, like: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>
              <a:lnSpc>
                <a:spcPct val="120000"/>
              </a:lnSpc>
            </a:pP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AstroAccelerate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(tuned for SKA-mid, loses ~most of its efficiency at low-freq.)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>
              <a:lnSpc>
                <a:spcPct val="120000"/>
              </a:lnSpc>
            </a:pP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dedisp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(time-domain and Fourier domain options)</a:t>
            </a:r>
            <a:b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GB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I/O for beamforming/reduction tasks</a:t>
            </a:r>
          </a:p>
          <a:p>
            <a:pPr>
              <a:lnSpc>
                <a:spcPct val="120000"/>
              </a:lnSpc>
            </a:pPr>
            <a:endParaRPr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20000"/>
              </a:lnSpc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Large (many-TB) raw data sets, potentially many medium (many-GB) outputs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20000"/>
              </a:lnSpc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Lustre filesystems have performance issues, SSD storage tends to not be large enough</a:t>
            </a:r>
            <a:b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GB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Performance extensions to community pulsar search software</a:t>
            </a:r>
          </a:p>
          <a:p>
            <a:pPr>
              <a:lnSpc>
                <a:spcPct val="120000"/>
              </a:lnSpc>
            </a:pPr>
            <a:endParaRPr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20000"/>
              </a:lnSpc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Popular, well-tested and trusted software is showing its age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20000"/>
              </a:lnSpc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Some parallelism, but still much to exploit (even on CPU front)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20000"/>
              </a:lnSpc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GPU Fourier-domain acceleration/jerk searches? GPU fast folding algorithms? 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20000"/>
              </a:lnSpc>
            </a:pP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Key point: Needs to be easy to use!! </a:t>
            </a:r>
            <a:endParaRPr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97A016-0D5D-5A6C-821A-FFF4FDE9A984}"/>
              </a:ext>
            </a:extLst>
          </p:cNvPr>
          <p:cNvSpPr txBox="1">
            <a:spLocks/>
          </p:cNvSpPr>
          <p:nvPr/>
        </p:nvSpPr>
        <p:spPr>
          <a:xfrm>
            <a:off x="83100" y="210420"/>
            <a:ext cx="9060900" cy="120032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AU" sz="3600" dirty="0">
                <a:solidFill>
                  <a:srgbClr val="0432FF"/>
                </a:solidFill>
                <a:latin typeface="American Typewriter" panose="02090604020004020304" pitchFamily="18" charset="77"/>
                <a:ea typeface="American Typewriter" charset="0"/>
                <a:cs typeface="Arial" panose="020B0604020202020204" pitchFamily="34" charset="0"/>
              </a:rPr>
              <a:t>SMART data processing: HPC Challenges and Opportunities 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C13D01-6BE3-E99E-B196-BDEFE7269E0C}"/>
              </a:ext>
            </a:extLst>
          </p:cNvPr>
          <p:cNvSpPr txBox="1">
            <a:spLocks/>
          </p:cNvSpPr>
          <p:nvPr/>
        </p:nvSpPr>
        <p:spPr>
          <a:xfrm>
            <a:off x="546100" y="149224"/>
            <a:ext cx="8597900" cy="70788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AU" sz="4000" dirty="0">
                <a:solidFill>
                  <a:srgbClr val="0432FF"/>
                </a:solidFill>
                <a:latin typeface="American Typewriter" panose="02090604020004020304" pitchFamily="18" charset="77"/>
                <a:ea typeface="American Typewriter" charset="0"/>
                <a:cs typeface="Arial" panose="020B0604020202020204" pitchFamily="34" charset="0"/>
              </a:rPr>
              <a:t>Recent Pulsar Publications </a:t>
            </a:r>
          </a:p>
        </p:txBody>
      </p:sp>
      <p:pic>
        <p:nvPicPr>
          <p:cNvPr id="5" name="Picture 4" descr="A close-up of a document&#10;&#10;Description automatically generated">
            <a:extLst>
              <a:ext uri="{FF2B5EF4-FFF2-40B4-BE49-F238E27FC236}">
                <a16:creationId xmlns:a16="http://schemas.microsoft.com/office/drawing/2014/main" id="{36AFBC76-69D9-27B4-2EF5-F171CA15B5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349" y="935289"/>
            <a:ext cx="3902149" cy="1870510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pic>
        <p:nvPicPr>
          <p:cNvPr id="9" name="Picture 8" descr="A close-up of a document&#10;&#10;Description automatically generated">
            <a:extLst>
              <a:ext uri="{FF2B5EF4-FFF2-40B4-BE49-F238E27FC236}">
                <a16:creationId xmlns:a16="http://schemas.microsoft.com/office/drawing/2014/main" id="{A4CB506E-7901-ECD2-FF0A-72606DC518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0926" y="3105141"/>
            <a:ext cx="4053074" cy="1998488"/>
          </a:xfrm>
          <a:prstGeom prst="rect">
            <a:avLst/>
          </a:prstGeom>
          <a:ln w="31750">
            <a:solidFill>
              <a:srgbClr val="0432FF"/>
            </a:solidFill>
          </a:ln>
        </p:spPr>
      </p:pic>
      <p:pic>
        <p:nvPicPr>
          <p:cNvPr id="10" name="Picture 9" descr="A close-up of a graph&#10;&#10;Description automatically generated">
            <a:extLst>
              <a:ext uri="{FF2B5EF4-FFF2-40B4-BE49-F238E27FC236}">
                <a16:creationId xmlns:a16="http://schemas.microsoft.com/office/drawing/2014/main" id="{292B13DD-73A7-178D-E3BD-32810D8269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7406" y="1105407"/>
            <a:ext cx="4268750" cy="1870510"/>
          </a:xfrm>
          <a:prstGeom prst="rect">
            <a:avLst/>
          </a:prstGeom>
        </p:spPr>
      </p:pic>
      <p:pic>
        <p:nvPicPr>
          <p:cNvPr id="12" name="Picture 11" descr="A diagram of a period of birth&#10;&#10;Description automatically generated with medium confidence">
            <a:extLst>
              <a:ext uri="{FF2B5EF4-FFF2-40B4-BE49-F238E27FC236}">
                <a16:creationId xmlns:a16="http://schemas.microsoft.com/office/drawing/2014/main" id="{3AEEE12F-2AEA-C671-FF9A-DBB494D30C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1014" y="2814372"/>
            <a:ext cx="2636897" cy="2608234"/>
          </a:xfrm>
          <a:prstGeom prst="rect">
            <a:avLst/>
          </a:prstGeom>
        </p:spPr>
      </p:pic>
      <p:pic>
        <p:nvPicPr>
          <p:cNvPr id="7" name="Picture 6" descr="A close-up of a document&#10;&#10;Description automatically generated">
            <a:extLst>
              <a:ext uri="{FF2B5EF4-FFF2-40B4-BE49-F238E27FC236}">
                <a16:creationId xmlns:a16="http://schemas.microsoft.com/office/drawing/2014/main" id="{78FEDE1E-6E8C-8038-1B26-FDDB9DE520D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63866" y="5138521"/>
            <a:ext cx="3154178" cy="1687514"/>
          </a:xfrm>
          <a:prstGeom prst="rect">
            <a:avLst/>
          </a:prstGeom>
          <a:ln w="31750">
            <a:solidFill>
              <a:srgbClr val="C00000"/>
            </a:solidFill>
          </a:ln>
        </p:spPr>
      </p:pic>
      <p:pic>
        <p:nvPicPr>
          <p:cNvPr id="16" name="Picture 15" descr="A map of the earth&#10;&#10;Description automatically generated">
            <a:extLst>
              <a:ext uri="{FF2B5EF4-FFF2-40B4-BE49-F238E27FC236}">
                <a16:creationId xmlns:a16="http://schemas.microsoft.com/office/drawing/2014/main" id="{849B933B-6126-4807-F769-C33F6B64E63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66044" y="5075089"/>
            <a:ext cx="3095940" cy="1687514"/>
          </a:xfrm>
          <a:prstGeom prst="rect">
            <a:avLst/>
          </a:prstGeom>
        </p:spPr>
      </p:pic>
      <p:pic>
        <p:nvPicPr>
          <p:cNvPr id="17" name="Picture 16" descr="A person wearing a hat and glasses&#10;&#10;Description automatically generated">
            <a:extLst>
              <a:ext uri="{FF2B5EF4-FFF2-40B4-BE49-F238E27FC236}">
                <a16:creationId xmlns:a16="http://schemas.microsoft.com/office/drawing/2014/main" id="{64747024-950A-24B3-742B-4B8079B4AAD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20217" y="1598382"/>
            <a:ext cx="1052743" cy="1292476"/>
          </a:xfrm>
          <a:prstGeom prst="rect">
            <a:avLst/>
          </a:prstGeom>
        </p:spPr>
      </p:pic>
      <p:pic>
        <p:nvPicPr>
          <p:cNvPr id="18" name="Picture 17" descr="A person wearing glasses and smiling&#10;&#10;Description automatically generated">
            <a:extLst>
              <a:ext uri="{FF2B5EF4-FFF2-40B4-BE49-F238E27FC236}">
                <a16:creationId xmlns:a16="http://schemas.microsoft.com/office/drawing/2014/main" id="{C981FF56-87DE-641B-8B72-5709C17A2C9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50396" y="5833016"/>
            <a:ext cx="875760" cy="875760"/>
          </a:xfrm>
          <a:prstGeom prst="rect">
            <a:avLst/>
          </a:prstGeom>
        </p:spPr>
      </p:pic>
      <p:sp>
        <p:nvSpPr>
          <p:cNvPr id="19" name="Google Shape;58;p13">
            <a:extLst>
              <a:ext uri="{FF2B5EF4-FFF2-40B4-BE49-F238E27FC236}">
                <a16:creationId xmlns:a16="http://schemas.microsoft.com/office/drawing/2014/main" id="{83985110-42E6-596B-B1A0-84D095177273}"/>
              </a:ext>
            </a:extLst>
          </p:cNvPr>
          <p:cNvSpPr txBox="1"/>
          <p:nvPr/>
        </p:nvSpPr>
        <p:spPr>
          <a:xfrm>
            <a:off x="6312924" y="5423389"/>
            <a:ext cx="3010800" cy="35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>
                <a:solidFill>
                  <a:srgbClr val="0432FF"/>
                </a:solidFill>
              </a:rPr>
              <a:t>Sett et al. (2024), accepted in PASA</a:t>
            </a:r>
            <a:endParaRPr sz="1200" dirty="0">
              <a:solidFill>
                <a:srgbClr val="0432FF"/>
              </a:solidFill>
            </a:endParaRPr>
          </a:p>
        </p:txBody>
      </p:sp>
      <p:sp>
        <p:nvSpPr>
          <p:cNvPr id="20" name="Google Shape;58;p13">
            <a:extLst>
              <a:ext uri="{FF2B5EF4-FFF2-40B4-BE49-F238E27FC236}">
                <a16:creationId xmlns:a16="http://schemas.microsoft.com/office/drawing/2014/main" id="{47B95CAC-A973-26B0-B85E-0C9227D6CF97}"/>
              </a:ext>
            </a:extLst>
          </p:cNvPr>
          <p:cNvSpPr txBox="1"/>
          <p:nvPr/>
        </p:nvSpPr>
        <p:spPr>
          <a:xfrm>
            <a:off x="326902" y="2903596"/>
            <a:ext cx="3010800" cy="35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>
                <a:solidFill>
                  <a:srgbClr val="0432FF"/>
                </a:solidFill>
              </a:rPr>
              <a:t>Grover et al. (2024b), accepted in PASA</a:t>
            </a:r>
            <a:endParaRPr sz="1200" dirty="0">
              <a:solidFill>
                <a:srgbClr val="0432FF"/>
              </a:solidFill>
            </a:endParaRPr>
          </a:p>
        </p:txBody>
      </p:sp>
      <p:sp>
        <p:nvSpPr>
          <p:cNvPr id="21" name="Google Shape;58;p13">
            <a:extLst>
              <a:ext uri="{FF2B5EF4-FFF2-40B4-BE49-F238E27FC236}">
                <a16:creationId xmlns:a16="http://schemas.microsoft.com/office/drawing/2014/main" id="{0C2F7B3E-3E59-0B6F-EA48-F045AFFB5E12}"/>
              </a:ext>
            </a:extLst>
          </p:cNvPr>
          <p:cNvSpPr txBox="1"/>
          <p:nvPr/>
        </p:nvSpPr>
        <p:spPr>
          <a:xfrm>
            <a:off x="6242149" y="842448"/>
            <a:ext cx="3010800" cy="35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>
                <a:solidFill>
                  <a:srgbClr val="0432FF"/>
                </a:solidFill>
              </a:rPr>
              <a:t>Grover et al. (2024a), </a:t>
            </a:r>
            <a:r>
              <a:rPr lang="en-GB" sz="1200" dirty="0" err="1">
                <a:solidFill>
                  <a:srgbClr val="0432FF"/>
                </a:solidFill>
              </a:rPr>
              <a:t>ApJ</a:t>
            </a:r>
            <a:r>
              <a:rPr lang="en-GB" sz="1200" dirty="0">
                <a:solidFill>
                  <a:srgbClr val="0432FF"/>
                </a:solidFill>
              </a:rPr>
              <a:t>, </a:t>
            </a:r>
            <a:r>
              <a:rPr lang="en-GB" sz="1200" b="1" dirty="0">
                <a:solidFill>
                  <a:srgbClr val="0432FF"/>
                </a:solidFill>
              </a:rPr>
              <a:t>970</a:t>
            </a:r>
            <a:r>
              <a:rPr lang="en-GB" sz="1200" dirty="0">
                <a:solidFill>
                  <a:srgbClr val="0432FF"/>
                </a:solidFill>
              </a:rPr>
              <a:t>, 78</a:t>
            </a:r>
            <a:endParaRPr sz="1200" dirty="0">
              <a:solidFill>
                <a:srgbClr val="0432FF"/>
              </a:solidFill>
            </a:endParaRPr>
          </a:p>
        </p:txBody>
      </p:sp>
      <p:sp>
        <p:nvSpPr>
          <p:cNvPr id="22" name="Google Shape;58;p13">
            <a:extLst>
              <a:ext uri="{FF2B5EF4-FFF2-40B4-BE49-F238E27FC236}">
                <a16:creationId xmlns:a16="http://schemas.microsoft.com/office/drawing/2014/main" id="{4F0D1558-73F1-49A5-6C2D-B95C76C48423}"/>
              </a:ext>
            </a:extLst>
          </p:cNvPr>
          <p:cNvSpPr txBox="1"/>
          <p:nvPr/>
        </p:nvSpPr>
        <p:spPr>
          <a:xfrm>
            <a:off x="2196637" y="4610601"/>
            <a:ext cx="2162470" cy="35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i="1" dirty="0">
                <a:latin typeface="American Typewriter" panose="02090604020004020304" pitchFamily="18" charset="77"/>
              </a:rPr>
              <a:t>See </a:t>
            </a:r>
            <a:r>
              <a:rPr lang="en-GB" sz="1600" i="1" dirty="0" err="1">
                <a:latin typeface="American Typewriter" panose="02090604020004020304" pitchFamily="18" charset="77"/>
              </a:rPr>
              <a:t>Garvit’s</a:t>
            </a:r>
            <a:r>
              <a:rPr lang="en-GB" sz="1600" i="1" dirty="0">
                <a:latin typeface="American Typewriter" panose="02090604020004020304" pitchFamily="18" charset="77"/>
              </a:rPr>
              <a:t> talk</a:t>
            </a:r>
            <a:endParaRPr sz="1600" i="1" dirty="0">
              <a:latin typeface="American Typewriter" panose="02090604020004020304" pitchFamily="18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7984559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2"/>
          <p:cNvSpPr/>
          <p:nvPr/>
        </p:nvSpPr>
        <p:spPr>
          <a:xfrm>
            <a:off x="1837253" y="2248343"/>
            <a:ext cx="664200" cy="37200"/>
          </a:xfrm>
          <a:prstGeom prst="roundRect">
            <a:avLst>
              <a:gd name="adj" fmla="val 50000"/>
            </a:avLst>
          </a:prstGeom>
          <a:solidFill>
            <a:srgbClr val="A7291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147" name="Google Shape;147;p22"/>
          <p:cNvGrpSpPr/>
          <p:nvPr/>
        </p:nvGrpSpPr>
        <p:grpSpPr>
          <a:xfrm>
            <a:off x="59263" y="1928957"/>
            <a:ext cx="1959984" cy="2085687"/>
            <a:chOff x="571536" y="1957150"/>
            <a:chExt cx="1755000" cy="1897977"/>
          </a:xfrm>
        </p:grpSpPr>
        <p:sp>
          <p:nvSpPr>
            <p:cNvPr id="148" name="Google Shape;148;p22"/>
            <p:cNvSpPr/>
            <p:nvPr/>
          </p:nvSpPr>
          <p:spPr>
            <a:xfrm>
              <a:off x="1151886" y="1957150"/>
              <a:ext cx="594300" cy="594300"/>
            </a:xfrm>
            <a:prstGeom prst="ellipse">
              <a:avLst/>
            </a:prstGeom>
            <a:noFill/>
            <a:ln w="38100" cap="flat" cmpd="sng">
              <a:solidFill>
                <a:srgbClr val="A7291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9" name="Google Shape;149;p22"/>
            <p:cNvSpPr txBox="1"/>
            <p:nvPr/>
          </p:nvSpPr>
          <p:spPr>
            <a:xfrm>
              <a:off x="1120537" y="2104224"/>
              <a:ext cx="657000" cy="321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600"/>
                </a:spcAft>
              </a:pPr>
              <a:r>
                <a:rPr lang="en-GB" sz="1000" b="1">
                  <a:solidFill>
                    <a:srgbClr val="A7291E"/>
                  </a:solidFill>
                  <a:latin typeface="Roboto"/>
                  <a:ea typeface="Roboto"/>
                  <a:cs typeface="Roboto"/>
                  <a:sym typeface="Roboto"/>
                </a:rPr>
                <a:t>2013/14</a:t>
              </a:r>
              <a:endParaRPr sz="1000" b="1">
                <a:solidFill>
                  <a:srgbClr val="A7291E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50" name="Google Shape;150;p22"/>
            <p:cNvSpPr txBox="1"/>
            <p:nvPr/>
          </p:nvSpPr>
          <p:spPr>
            <a:xfrm>
              <a:off x="594488" y="2660925"/>
              <a:ext cx="1709100" cy="446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b" anchorCtr="0">
              <a:noAutofit/>
            </a:bodyPr>
            <a:lstStyle/>
            <a:p>
              <a:pPr algn="ctr">
                <a:lnSpc>
                  <a:spcPct val="115000"/>
                </a:lnSpc>
              </a:pPr>
              <a:r>
                <a:rPr lang="en-GB" sz="1200" b="1">
                  <a:solidFill>
                    <a:srgbClr val="A7291E"/>
                  </a:solidFill>
                  <a:latin typeface="Roboto"/>
                  <a:ea typeface="Roboto"/>
                  <a:cs typeface="Roboto"/>
                  <a:sym typeface="Roboto"/>
                </a:rPr>
                <a:t>First voltage capture tests</a:t>
              </a:r>
              <a:endParaRPr sz="1200" b="1">
                <a:solidFill>
                  <a:srgbClr val="A7291E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51" name="Google Shape;151;p22"/>
            <p:cNvSpPr txBox="1"/>
            <p:nvPr/>
          </p:nvSpPr>
          <p:spPr>
            <a:xfrm>
              <a:off x="571536" y="3117727"/>
              <a:ext cx="1755000" cy="737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91425" rIns="0" bIns="91425" anchor="t" anchorCtr="0">
              <a:noAutofit/>
            </a:bodyPr>
            <a:lstStyle/>
            <a:p>
              <a:pPr marL="352799" indent="-185900">
                <a:lnSpc>
                  <a:spcPct val="115000"/>
                </a:lnSpc>
                <a:buClr>
                  <a:schemeClr val="dk1"/>
                </a:buClr>
                <a:buSzPts val="1000"/>
                <a:buFont typeface="Roboto"/>
                <a:buChar char="●"/>
              </a:pPr>
              <a:r>
                <a:rPr lang="en-GB" sz="100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Technology demo. for a new observing mode </a:t>
              </a:r>
              <a:endPara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352799" indent="-185900">
                <a:lnSpc>
                  <a:spcPct val="115000"/>
                </a:lnSpc>
                <a:buClr>
                  <a:schemeClr val="dk1"/>
                </a:buClr>
                <a:buSzPts val="1000"/>
                <a:buFont typeface="Roboto"/>
                <a:buChar char="●"/>
              </a:pPr>
              <a:r>
                <a:rPr lang="en-GB" sz="100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To provide sub-ms timeseries data</a:t>
              </a:r>
              <a:endPara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352799" indent="-185900">
                <a:lnSpc>
                  <a:spcPct val="115000"/>
                </a:lnSpc>
                <a:buClr>
                  <a:schemeClr val="dk1"/>
                </a:buClr>
                <a:buSzPts val="1000"/>
                <a:buFont typeface="Roboto"/>
                <a:buChar char="●"/>
              </a:pPr>
              <a:r>
                <a:rPr lang="en-GB" sz="100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Software development to enable pulsar science accelerates (offline beamformer)</a:t>
              </a:r>
              <a:endPara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352799" indent="-185900">
                <a:lnSpc>
                  <a:spcPct val="115000"/>
                </a:lnSpc>
                <a:buClr>
                  <a:schemeClr val="dk1"/>
                </a:buClr>
                <a:buSzPts val="1000"/>
                <a:buFont typeface="Roboto"/>
                <a:buChar char="●"/>
              </a:pPr>
              <a:r>
                <a:rPr lang="en-GB" sz="100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First pulsar publication in 2014 (PSR J0437-4715)</a:t>
              </a:r>
              <a:endPara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52" name="Google Shape;152;p22"/>
          <p:cNvGrpSpPr/>
          <p:nvPr/>
        </p:nvGrpSpPr>
        <p:grpSpPr>
          <a:xfrm>
            <a:off x="2435687" y="1928957"/>
            <a:ext cx="1908726" cy="2085687"/>
            <a:chOff x="2699423" y="1957150"/>
            <a:chExt cx="1709103" cy="1897977"/>
          </a:xfrm>
        </p:grpSpPr>
        <p:sp>
          <p:nvSpPr>
            <p:cNvPr id="153" name="Google Shape;153;p22"/>
            <p:cNvSpPr/>
            <p:nvPr/>
          </p:nvSpPr>
          <p:spPr>
            <a:xfrm>
              <a:off x="3256823" y="1957150"/>
              <a:ext cx="594300" cy="594300"/>
            </a:xfrm>
            <a:prstGeom prst="ellipse">
              <a:avLst/>
            </a:prstGeom>
            <a:noFill/>
            <a:ln w="38100" cap="flat" cmpd="sng">
              <a:solidFill>
                <a:srgbClr val="A7291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4" name="Google Shape;154;p22"/>
            <p:cNvSpPr txBox="1"/>
            <p:nvPr/>
          </p:nvSpPr>
          <p:spPr>
            <a:xfrm>
              <a:off x="2699425" y="2660925"/>
              <a:ext cx="1709100" cy="446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b" anchorCtr="0">
              <a:noAutofit/>
            </a:bodyPr>
            <a:lstStyle/>
            <a:p>
              <a:pPr algn="ctr">
                <a:lnSpc>
                  <a:spcPct val="115000"/>
                </a:lnSpc>
              </a:pPr>
              <a:r>
                <a:rPr lang="en-GB" sz="1200" b="1">
                  <a:solidFill>
                    <a:srgbClr val="A7291E"/>
                  </a:solidFill>
                  <a:latin typeface="Roboto"/>
                  <a:ea typeface="Roboto"/>
                  <a:cs typeface="Roboto"/>
                  <a:sym typeface="Roboto"/>
                </a:rPr>
                <a:t>Voltage Capture System commissioned</a:t>
              </a:r>
              <a:endParaRPr sz="1200" b="1">
                <a:solidFill>
                  <a:srgbClr val="A7291E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55" name="Google Shape;155;p22"/>
            <p:cNvSpPr txBox="1"/>
            <p:nvPr/>
          </p:nvSpPr>
          <p:spPr>
            <a:xfrm>
              <a:off x="2699423" y="3117727"/>
              <a:ext cx="1709100" cy="737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91425" rIns="0" bIns="91425" anchor="t" anchorCtr="0">
              <a:noAutofit/>
            </a:bodyPr>
            <a:lstStyle/>
            <a:p>
              <a:pPr marL="352799" indent="-185900">
                <a:lnSpc>
                  <a:spcPct val="115000"/>
                </a:lnSpc>
                <a:buClr>
                  <a:schemeClr val="dk1"/>
                </a:buClr>
                <a:buSzPts val="1000"/>
                <a:buFont typeface="Roboto"/>
                <a:buChar char="●"/>
              </a:pPr>
              <a:r>
                <a:rPr lang="en-GB" sz="100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The “dawn” of high time resolution science with the MWA </a:t>
              </a:r>
              <a:endPara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352799" indent="-185900">
                <a:lnSpc>
                  <a:spcPct val="115000"/>
                </a:lnSpc>
                <a:buClr>
                  <a:schemeClr val="dk1"/>
                </a:buClr>
                <a:buSzPts val="1000"/>
                <a:buFont typeface="Roboto"/>
                <a:buChar char="●"/>
              </a:pPr>
              <a:r>
                <a:rPr lang="en-GB" sz="100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A way to access the Nyquist sampled tile voltage data in an “easy” and schedulable way</a:t>
              </a:r>
              <a:endPara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352799" indent="-185900">
                <a:lnSpc>
                  <a:spcPct val="115000"/>
                </a:lnSpc>
                <a:buClr>
                  <a:schemeClr val="dk1"/>
                </a:buClr>
                <a:buSzPts val="1000"/>
                <a:buFont typeface="Roboto"/>
                <a:buChar char="●"/>
              </a:pPr>
              <a:r>
                <a:rPr lang="en-GB" sz="100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Coherent beamforming on the horizon</a:t>
              </a:r>
              <a:endPara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56" name="Google Shape;156;p22"/>
            <p:cNvSpPr txBox="1"/>
            <p:nvPr/>
          </p:nvSpPr>
          <p:spPr>
            <a:xfrm>
              <a:off x="3327950" y="2093800"/>
              <a:ext cx="436800" cy="321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600"/>
                </a:spcAft>
              </a:pPr>
              <a:r>
                <a:rPr lang="en-GB" sz="1000" b="1">
                  <a:solidFill>
                    <a:srgbClr val="A7291E"/>
                  </a:solidFill>
                  <a:latin typeface="Roboto"/>
                  <a:ea typeface="Roboto"/>
                  <a:cs typeface="Roboto"/>
                  <a:sym typeface="Roboto"/>
                </a:rPr>
                <a:t>2015</a:t>
              </a:r>
              <a:endParaRPr sz="1000" b="1">
                <a:solidFill>
                  <a:srgbClr val="A7291E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57" name="Google Shape;157;p22"/>
          <p:cNvGrpSpPr/>
          <p:nvPr/>
        </p:nvGrpSpPr>
        <p:grpSpPr>
          <a:xfrm>
            <a:off x="4760849" y="1928957"/>
            <a:ext cx="1908729" cy="2085685"/>
            <a:chOff x="4781408" y="1957150"/>
            <a:chExt cx="1709106" cy="1897975"/>
          </a:xfrm>
        </p:grpSpPr>
        <p:sp>
          <p:nvSpPr>
            <p:cNvPr id="158" name="Google Shape;158;p22"/>
            <p:cNvSpPr/>
            <p:nvPr/>
          </p:nvSpPr>
          <p:spPr>
            <a:xfrm>
              <a:off x="5338808" y="1957150"/>
              <a:ext cx="594300" cy="594300"/>
            </a:xfrm>
            <a:prstGeom prst="ellipse">
              <a:avLst/>
            </a:prstGeom>
            <a:noFill/>
            <a:ln w="38100" cap="flat" cmpd="sng">
              <a:solidFill>
                <a:srgbClr val="A7291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4"/>
                </a:solidFill>
              </a:endParaRPr>
            </a:p>
          </p:txBody>
        </p:sp>
        <p:sp>
          <p:nvSpPr>
            <p:cNvPr id="159" name="Google Shape;159;p22"/>
            <p:cNvSpPr txBox="1"/>
            <p:nvPr/>
          </p:nvSpPr>
          <p:spPr>
            <a:xfrm>
              <a:off x="4781413" y="2660925"/>
              <a:ext cx="1709100" cy="446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b" anchorCtr="0">
              <a:noAutofit/>
            </a:bodyPr>
            <a:lstStyle/>
            <a:p>
              <a:pPr algn="ctr">
                <a:lnSpc>
                  <a:spcPct val="115000"/>
                </a:lnSpc>
              </a:pPr>
              <a:r>
                <a:rPr lang="en-GB" sz="1200" b="1">
                  <a:solidFill>
                    <a:schemeClr val="accent4"/>
                  </a:solidFill>
                  <a:latin typeface="Roboto"/>
                  <a:ea typeface="Roboto"/>
                  <a:cs typeface="Roboto"/>
                  <a:sym typeface="Roboto"/>
                </a:rPr>
                <a:t>MWAX VCS commissioning</a:t>
              </a:r>
              <a:endParaRPr sz="1200" b="1">
                <a:solidFill>
                  <a:schemeClr val="accent4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60" name="Google Shape;160;p22"/>
            <p:cNvSpPr txBox="1"/>
            <p:nvPr/>
          </p:nvSpPr>
          <p:spPr>
            <a:xfrm>
              <a:off x="4781408" y="3117725"/>
              <a:ext cx="1709100" cy="737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91425" rIns="0" bIns="91425" anchor="t" anchorCtr="0">
              <a:noAutofit/>
            </a:bodyPr>
            <a:lstStyle/>
            <a:p>
              <a:pPr marL="352799" indent="-185900">
                <a:lnSpc>
                  <a:spcPct val="115000"/>
                </a:lnSpc>
                <a:buClr>
                  <a:schemeClr val="dk1"/>
                </a:buClr>
                <a:buSzPts val="1000"/>
                <a:buFont typeface="Roboto"/>
                <a:buChar char="●"/>
              </a:pPr>
              <a:r>
                <a:rPr lang="en-GB" sz="100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Upgrades to the MWA correlator, necessitate a new generation of  VCS </a:t>
              </a:r>
              <a:endPara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352799" indent="-185900">
                <a:lnSpc>
                  <a:spcPct val="115000"/>
                </a:lnSpc>
                <a:buClr>
                  <a:schemeClr val="dk1"/>
                </a:buClr>
                <a:buSzPts val="1000"/>
                <a:buFont typeface="Roboto"/>
                <a:buChar char="●"/>
              </a:pPr>
              <a:r>
                <a:rPr lang="en-GB" sz="100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More flexible, but even higher data rate!</a:t>
              </a:r>
              <a:endPara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352799" indent="-185900">
                <a:lnSpc>
                  <a:spcPct val="115000"/>
                </a:lnSpc>
                <a:buClr>
                  <a:schemeClr val="dk1"/>
                </a:buClr>
                <a:buSzPts val="1000"/>
                <a:buFont typeface="Roboto"/>
                <a:buChar char="●"/>
              </a:pPr>
              <a:r>
                <a:rPr lang="en-GB" sz="100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Now record the 1.28 MHz baseband data rather than PFB output</a:t>
              </a:r>
              <a:endPara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61" name="Google Shape;161;p22"/>
            <p:cNvSpPr txBox="1"/>
            <p:nvPr/>
          </p:nvSpPr>
          <p:spPr>
            <a:xfrm>
              <a:off x="5417558" y="2093789"/>
              <a:ext cx="436800" cy="321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600"/>
                </a:spcAft>
              </a:pPr>
              <a:r>
                <a:rPr lang="en-GB" sz="1000" b="1">
                  <a:solidFill>
                    <a:schemeClr val="accent4"/>
                  </a:solidFill>
                  <a:latin typeface="Roboto"/>
                  <a:ea typeface="Roboto"/>
                  <a:cs typeface="Roboto"/>
                  <a:sym typeface="Roboto"/>
                </a:rPr>
                <a:t>2021</a:t>
              </a:r>
              <a:endParaRPr sz="1000" b="1">
                <a:solidFill>
                  <a:schemeClr val="accent4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62" name="Google Shape;162;p22"/>
          <p:cNvGrpSpPr/>
          <p:nvPr/>
        </p:nvGrpSpPr>
        <p:grpSpPr>
          <a:xfrm>
            <a:off x="7086002" y="1928957"/>
            <a:ext cx="1908725" cy="2085687"/>
            <a:chOff x="6863386" y="1957150"/>
            <a:chExt cx="1709102" cy="1897977"/>
          </a:xfrm>
        </p:grpSpPr>
        <p:sp>
          <p:nvSpPr>
            <p:cNvPr id="163" name="Google Shape;163;p22"/>
            <p:cNvSpPr/>
            <p:nvPr/>
          </p:nvSpPr>
          <p:spPr>
            <a:xfrm>
              <a:off x="7420786" y="1957150"/>
              <a:ext cx="594300" cy="594300"/>
            </a:xfrm>
            <a:prstGeom prst="ellipse">
              <a:avLst/>
            </a:prstGeom>
            <a:noFill/>
            <a:ln w="38100" cap="flat" cmpd="sng">
              <a:solidFill>
                <a:srgbClr val="A7291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4" name="Google Shape;164;p22"/>
            <p:cNvSpPr txBox="1"/>
            <p:nvPr/>
          </p:nvSpPr>
          <p:spPr>
            <a:xfrm>
              <a:off x="6863388" y="2660925"/>
              <a:ext cx="1709100" cy="446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b" anchorCtr="0">
              <a:noAutofit/>
            </a:bodyPr>
            <a:lstStyle/>
            <a:p>
              <a:pPr algn="ctr">
                <a:lnSpc>
                  <a:spcPct val="115000"/>
                </a:lnSpc>
              </a:pPr>
              <a:r>
                <a:rPr lang="en-GB" sz="1200" b="1">
                  <a:solidFill>
                    <a:srgbClr val="A7291E"/>
                  </a:solidFill>
                  <a:latin typeface="Roboto"/>
                  <a:ea typeface="Roboto"/>
                  <a:cs typeface="Roboto"/>
                  <a:sym typeface="Roboto"/>
                </a:rPr>
                <a:t>SMART survey data collection completed</a:t>
              </a:r>
              <a:endParaRPr sz="1200" b="1">
                <a:solidFill>
                  <a:srgbClr val="A7291E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65" name="Google Shape;165;p22"/>
            <p:cNvSpPr txBox="1"/>
            <p:nvPr/>
          </p:nvSpPr>
          <p:spPr>
            <a:xfrm>
              <a:off x="6863386" y="3117727"/>
              <a:ext cx="1709100" cy="737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91425" rIns="0" bIns="91425" anchor="t" anchorCtr="0">
              <a:noAutofit/>
            </a:bodyPr>
            <a:lstStyle/>
            <a:p>
              <a:pPr marL="352799" indent="-185900">
                <a:lnSpc>
                  <a:spcPct val="115000"/>
                </a:lnSpc>
                <a:buClr>
                  <a:schemeClr val="dk1"/>
                </a:buClr>
                <a:buSzPts val="1000"/>
                <a:buFont typeface="Roboto"/>
                <a:buChar char="●"/>
              </a:pPr>
              <a:r>
                <a:rPr lang="en-GB" sz="100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The flagship MWA pulsar survey project completes its </a:t>
              </a:r>
              <a:r>
                <a:rPr lang="en-GB" sz="1000" i="1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large</a:t>
              </a:r>
              <a:r>
                <a:rPr lang="en-GB" sz="100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 data acquisition step</a:t>
              </a:r>
              <a:endPara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352799" indent="-185900">
                <a:lnSpc>
                  <a:spcPct val="115000"/>
                </a:lnSpc>
                <a:buClr>
                  <a:schemeClr val="dk1"/>
                </a:buClr>
                <a:buSzPts val="1000"/>
                <a:buFont typeface="Roboto"/>
                <a:buChar char="●"/>
              </a:pPr>
              <a:r>
                <a:rPr lang="en-GB" sz="100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A voltage record of the sky at 154 MHz</a:t>
              </a:r>
              <a:endPara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352799" indent="-185900">
                <a:lnSpc>
                  <a:spcPct val="115000"/>
                </a:lnSpc>
                <a:buClr>
                  <a:schemeClr val="dk1"/>
                </a:buClr>
                <a:buSzPts val="1000"/>
                <a:buFont typeface="Roboto"/>
                <a:buChar char="●"/>
              </a:pPr>
              <a:r>
                <a:rPr lang="en-GB" sz="100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Preserved* via the ARDC as a Data Collection of National Significance </a:t>
              </a:r>
              <a:endPara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66" name="Google Shape;166;p22"/>
            <p:cNvSpPr txBox="1"/>
            <p:nvPr/>
          </p:nvSpPr>
          <p:spPr>
            <a:xfrm>
              <a:off x="7499536" y="2093789"/>
              <a:ext cx="436800" cy="321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600"/>
                </a:spcAft>
              </a:pPr>
              <a:r>
                <a:rPr lang="en-GB" sz="1000" b="1">
                  <a:solidFill>
                    <a:srgbClr val="A7291E"/>
                  </a:solidFill>
                  <a:latin typeface="Roboto"/>
                  <a:ea typeface="Roboto"/>
                  <a:cs typeface="Roboto"/>
                  <a:sym typeface="Roboto"/>
                </a:rPr>
                <a:t>2023</a:t>
              </a:r>
              <a:endParaRPr sz="1000" b="1">
                <a:solidFill>
                  <a:srgbClr val="A7291E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167" name="Google Shape;167;p22"/>
          <p:cNvSpPr/>
          <p:nvPr/>
        </p:nvSpPr>
        <p:spPr>
          <a:xfrm>
            <a:off x="4261626" y="2248343"/>
            <a:ext cx="664200" cy="37200"/>
          </a:xfrm>
          <a:prstGeom prst="roundRect">
            <a:avLst>
              <a:gd name="adj" fmla="val 50000"/>
            </a:avLst>
          </a:prstGeom>
          <a:solidFill>
            <a:srgbClr val="A7291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schemeClr val="accent4"/>
              </a:solidFill>
            </a:endParaRPr>
          </a:p>
        </p:txBody>
      </p:sp>
      <p:sp>
        <p:nvSpPr>
          <p:cNvPr id="168" name="Google Shape;168;p22"/>
          <p:cNvSpPr/>
          <p:nvPr/>
        </p:nvSpPr>
        <p:spPr>
          <a:xfrm>
            <a:off x="6585287" y="2248343"/>
            <a:ext cx="664200" cy="37200"/>
          </a:xfrm>
          <a:prstGeom prst="roundRect">
            <a:avLst>
              <a:gd name="adj" fmla="val 50000"/>
            </a:avLst>
          </a:prstGeom>
          <a:solidFill>
            <a:srgbClr val="A7291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" name="Shape 54">
            <a:extLst>
              <a:ext uri="{FF2B5EF4-FFF2-40B4-BE49-F238E27FC236}">
                <a16:creationId xmlns:a16="http://schemas.microsoft.com/office/drawing/2014/main" id="{A56BDFE6-B928-4F0C-66D2-7729B7B1C135}"/>
              </a:ext>
            </a:extLst>
          </p:cNvPr>
          <p:cNvSpPr/>
          <p:nvPr/>
        </p:nvSpPr>
        <p:spPr>
          <a:xfrm>
            <a:off x="1573099" y="231485"/>
            <a:ext cx="6724757" cy="11185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>
              <a:defRPr sz="4800">
                <a:solidFill>
                  <a:srgbClr val="FFFFFF"/>
                </a:solidFill>
              </a:defRPr>
            </a:lvl1pPr>
          </a:lstStyle>
          <a:p>
            <a:pPr algn="ctr"/>
            <a:r>
              <a:rPr lang="en-AU" sz="4000" dirty="0">
                <a:solidFill>
                  <a:srgbClr val="0432FF"/>
                </a:solidFill>
                <a:latin typeface="Arial" panose="020B0604020202020204" pitchFamily="34" charset="0"/>
                <a:ea typeface="American Typewriter" charset="0"/>
                <a:cs typeface="Arial" panose="020B0604020202020204" pitchFamily="34" charset="0"/>
              </a:rPr>
              <a:t>PFT science with the MWA: </a:t>
            </a:r>
            <a:r>
              <a:rPr lang="en-AU" sz="2800" dirty="0">
                <a:solidFill>
                  <a:srgbClr val="0432FF"/>
                </a:solidFill>
                <a:latin typeface="Arial" panose="020B0604020202020204" pitchFamily="34" charset="0"/>
                <a:ea typeface="American Typewriter" charset="0"/>
                <a:cs typeface="Arial" panose="020B0604020202020204" pitchFamily="34" charset="0"/>
              </a:rPr>
              <a:t>Timeline, Technology &amp; Data milestones</a:t>
            </a:r>
            <a:endParaRPr sz="2800" dirty="0">
              <a:solidFill>
                <a:srgbClr val="0432FF"/>
              </a:solidFill>
              <a:latin typeface="Arial" panose="020B0604020202020204" pitchFamily="34" charset="0"/>
              <a:ea typeface="American Typewriter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325893C-FEDE-8448-3E19-A9CBAE1B4E01}"/>
              </a:ext>
            </a:extLst>
          </p:cNvPr>
          <p:cNvSpPr txBox="1"/>
          <p:nvPr/>
        </p:nvSpPr>
        <p:spPr>
          <a:xfrm>
            <a:off x="361244" y="5463822"/>
            <a:ext cx="8444089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1" indent="-342900">
              <a:spcAft>
                <a:spcPts val="600"/>
              </a:spcAft>
              <a:buFont typeface="Wingdings" charset="2"/>
              <a:buChar char=""/>
            </a:pPr>
            <a:r>
              <a:rPr lang="en-AU" sz="2000" dirty="0">
                <a:latin typeface="American Typewriter" charset="0"/>
                <a:ea typeface="American Typewriter" charset="0"/>
                <a:cs typeface="American Typewriter" charset="0"/>
              </a:rPr>
              <a:t>PFT science </a:t>
            </a:r>
          </a:p>
          <a:p>
            <a:pPr marL="875700" lvl="2" indent="-342900">
              <a:spcAft>
                <a:spcPts val="600"/>
              </a:spcAft>
              <a:buFont typeface="Wingdings" charset="2"/>
              <a:buChar char=""/>
            </a:pPr>
            <a:r>
              <a:rPr lang="en-AU" sz="1600" dirty="0">
                <a:latin typeface="American Typewriter" charset="0"/>
                <a:ea typeface="American Typewriter" charset="0"/>
                <a:cs typeface="American Typewriter" charset="0"/>
              </a:rPr>
              <a:t>Science using the VCS + software and processing pipelines </a:t>
            </a:r>
          </a:p>
          <a:p>
            <a:pPr marL="875700" lvl="2" indent="-342900">
              <a:spcAft>
                <a:spcPts val="600"/>
              </a:spcAft>
              <a:buFont typeface="Wingdings" charset="2"/>
              <a:buChar char=""/>
            </a:pPr>
            <a:r>
              <a:rPr lang="en-AU" sz="1600" dirty="0">
                <a:latin typeface="American Typewriter" charset="0"/>
                <a:ea typeface="American Typewriter" charset="0"/>
                <a:cs typeface="American Typewriter" charset="0"/>
              </a:rPr>
              <a:t>Pulsars, FRBs, cosmic ray detection, passive radar, etc.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68596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56;p13">
            <a:extLst>
              <a:ext uri="{FF2B5EF4-FFF2-40B4-BE49-F238E27FC236}">
                <a16:creationId xmlns:a16="http://schemas.microsoft.com/office/drawing/2014/main" id="{9C7198BD-53A8-F6AF-94A2-D06E7B1F0C54}"/>
              </a:ext>
            </a:extLst>
          </p:cNvPr>
          <p:cNvSpPr txBox="1"/>
          <p:nvPr/>
        </p:nvSpPr>
        <p:spPr>
          <a:xfrm>
            <a:off x="1051916" y="125142"/>
            <a:ext cx="8386400" cy="57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 dirty="0">
                <a:solidFill>
                  <a:srgbClr val="0000FF"/>
                </a:solidFill>
                <a:latin typeface="Roboto Slab"/>
                <a:ea typeface="Roboto Slab"/>
                <a:cs typeface="Roboto Slab"/>
                <a:sym typeface="Roboto Slab"/>
              </a:rPr>
              <a:t>AAVS2 System Verification &amp; Polarimetry</a:t>
            </a:r>
            <a:endParaRPr sz="3000" dirty="0">
              <a:solidFill>
                <a:srgbClr val="0000FF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pic>
        <p:nvPicPr>
          <p:cNvPr id="6" name="Google Shape;54;p13">
            <a:extLst>
              <a:ext uri="{FF2B5EF4-FFF2-40B4-BE49-F238E27FC236}">
                <a16:creationId xmlns:a16="http://schemas.microsoft.com/office/drawing/2014/main" id="{7116DAFB-7BCA-A523-26E1-F364450B20B2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62883" y="1190958"/>
            <a:ext cx="2968935" cy="2305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55;p13">
            <a:extLst>
              <a:ext uri="{FF2B5EF4-FFF2-40B4-BE49-F238E27FC236}">
                <a16:creationId xmlns:a16="http://schemas.microsoft.com/office/drawing/2014/main" id="{159E0DC3-C4CB-DEF4-E59B-6CA01DF42995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62883" y="3496857"/>
            <a:ext cx="3102899" cy="2994726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57;p13">
            <a:extLst>
              <a:ext uri="{FF2B5EF4-FFF2-40B4-BE49-F238E27FC236}">
                <a16:creationId xmlns:a16="http://schemas.microsoft.com/office/drawing/2014/main" id="{DC125037-04C0-AE50-8449-861206686B09}"/>
              </a:ext>
            </a:extLst>
          </p:cNvPr>
          <p:cNvSpPr txBox="1">
            <a:spLocks/>
          </p:cNvSpPr>
          <p:nvPr/>
        </p:nvSpPr>
        <p:spPr>
          <a:xfrm>
            <a:off x="40416" y="1494095"/>
            <a:ext cx="4722970" cy="45552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1" i="0" kern="1200">
                <a:solidFill>
                  <a:srgbClr val="CD0920"/>
                </a:solidFill>
                <a:latin typeface="Arial"/>
                <a:ea typeface="+mn-ea"/>
                <a:cs typeface="Arial"/>
              </a:defRPr>
            </a:lvl1pPr>
            <a:lvl2pPr marL="0" indent="0" algn="l" defTabSz="457200" rtl="0" eaLnBrk="1" latinLnBrk="0" hangingPunct="1">
              <a:spcBef>
                <a:spcPts val="0"/>
              </a:spcBef>
              <a:buFont typeface="Arial"/>
              <a:buNone/>
              <a:defRPr sz="24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532800" indent="-228600" algn="l" defTabSz="457200" rtl="0" eaLnBrk="1" latinLnBrk="0" hangingPunct="1">
              <a:spcBef>
                <a:spcPts val="0"/>
              </a:spcBef>
              <a:buSzPct val="80000"/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846000" indent="-228600" algn="l" defTabSz="457200" rtl="0" eaLnBrk="1" latinLnBrk="0" hangingPunct="1">
              <a:spcBef>
                <a:spcPts val="0"/>
              </a:spcBef>
              <a:buSzPct val="80000"/>
              <a:buFont typeface="Arial"/>
              <a:buChar char="–"/>
              <a:defRPr sz="22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1339200" indent="-228600" algn="l" defTabSz="457200" rtl="0" eaLnBrk="1" latinLnBrk="0" hangingPunct="1">
              <a:spcBef>
                <a:spcPts val="0"/>
              </a:spcBef>
              <a:buSzPct val="80000"/>
              <a:buFont typeface="Arial"/>
              <a:buChar char="•"/>
              <a:defRPr sz="20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342900">
              <a:spcBef>
                <a:spcPts val="0"/>
              </a:spcBef>
              <a:buClr>
                <a:schemeClr val="dk1"/>
              </a:buClr>
              <a:buSzPts val="1800"/>
              <a:buFont typeface="Arial"/>
              <a:buChar char="●"/>
            </a:pPr>
            <a:r>
              <a:rPr lang="en-GB" sz="1600" b="0" dirty="0">
                <a:solidFill>
                  <a:schemeClr val="dk1"/>
                </a:solidFill>
              </a:rPr>
              <a:t>The AAVS2 bandwidth upgrade (32 x) has enabled sensitive pulsar observations with full polarisation information</a:t>
            </a:r>
          </a:p>
          <a:p>
            <a:pPr marL="457200" indent="-342900">
              <a:spcBef>
                <a:spcPts val="1000"/>
              </a:spcBef>
              <a:buClr>
                <a:schemeClr val="dk1"/>
              </a:buClr>
              <a:buSzPts val="1800"/>
              <a:buFont typeface="Arial"/>
              <a:buChar char="●"/>
            </a:pPr>
            <a:r>
              <a:rPr lang="en-GB" sz="1600" b="0" dirty="0">
                <a:solidFill>
                  <a:schemeClr val="dk1"/>
                </a:solidFill>
              </a:rPr>
              <a:t>Validation of AAVS2 polarimetry is important for gaining confidence in SKA-Low station data, and as a useful cross-check of MWA polarimetry</a:t>
            </a:r>
          </a:p>
          <a:p>
            <a:pPr marL="457200" indent="-342900">
              <a:spcBef>
                <a:spcPts val="1000"/>
              </a:spcBef>
              <a:buClr>
                <a:schemeClr val="dk1"/>
              </a:buClr>
              <a:buSzPts val="1800"/>
              <a:buFont typeface="Arial"/>
              <a:buChar char="●"/>
            </a:pPr>
            <a:r>
              <a:rPr lang="en-GB" sz="1600" b="0" dirty="0">
                <a:solidFill>
                  <a:schemeClr val="dk1"/>
                </a:solidFill>
              </a:rPr>
              <a:t>MWA pulsar detections provide a reference point to validate this exercise </a:t>
            </a:r>
          </a:p>
          <a:p>
            <a:pPr marL="457200" indent="-34290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800"/>
              <a:buFont typeface="Arial"/>
              <a:buChar char="●"/>
            </a:pPr>
            <a:r>
              <a:rPr lang="en-GB" sz="1600" b="0" dirty="0">
                <a:solidFill>
                  <a:schemeClr val="dk1"/>
                </a:solidFill>
              </a:rPr>
              <a:t>Vela pulsar profiles near ~ 200 MHz are consistent between AAVS2 and MWA</a:t>
            </a:r>
          </a:p>
          <a:p>
            <a:pPr marL="457200" indent="-34290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800"/>
              <a:buFont typeface="Arial"/>
              <a:buChar char="●"/>
            </a:pPr>
            <a:r>
              <a:rPr lang="en-GB" sz="1600" b="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Evidence for micro-structure (~AU scales) in the interstellar B field toward the Vela pulsar  </a:t>
            </a:r>
            <a:r>
              <a:rPr lang="en-GB" sz="1600" b="0" dirty="0">
                <a:solidFill>
                  <a:schemeClr val="dk1"/>
                </a:solidFill>
              </a:rPr>
              <a:t>(Lee et al. 2024) </a:t>
            </a:r>
          </a:p>
        </p:txBody>
      </p:sp>
      <p:sp>
        <p:nvSpPr>
          <p:cNvPr id="11" name="Google Shape;58;p13">
            <a:extLst>
              <a:ext uri="{FF2B5EF4-FFF2-40B4-BE49-F238E27FC236}">
                <a16:creationId xmlns:a16="http://schemas.microsoft.com/office/drawing/2014/main" id="{7A84DBAF-A521-C599-3C2D-BE8664748F47}"/>
              </a:ext>
            </a:extLst>
          </p:cNvPr>
          <p:cNvSpPr txBox="1"/>
          <p:nvPr/>
        </p:nvSpPr>
        <p:spPr>
          <a:xfrm>
            <a:off x="1752647" y="6135783"/>
            <a:ext cx="3840077" cy="35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0432FF"/>
                </a:solidFill>
                <a:latin typeface="American Typewriter" panose="02090604020004020304" pitchFamily="18" charset="77"/>
              </a:rPr>
              <a:t>Lee et al. (2024), accepted in PASA</a:t>
            </a:r>
            <a:endParaRPr sz="1600" dirty="0">
              <a:solidFill>
                <a:srgbClr val="0432FF"/>
              </a:solidFill>
              <a:latin typeface="American Typewriter" panose="02090604020004020304" pitchFamily="18" charset="77"/>
            </a:endParaRPr>
          </a:p>
        </p:txBody>
      </p:sp>
      <p:pic>
        <p:nvPicPr>
          <p:cNvPr id="12" name="Picture 11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7C65B943-FBB0-C9AC-D3A7-7387768C93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32453" y="890830"/>
            <a:ext cx="971131" cy="100416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21283B6-D24C-9F18-7E1B-6BF3F655BED5}"/>
              </a:ext>
            </a:extLst>
          </p:cNvPr>
          <p:cNvSpPr txBox="1"/>
          <p:nvPr/>
        </p:nvSpPr>
        <p:spPr>
          <a:xfrm>
            <a:off x="7489041" y="2048702"/>
            <a:ext cx="9767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MWA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D60658F-1861-0287-ACFD-4CDCAB35C725}"/>
              </a:ext>
            </a:extLst>
          </p:cNvPr>
          <p:cNvSpPr txBox="1"/>
          <p:nvPr/>
        </p:nvSpPr>
        <p:spPr>
          <a:xfrm>
            <a:off x="7425052" y="3835233"/>
            <a:ext cx="9767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AAVS2</a:t>
            </a:r>
          </a:p>
        </p:txBody>
      </p:sp>
    </p:spTree>
    <p:extLst>
      <p:ext uri="{BB962C8B-B14F-4D97-AF65-F5344CB8AC3E}">
        <p14:creationId xmlns:p14="http://schemas.microsoft.com/office/powerpoint/2010/main" val="8604874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7276DF-27A3-DD2F-D6F7-95DD82170A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9622" y="71369"/>
            <a:ext cx="3112935" cy="1671897"/>
          </a:xfrm>
        </p:spPr>
        <p:txBody>
          <a:bodyPr anchor="t">
            <a:normAutofit/>
          </a:bodyPr>
          <a:lstStyle/>
          <a:p>
            <a:pPr algn="r"/>
            <a:r>
              <a:rPr lang="en-US" sz="3100" dirty="0"/>
              <a:t>MWA Pulse broadening study of J1935+1616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C1E6F42-ED6C-21AB-6EC9-507CFE0978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237" y="2149389"/>
            <a:ext cx="2125958" cy="608464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1432C2-51B6-B5C4-1088-EB427774DD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3379" y="1529455"/>
            <a:ext cx="4676451" cy="4869544"/>
          </a:xfrm>
        </p:spPr>
        <p:txBody>
          <a:bodyPr anchor="t">
            <a:normAutofit fontScale="77500" lnSpcReduction="20000"/>
          </a:bodyPr>
          <a:lstStyle/>
          <a:p>
            <a:pPr>
              <a:lnSpc>
                <a:spcPct val="90000"/>
              </a:lnSpc>
            </a:pPr>
            <a:r>
              <a:rPr lang="en-US" sz="2100" b="1" dirty="0"/>
              <a:t>Wavenumber spectrum</a:t>
            </a:r>
          </a:p>
          <a:p>
            <a:pPr>
              <a:lnSpc>
                <a:spcPct val="90000"/>
              </a:lnSpc>
            </a:pPr>
            <a:endParaRPr lang="en-US" sz="2100" b="1" dirty="0"/>
          </a:p>
          <a:p>
            <a:pPr marL="285750" lvl="1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700" dirty="0"/>
              <a:t>Inner scale </a:t>
            </a:r>
            <a:r>
              <a:rPr lang="en-US" sz="1700" dirty="0">
                <a:sym typeface="Wingdings" pitchFamily="2" charset="2"/>
              </a:rPr>
              <a:t> upper cutoff on wavenumber q</a:t>
            </a:r>
          </a:p>
          <a:p>
            <a:pPr lvl="1">
              <a:lnSpc>
                <a:spcPct val="90000"/>
              </a:lnSpc>
            </a:pPr>
            <a:endParaRPr lang="en-US" sz="1700" dirty="0"/>
          </a:p>
          <a:p>
            <a:pPr>
              <a:lnSpc>
                <a:spcPct val="90000"/>
              </a:lnSpc>
            </a:pPr>
            <a:endParaRPr lang="en-US" sz="2100" dirty="0"/>
          </a:p>
          <a:p>
            <a:pPr marL="0" indent="0">
              <a:lnSpc>
                <a:spcPct val="90000"/>
              </a:lnSpc>
              <a:buNone/>
            </a:pPr>
            <a:endParaRPr lang="en-US" sz="2100" dirty="0"/>
          </a:p>
          <a:p>
            <a:pPr marL="0" indent="0">
              <a:lnSpc>
                <a:spcPct val="90000"/>
              </a:lnSpc>
              <a:buNone/>
            </a:pPr>
            <a:endParaRPr lang="en-US" sz="2100" dirty="0"/>
          </a:p>
          <a:p>
            <a:pPr marL="0" indent="0">
              <a:lnSpc>
                <a:spcPct val="90000"/>
              </a:lnSpc>
              <a:buNone/>
            </a:pPr>
            <a:endParaRPr lang="en-US" sz="2100" dirty="0"/>
          </a:p>
          <a:p>
            <a:pPr>
              <a:lnSpc>
                <a:spcPct val="90000"/>
              </a:lnSpc>
            </a:pPr>
            <a:r>
              <a:rPr lang="en-US" sz="2100" b="1" dirty="0"/>
              <a:t>J1935+1616</a:t>
            </a:r>
          </a:p>
          <a:p>
            <a:pPr marL="342900" lvl="1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100" dirty="0"/>
              <a:t>Claims in literature that  𝛽 &gt; Kolmogorov</a:t>
            </a:r>
          </a:p>
          <a:p>
            <a:pPr marL="342900" lvl="1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100" dirty="0"/>
              <a:t>Based on model fitting pulse broadening function to pulse shapes vs. frequency</a:t>
            </a:r>
          </a:p>
          <a:p>
            <a:pPr marL="342900" lvl="1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100" dirty="0"/>
              <a:t>Results depend on shape of PBF</a:t>
            </a:r>
          </a:p>
          <a:p>
            <a:pPr marL="342900" lvl="1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100" dirty="0"/>
              <a:t>Exponential PBFs (the most used) yield biased results based on simulations</a:t>
            </a:r>
          </a:p>
          <a:p>
            <a:pPr marL="342900" lvl="1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100" dirty="0"/>
              <a:t>PBFs for Kolmogorov media with a finite inner scale are ‘heavy tailed’  and yield different results</a:t>
            </a:r>
          </a:p>
          <a:p>
            <a:pPr marL="342900" lvl="1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endParaRPr lang="en-US" sz="1600" dirty="0"/>
          </a:p>
          <a:p>
            <a:pPr>
              <a:lnSpc>
                <a:spcPct val="110000"/>
              </a:lnSpc>
            </a:pPr>
            <a:r>
              <a:rPr lang="en-US" sz="2100" b="1" dirty="0"/>
              <a:t>MWA </a:t>
            </a:r>
          </a:p>
          <a:p>
            <a:pPr marL="285750" lvl="1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700" dirty="0"/>
              <a:t>Valuable for providing highly scattered pulses </a:t>
            </a:r>
            <a:r>
              <a:rPr lang="en-US" sz="1700" dirty="0">
                <a:sym typeface="Wingdings" pitchFamily="2" charset="2"/>
              </a:rPr>
              <a:t> better discrimination between PBF models</a:t>
            </a:r>
            <a:r>
              <a:rPr lang="en-US" sz="1700" dirty="0"/>
              <a:t>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F7C05F-6353-6BB4-D8D3-AABEE432C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8240" y="6451877"/>
            <a:ext cx="336042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50518D95-076C-074B-9658-76215B711CD8}" type="slidenum">
              <a:rPr lang="en-US" sz="1000">
                <a:solidFill>
                  <a:srgbClr val="FFFFFF"/>
                </a:solidFill>
                <a:latin typeface="Calibri"/>
              </a:rPr>
              <a:pPr>
                <a:spcAft>
                  <a:spcPts val="600"/>
                </a:spcAft>
              </a:pPr>
              <a:t>21</a:t>
            </a:fld>
            <a:endParaRPr lang="en-US" sz="100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B340EBB-0A58-480F-4DD5-3EBF850EA76D}"/>
              </a:ext>
            </a:extLst>
          </p:cNvPr>
          <p:cNvSpPr txBox="1">
            <a:spLocks/>
          </p:cNvSpPr>
          <p:nvPr/>
        </p:nvSpPr>
        <p:spPr>
          <a:xfrm>
            <a:off x="3280809" y="277855"/>
            <a:ext cx="5796136" cy="1134921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venir Next" panose="020B0503020202020204" pitchFamily="34" charset="0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Avenir Next" panose="020B0503020202020204" pitchFamily="34" charset="0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venir Next" panose="020B0503020202020204" pitchFamily="34" charset="0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venir Next" panose="020B0503020202020204" pitchFamily="34" charset="0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Avenir Next" panose="020B0503020202020204" pitchFamily="34" charset="0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ct val="90000"/>
              </a:lnSpc>
              <a:spcAft>
                <a:spcPts val="0"/>
              </a:spcAft>
              <a:buNone/>
            </a:pPr>
            <a:r>
              <a:rPr lang="en-US" sz="1800" b="1" dirty="0"/>
              <a:t>Multipath due to electron density microturbulence</a:t>
            </a:r>
          </a:p>
          <a:p>
            <a:pPr marL="346075" lvl="2" indent="-227013" fontAlgn="auto">
              <a:lnSpc>
                <a:spcPct val="90000"/>
              </a:lnSpc>
              <a:spcAft>
                <a:spcPts val="0"/>
              </a:spcAft>
            </a:pPr>
            <a:r>
              <a:rPr lang="en-US" sz="1800" dirty="0"/>
              <a:t>A unique tracer of the wavenumber spectrum</a:t>
            </a:r>
          </a:p>
          <a:p>
            <a:pPr marL="346075" lvl="2" indent="-227013" fontAlgn="auto">
              <a:lnSpc>
                <a:spcPct val="90000"/>
              </a:lnSpc>
              <a:spcAft>
                <a:spcPts val="0"/>
              </a:spcAft>
            </a:pPr>
            <a:r>
              <a:rPr lang="en-US" sz="1800" dirty="0"/>
              <a:t>Deleterious for precision pulsar timing (PTAs etc.)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0DC93C0-C841-4D14-CFAF-66E6EEE18C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51" t="7698" r="6685" b="1535"/>
          <a:stretch/>
        </p:blipFill>
        <p:spPr>
          <a:xfrm>
            <a:off x="4783624" y="1415231"/>
            <a:ext cx="3196239" cy="247256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16BA5FA-3605-9FE4-1AEB-07E2B2D78A9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3311" t="14300" r="10595" b="8177"/>
          <a:stretch/>
        </p:blipFill>
        <p:spPr>
          <a:xfrm rot="5400000">
            <a:off x="5219495" y="3442738"/>
            <a:ext cx="2795231" cy="3685342"/>
          </a:xfrm>
          <a:prstGeom prst="rect">
            <a:avLst/>
          </a:prstGeom>
        </p:spPr>
      </p:pic>
      <p:pic>
        <p:nvPicPr>
          <p:cNvPr id="5" name="Picture 4" descr="A person wearing glasses and a blue shirt&#10;&#10;Description automatically generated">
            <a:extLst>
              <a:ext uri="{FF2B5EF4-FFF2-40B4-BE49-F238E27FC236}">
                <a16:creationId xmlns:a16="http://schemas.microsoft.com/office/drawing/2014/main" id="{30338E34-FFFE-785E-2CBB-72DF4CF1F5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15763" y="1508902"/>
            <a:ext cx="971177" cy="1112387"/>
          </a:xfrm>
          <a:prstGeom prst="rect">
            <a:avLst/>
          </a:prstGeom>
        </p:spPr>
      </p:pic>
      <p:pic>
        <p:nvPicPr>
          <p:cNvPr id="11" name="Picture 10" descr="A person smiling for a picture&#10;&#10;Description automatically generated">
            <a:extLst>
              <a:ext uri="{FF2B5EF4-FFF2-40B4-BE49-F238E27FC236}">
                <a16:creationId xmlns:a16="http://schemas.microsoft.com/office/drawing/2014/main" id="{619170E7-26C6-1FFE-E88C-7E43EFED0A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03240" y="2696478"/>
            <a:ext cx="983700" cy="98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7364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58;p13">
            <a:extLst>
              <a:ext uri="{FF2B5EF4-FFF2-40B4-BE49-F238E27FC236}">
                <a16:creationId xmlns:a16="http://schemas.microsoft.com/office/drawing/2014/main" id="{7A84DBAF-A521-C599-3C2D-BE8664748F47}"/>
              </a:ext>
            </a:extLst>
          </p:cNvPr>
          <p:cNvSpPr txBox="1"/>
          <p:nvPr/>
        </p:nvSpPr>
        <p:spPr>
          <a:xfrm>
            <a:off x="5852288" y="6205800"/>
            <a:ext cx="3010800" cy="35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>
                <a:solidFill>
                  <a:schemeClr val="dk1"/>
                </a:solidFill>
              </a:rPr>
              <a:t>Rankin, et al. (in prep.) </a:t>
            </a:r>
            <a:endParaRPr sz="1200" dirty="0">
              <a:solidFill>
                <a:schemeClr val="dk1"/>
              </a:solidFill>
            </a:endParaRPr>
          </a:p>
        </p:txBody>
      </p:sp>
      <p:pic>
        <p:nvPicPr>
          <p:cNvPr id="3" name="Picture 2" descr="A diagram of a pulse&#10;&#10;Description automatically generated">
            <a:extLst>
              <a:ext uri="{FF2B5EF4-FFF2-40B4-BE49-F238E27FC236}">
                <a16:creationId xmlns:a16="http://schemas.microsoft.com/office/drawing/2014/main" id="{09822BCE-67E5-4A58-7669-8C42F916E1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2365" y="869246"/>
            <a:ext cx="3230723" cy="2968772"/>
          </a:xfrm>
          <a:prstGeom prst="rect">
            <a:avLst/>
          </a:prstGeom>
        </p:spPr>
      </p:pic>
      <p:pic>
        <p:nvPicPr>
          <p:cNvPr id="8" name="Picture 7" descr="A diagram of a spectrum&#10;&#10;Description automatically generated with medium confidence">
            <a:extLst>
              <a:ext uri="{FF2B5EF4-FFF2-40B4-BE49-F238E27FC236}">
                <a16:creationId xmlns:a16="http://schemas.microsoft.com/office/drawing/2014/main" id="{413A79B5-F2B6-1936-F295-331394BAB6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2365" y="3884166"/>
            <a:ext cx="3120761" cy="2856289"/>
          </a:xfrm>
          <a:prstGeom prst="rect">
            <a:avLst/>
          </a:prstGeom>
        </p:spPr>
      </p:pic>
      <p:pic>
        <p:nvPicPr>
          <p:cNvPr id="12" name="Picture 11" descr="A graph of a graph&#10;&#10;Description automatically generated">
            <a:extLst>
              <a:ext uri="{FF2B5EF4-FFF2-40B4-BE49-F238E27FC236}">
                <a16:creationId xmlns:a16="http://schemas.microsoft.com/office/drawing/2014/main" id="{3BA2CA64-D2BC-A2FB-B962-C3047A0E97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33397" y="1258190"/>
            <a:ext cx="3475480" cy="2685598"/>
          </a:xfrm>
          <a:prstGeom prst="rect">
            <a:avLst/>
          </a:prstGeom>
        </p:spPr>
      </p:pic>
      <p:pic>
        <p:nvPicPr>
          <p:cNvPr id="14" name="Picture 13" descr="A graph of a graph&#10;&#10;Description automatically generated">
            <a:extLst>
              <a:ext uri="{FF2B5EF4-FFF2-40B4-BE49-F238E27FC236}">
                <a16:creationId xmlns:a16="http://schemas.microsoft.com/office/drawing/2014/main" id="{F209AE88-00AC-A1F2-EDBC-547F1D2F39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6106" y="4145489"/>
            <a:ext cx="3358189" cy="2594965"/>
          </a:xfrm>
          <a:prstGeom prst="rect">
            <a:avLst/>
          </a:prstGeom>
        </p:spPr>
      </p:pic>
      <p:pic>
        <p:nvPicPr>
          <p:cNvPr id="16" name="Picture 15" descr="A close-up of a person&#10;&#10;Description automatically generated">
            <a:extLst>
              <a:ext uri="{FF2B5EF4-FFF2-40B4-BE49-F238E27FC236}">
                <a16:creationId xmlns:a16="http://schemas.microsoft.com/office/drawing/2014/main" id="{75CB3B79-E100-7801-6112-362DEF25D54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427573" y="76809"/>
            <a:ext cx="2158295" cy="1077604"/>
          </a:xfrm>
          <a:prstGeom prst="rect">
            <a:avLst/>
          </a:prstGeom>
        </p:spPr>
      </p:pic>
      <p:sp>
        <p:nvSpPr>
          <p:cNvPr id="5" name="Google Shape;56;p13">
            <a:extLst>
              <a:ext uri="{FF2B5EF4-FFF2-40B4-BE49-F238E27FC236}">
                <a16:creationId xmlns:a16="http://schemas.microsoft.com/office/drawing/2014/main" id="{9C7198BD-53A8-F6AF-94A2-D06E7B1F0C54}"/>
              </a:ext>
            </a:extLst>
          </p:cNvPr>
          <p:cNvSpPr txBox="1"/>
          <p:nvPr/>
        </p:nvSpPr>
        <p:spPr>
          <a:xfrm>
            <a:off x="1356719" y="125142"/>
            <a:ext cx="8386400" cy="57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 dirty="0">
                <a:solidFill>
                  <a:srgbClr val="0000FF"/>
                </a:solidFill>
                <a:latin typeface="Roboto Slab"/>
                <a:ea typeface="Roboto Slab"/>
                <a:cs typeface="Roboto Slab"/>
                <a:sym typeface="Roboto Slab"/>
              </a:rPr>
              <a:t>Low-frequency emission from B1451-68</a:t>
            </a:r>
            <a:endParaRPr sz="3000" dirty="0">
              <a:solidFill>
                <a:srgbClr val="0000FF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</p:spTree>
    <p:extLst>
      <p:ext uri="{BB962C8B-B14F-4D97-AF65-F5344CB8AC3E}">
        <p14:creationId xmlns:p14="http://schemas.microsoft.com/office/powerpoint/2010/main" val="13362106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443;p48">
            <a:extLst>
              <a:ext uri="{FF2B5EF4-FFF2-40B4-BE49-F238E27FC236}">
                <a16:creationId xmlns:a16="http://schemas.microsoft.com/office/drawing/2014/main" id="{704DE68C-F5EA-17FD-6587-D3987219EAC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944" y="2218575"/>
            <a:ext cx="8520112" cy="2139600"/>
          </a:xfrm>
          <a:prstGeom prst="rect">
            <a:avLst/>
          </a:prstGeom>
        </p:spPr>
        <p:txBody>
          <a:bodyPr spcFirstLastPara="1" vert="horz" wrap="square" lIns="68575" tIns="34275" rIns="68575" bIns="34275" rtlCol="0" anchor="b" anchorCtr="0">
            <a:normAutofit/>
          </a:bodyPr>
          <a:lstStyle/>
          <a:p>
            <a:pPr algn="ctr"/>
            <a:r>
              <a:rPr lang="en-GB" dirty="0">
                <a:solidFill>
                  <a:srgbClr val="0432FF"/>
                </a:solidFill>
                <a:latin typeface="American Typewriter" panose="02090604020004020304" pitchFamily="18" charset="77"/>
                <a:ea typeface="Lexend"/>
                <a:cs typeface="Lexend"/>
                <a:sym typeface="Lexend"/>
              </a:rPr>
              <a:t>Science Updates &amp; Highlights: </a:t>
            </a:r>
            <a:r>
              <a:rPr lang="en-GB" sz="3600" dirty="0">
                <a:solidFill>
                  <a:srgbClr val="00B0F0"/>
                </a:solidFill>
                <a:latin typeface="American Typewriter" panose="02090604020004020304" pitchFamily="18" charset="77"/>
                <a:ea typeface="Lexend"/>
                <a:cs typeface="Lexend"/>
                <a:sym typeface="Lexend"/>
              </a:rPr>
              <a:t>Fast Transients</a:t>
            </a:r>
            <a:br>
              <a:rPr lang="en-GB" sz="3600" dirty="0">
                <a:solidFill>
                  <a:srgbClr val="00B0F0"/>
                </a:solidFill>
                <a:latin typeface="Lexend"/>
                <a:ea typeface="Lexend"/>
                <a:cs typeface="Lexend"/>
                <a:sym typeface="Lexend"/>
              </a:rPr>
            </a:br>
            <a:endParaRPr sz="3600" dirty="0">
              <a:solidFill>
                <a:srgbClr val="00B0F0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</p:spTree>
    <p:extLst>
      <p:ext uri="{BB962C8B-B14F-4D97-AF65-F5344CB8AC3E}">
        <p14:creationId xmlns:p14="http://schemas.microsoft.com/office/powerpoint/2010/main" val="1704337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and white banner with text and images&#10;&#10;Description automatically generated">
            <a:extLst>
              <a:ext uri="{FF2B5EF4-FFF2-40B4-BE49-F238E27FC236}">
                <a16:creationId xmlns:a16="http://schemas.microsoft.com/office/drawing/2014/main" id="{BE0E9FDB-B1EE-AEEB-72CF-6EBDF5DD27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5778" y="617360"/>
            <a:ext cx="9798284" cy="691232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4C13D01-6BE3-E99E-B196-BDEFE7269E0C}"/>
              </a:ext>
            </a:extLst>
          </p:cNvPr>
          <p:cNvSpPr txBox="1">
            <a:spLocks/>
          </p:cNvSpPr>
          <p:nvPr/>
        </p:nvSpPr>
        <p:spPr>
          <a:xfrm>
            <a:off x="546100" y="149224"/>
            <a:ext cx="8597900" cy="70788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AU" sz="4000" dirty="0">
                <a:solidFill>
                  <a:srgbClr val="0432FF"/>
                </a:solidFill>
                <a:latin typeface="American Typewriter" panose="02090604020004020304" pitchFamily="18" charset="77"/>
                <a:ea typeface="American Typewriter" charset="0"/>
                <a:cs typeface="Arial" panose="020B0604020202020204" pitchFamily="34" charset="0"/>
              </a:rPr>
              <a:t>VCS Triggering for GRBs</a:t>
            </a:r>
          </a:p>
        </p:txBody>
      </p:sp>
    </p:spTree>
    <p:extLst>
      <p:ext uri="{BB962C8B-B14F-4D97-AF65-F5344CB8AC3E}">
        <p14:creationId xmlns:p14="http://schemas.microsoft.com/office/powerpoint/2010/main" val="24969142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and white poster with a black and white text&#10;&#10;Description automatically generated">
            <a:extLst>
              <a:ext uri="{FF2B5EF4-FFF2-40B4-BE49-F238E27FC236}">
                <a16:creationId xmlns:a16="http://schemas.microsoft.com/office/drawing/2014/main" id="{0E189793-11D6-F759-A929-A7246A86E2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0800" y="572206"/>
            <a:ext cx="9245600" cy="652243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4C13D01-6BE3-E99E-B196-BDEFE7269E0C}"/>
              </a:ext>
            </a:extLst>
          </p:cNvPr>
          <p:cNvSpPr txBox="1">
            <a:spLocks/>
          </p:cNvSpPr>
          <p:nvPr/>
        </p:nvSpPr>
        <p:spPr>
          <a:xfrm>
            <a:off x="546100" y="149224"/>
            <a:ext cx="8597900" cy="70788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AU" sz="4000" dirty="0">
                <a:solidFill>
                  <a:srgbClr val="0432FF"/>
                </a:solidFill>
                <a:latin typeface="American Typewriter" panose="02090604020004020304" pitchFamily="18" charset="77"/>
                <a:ea typeface="American Typewriter" charset="0"/>
                <a:cs typeface="Arial" panose="020B0604020202020204" pitchFamily="34" charset="0"/>
              </a:rPr>
              <a:t>VCS Triggering for GRBs</a:t>
            </a:r>
          </a:p>
        </p:txBody>
      </p:sp>
    </p:spTree>
    <p:extLst>
      <p:ext uri="{BB962C8B-B14F-4D97-AF65-F5344CB8AC3E}">
        <p14:creationId xmlns:p14="http://schemas.microsoft.com/office/powerpoint/2010/main" val="29657397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C13D01-6BE3-E99E-B196-BDEFE7269E0C}"/>
              </a:ext>
            </a:extLst>
          </p:cNvPr>
          <p:cNvSpPr txBox="1">
            <a:spLocks/>
          </p:cNvSpPr>
          <p:nvPr/>
        </p:nvSpPr>
        <p:spPr>
          <a:xfrm>
            <a:off x="546100" y="149224"/>
            <a:ext cx="8597900" cy="70788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AU" sz="4000" dirty="0">
                <a:solidFill>
                  <a:srgbClr val="0432FF"/>
                </a:solidFill>
                <a:latin typeface="American Typewriter" panose="02090604020004020304" pitchFamily="18" charset="77"/>
                <a:ea typeface="American Typewriter" charset="0"/>
                <a:cs typeface="Arial" panose="020B0604020202020204" pitchFamily="34" charset="0"/>
              </a:rPr>
              <a:t>VCS Triggering for GW BNS</a:t>
            </a:r>
          </a:p>
        </p:txBody>
      </p:sp>
      <p:pic>
        <p:nvPicPr>
          <p:cNvPr id="5" name="Picture 4" descr="A close-up of a graph&#10;&#10;Description automatically generated">
            <a:extLst>
              <a:ext uri="{FF2B5EF4-FFF2-40B4-BE49-F238E27FC236}">
                <a16:creationId xmlns:a16="http://schemas.microsoft.com/office/drawing/2014/main" id="{DC5E8B3F-E3B9-1CA2-EFC2-6BBAF4583A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001183"/>
            <a:ext cx="9256889" cy="6530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7504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7B720090-DBA9-4EE1-A53E-835D04779E34}"/>
              </a:ext>
            </a:extLst>
          </p:cNvPr>
          <p:cNvSpPr txBox="1">
            <a:spLocks noGrp="1"/>
          </p:cNvSpPr>
          <p:nvPr/>
        </p:nvSpPr>
        <p:spPr>
          <a:xfrm>
            <a:off x="8784227" y="6498728"/>
            <a:ext cx="326225" cy="319694"/>
          </a:xfrm>
          <a:prstGeom prst="rect">
            <a:avLst/>
          </a:prstGeom>
          <a:noFill/>
          <a:ln/>
        </p:spPr>
        <p:txBody>
          <a:bodyPr lIns="0" tIns="0" rIns="0" bIns="0" anchor="b" anchorCtr="0">
            <a:noAutofit/>
          </a:bodyPr>
          <a:lstStyle/>
          <a:p>
            <a:pPr algn="ctr" defTabSz="829452" hangingPunct="0">
              <a:defRPr/>
            </a:pPr>
            <a:fld id="{587CD669-223E-4506-BCD6-689781D21380}" type="slidenum">
              <a:rPr lang="en-AU" sz="1270" b="1">
                <a:latin typeface="Arial" pitchFamily="34"/>
                <a:ea typeface="Arial Unicode MS" pitchFamily="2"/>
                <a:cs typeface="Tahoma" pitchFamily="2"/>
              </a:rPr>
              <a:pPr algn="ctr" defTabSz="829452" hangingPunct="0">
                <a:defRPr/>
              </a:pPr>
              <a:t>27</a:t>
            </a:fld>
            <a:endParaRPr lang="en-AU" sz="1270" b="1">
              <a:latin typeface="Arial" pitchFamily="34"/>
              <a:ea typeface="Arial Unicode MS" pitchFamily="2"/>
              <a:cs typeface="Tahoma" pitchFamily="2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F6385BC-A355-AEC0-1DF2-E0319A39017C}"/>
              </a:ext>
            </a:extLst>
          </p:cNvPr>
          <p:cNvSpPr txBox="1">
            <a:spLocks/>
          </p:cNvSpPr>
          <p:nvPr/>
        </p:nvSpPr>
        <p:spPr>
          <a:xfrm>
            <a:off x="546100" y="137934"/>
            <a:ext cx="8597900" cy="70788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AU" sz="4000" dirty="0">
                <a:solidFill>
                  <a:srgbClr val="0432FF"/>
                </a:solidFill>
                <a:latin typeface="Arial" panose="020B0604020202020204" pitchFamily="34" charset="0"/>
                <a:ea typeface="American Typewriter" charset="0"/>
                <a:cs typeface="Arial" panose="020B0604020202020204" pitchFamily="34" charset="0"/>
              </a:rPr>
              <a:t>PhD completions</a:t>
            </a:r>
            <a:endParaRPr lang="en-AU" sz="2800" dirty="0">
              <a:latin typeface="Arial" panose="020B0604020202020204" pitchFamily="34" charset="0"/>
              <a:ea typeface="American Typewriter" charset="0"/>
              <a:cs typeface="Arial" panose="020B0604020202020204" pitchFamily="34" charset="0"/>
            </a:endParaRPr>
          </a:p>
        </p:txBody>
      </p:sp>
      <p:pic>
        <p:nvPicPr>
          <p:cNvPr id="8" name="Picture 7" descr="A white cover of a scientific document&#10;&#10;Description automatically generated">
            <a:extLst>
              <a:ext uri="{FF2B5EF4-FFF2-40B4-BE49-F238E27FC236}">
                <a16:creationId xmlns:a16="http://schemas.microsoft.com/office/drawing/2014/main" id="{653FA364-8F77-5515-E7A4-70F475F543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035" y="1316546"/>
            <a:ext cx="3651827" cy="5164200"/>
          </a:xfrm>
          <a:prstGeom prst="rect">
            <a:avLst/>
          </a:prstGeom>
          <a:effectLst>
            <a:glow rad="101446">
              <a:srgbClr val="0432FF"/>
            </a:glow>
          </a:effectLst>
        </p:spPr>
      </p:pic>
      <p:pic>
        <p:nvPicPr>
          <p:cNvPr id="11" name="Picture 10" descr="A cover of a book&#10;&#10;Description automatically generated">
            <a:extLst>
              <a:ext uri="{FF2B5EF4-FFF2-40B4-BE49-F238E27FC236}">
                <a16:creationId xmlns:a16="http://schemas.microsoft.com/office/drawing/2014/main" id="{91960B59-6AB2-A41B-20DB-A141D971C3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8027" y="1390053"/>
            <a:ext cx="3886200" cy="5029200"/>
          </a:xfrm>
          <a:prstGeom prst="rect">
            <a:avLst/>
          </a:prstGeom>
          <a:effectLst>
            <a:glow rad="76200">
              <a:srgbClr val="0432FF"/>
            </a:glow>
          </a:effectLst>
        </p:spPr>
      </p:pic>
      <p:pic>
        <p:nvPicPr>
          <p:cNvPr id="12" name="Google Shape;110;g1b2ae1d7b44_0_0">
            <a:extLst>
              <a:ext uri="{FF2B5EF4-FFF2-40B4-BE49-F238E27FC236}">
                <a16:creationId xmlns:a16="http://schemas.microsoft.com/office/drawing/2014/main" id="{5E77B883-596E-9811-3A84-1F6683394423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15688" y="744752"/>
            <a:ext cx="1131651" cy="1131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62BBA13-969A-5C64-ECB8-6406B93D25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065" y="942336"/>
            <a:ext cx="1370157" cy="166987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B4C8759-5FF6-6D4E-0B08-949A3E1D12B2}"/>
              </a:ext>
            </a:extLst>
          </p:cNvPr>
          <p:cNvSpPr txBox="1"/>
          <p:nvPr/>
        </p:nvSpPr>
        <p:spPr>
          <a:xfrm rot="-2160000">
            <a:off x="4779471" y="4796677"/>
            <a:ext cx="4370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pple Chancery" charset="0"/>
                <a:ea typeface="Apple Chancery" charset="0"/>
                <a:cs typeface="Apple Chancery" charset="0"/>
              </a:rPr>
              <a:t>Congratulations on Graduation!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856ECF6-3989-65E9-D6A0-1672769069CB}"/>
              </a:ext>
            </a:extLst>
          </p:cNvPr>
          <p:cNvSpPr txBox="1"/>
          <p:nvPr/>
        </p:nvSpPr>
        <p:spPr>
          <a:xfrm rot="-2160000">
            <a:off x="142344" y="4690996"/>
            <a:ext cx="44440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pple Chancery" charset="0"/>
                <a:ea typeface="Apple Chancery" charset="0"/>
                <a:cs typeface="Apple Chancery" charset="0"/>
              </a:rPr>
              <a:t>Congratulations on Graduation!</a:t>
            </a:r>
          </a:p>
        </p:txBody>
      </p:sp>
    </p:spTree>
    <p:extLst>
      <p:ext uri="{BB962C8B-B14F-4D97-AF65-F5344CB8AC3E}">
        <p14:creationId xmlns:p14="http://schemas.microsoft.com/office/powerpoint/2010/main" val="2994806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7B720090-DBA9-4EE1-A53E-835D04779E34}"/>
              </a:ext>
            </a:extLst>
          </p:cNvPr>
          <p:cNvSpPr txBox="1">
            <a:spLocks noGrp="1"/>
          </p:cNvSpPr>
          <p:nvPr/>
        </p:nvSpPr>
        <p:spPr>
          <a:xfrm>
            <a:off x="8784227" y="6498728"/>
            <a:ext cx="326225" cy="319694"/>
          </a:xfrm>
          <a:prstGeom prst="rect">
            <a:avLst/>
          </a:prstGeom>
          <a:noFill/>
          <a:ln/>
        </p:spPr>
        <p:txBody>
          <a:bodyPr lIns="0" tIns="0" rIns="0" bIns="0" anchor="b" anchorCtr="0">
            <a:noAutofit/>
          </a:bodyPr>
          <a:lstStyle/>
          <a:p>
            <a:pPr algn="ctr" defTabSz="829452" hangingPunct="0">
              <a:defRPr/>
            </a:pPr>
            <a:fld id="{587CD669-223E-4506-BCD6-689781D21380}" type="slidenum">
              <a:rPr lang="en-AU" sz="1270" b="1">
                <a:latin typeface="Arial" pitchFamily="34"/>
                <a:ea typeface="Arial Unicode MS" pitchFamily="2"/>
                <a:cs typeface="Tahoma" pitchFamily="2"/>
              </a:rPr>
              <a:pPr algn="ctr" defTabSz="829452" hangingPunct="0">
                <a:defRPr/>
              </a:pPr>
              <a:t>28</a:t>
            </a:fld>
            <a:endParaRPr lang="en-AU" sz="1270" b="1">
              <a:latin typeface="Arial" pitchFamily="34"/>
              <a:ea typeface="Arial Unicode MS" pitchFamily="2"/>
              <a:cs typeface="Tahoma" pitchFamily="2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F6385BC-A355-AEC0-1DF2-E0319A39017C}"/>
              </a:ext>
            </a:extLst>
          </p:cNvPr>
          <p:cNvSpPr txBox="1">
            <a:spLocks/>
          </p:cNvSpPr>
          <p:nvPr/>
        </p:nvSpPr>
        <p:spPr>
          <a:xfrm>
            <a:off x="546100" y="137934"/>
            <a:ext cx="8597900" cy="70788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AU" sz="4000" dirty="0">
                <a:solidFill>
                  <a:srgbClr val="0432FF"/>
                </a:solidFill>
                <a:latin typeface="Arial" panose="020B0604020202020204" pitchFamily="34" charset="0"/>
                <a:ea typeface="American Typewriter" charset="0"/>
                <a:cs typeface="Arial" panose="020B0604020202020204" pitchFamily="34" charset="0"/>
              </a:rPr>
              <a:t>PhD completions</a:t>
            </a:r>
            <a:endParaRPr lang="en-AU" sz="2800" dirty="0">
              <a:latin typeface="Arial" panose="020B0604020202020204" pitchFamily="34" charset="0"/>
              <a:ea typeface="American Typewriter" charset="0"/>
              <a:cs typeface="Arial" panose="020B0604020202020204" pitchFamily="34" charset="0"/>
            </a:endParaRPr>
          </a:p>
        </p:txBody>
      </p:sp>
      <p:pic>
        <p:nvPicPr>
          <p:cNvPr id="8" name="Picture 7" descr="A white cover of a scientific document&#10;&#10;Description automatically generated">
            <a:extLst>
              <a:ext uri="{FF2B5EF4-FFF2-40B4-BE49-F238E27FC236}">
                <a16:creationId xmlns:a16="http://schemas.microsoft.com/office/drawing/2014/main" id="{653FA364-8F77-5515-E7A4-70F475F543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035" y="1316546"/>
            <a:ext cx="3651827" cy="5164200"/>
          </a:xfrm>
          <a:prstGeom prst="rect">
            <a:avLst/>
          </a:prstGeom>
          <a:effectLst>
            <a:glow rad="101446">
              <a:srgbClr val="0432FF"/>
            </a:glow>
          </a:effectLst>
        </p:spPr>
      </p:pic>
      <p:pic>
        <p:nvPicPr>
          <p:cNvPr id="11" name="Picture 10" descr="A cover of a book&#10;&#10;Description automatically generated">
            <a:extLst>
              <a:ext uri="{FF2B5EF4-FFF2-40B4-BE49-F238E27FC236}">
                <a16:creationId xmlns:a16="http://schemas.microsoft.com/office/drawing/2014/main" id="{91960B59-6AB2-A41B-20DB-A141D971C3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8027" y="1390053"/>
            <a:ext cx="3886200" cy="5029200"/>
          </a:xfrm>
          <a:prstGeom prst="rect">
            <a:avLst/>
          </a:prstGeom>
          <a:effectLst>
            <a:glow rad="76200">
              <a:srgbClr val="0432FF"/>
            </a:glo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B4C8759-5FF6-6D4E-0B08-949A3E1D12B2}"/>
              </a:ext>
            </a:extLst>
          </p:cNvPr>
          <p:cNvSpPr txBox="1"/>
          <p:nvPr/>
        </p:nvSpPr>
        <p:spPr>
          <a:xfrm rot="-2160000">
            <a:off x="4779471" y="4796677"/>
            <a:ext cx="4370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pple Chancery" charset="0"/>
                <a:ea typeface="Apple Chancery" charset="0"/>
                <a:cs typeface="Apple Chancery" charset="0"/>
              </a:rPr>
              <a:t>Congratulations on Submission!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856ECF6-3989-65E9-D6A0-1672769069CB}"/>
              </a:ext>
            </a:extLst>
          </p:cNvPr>
          <p:cNvSpPr txBox="1"/>
          <p:nvPr/>
        </p:nvSpPr>
        <p:spPr>
          <a:xfrm rot="-2160000">
            <a:off x="142344" y="4690996"/>
            <a:ext cx="44440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pple Chancery" charset="0"/>
                <a:ea typeface="Apple Chancery" charset="0"/>
                <a:cs typeface="Apple Chancery" charset="0"/>
              </a:rPr>
              <a:t>Congratulations on Submission!</a:t>
            </a:r>
          </a:p>
        </p:txBody>
      </p:sp>
      <p:pic>
        <p:nvPicPr>
          <p:cNvPr id="3" name="Picture 2" descr="A white cover page of a scientific document&#10;&#10;Description automatically generated">
            <a:extLst>
              <a:ext uri="{FF2B5EF4-FFF2-40B4-BE49-F238E27FC236}">
                <a16:creationId xmlns:a16="http://schemas.microsoft.com/office/drawing/2014/main" id="{4D62ED2B-EB87-1888-05F8-8B95D1B577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367" y="1334358"/>
            <a:ext cx="3587495" cy="5146387"/>
          </a:xfrm>
          <a:prstGeom prst="rect">
            <a:avLst/>
          </a:prstGeom>
        </p:spPr>
      </p:pic>
      <p:pic>
        <p:nvPicPr>
          <p:cNvPr id="6" name="Picture 5" descr="A white cover page of a document&#10;&#10;Description automatically generated">
            <a:extLst>
              <a:ext uri="{FF2B5EF4-FFF2-40B4-BE49-F238E27FC236}">
                <a16:creationId xmlns:a16="http://schemas.microsoft.com/office/drawing/2014/main" id="{D6033529-82B3-98B0-33EC-AD60E3C1A9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39190" y="1441865"/>
            <a:ext cx="3498380" cy="4972793"/>
          </a:xfrm>
          <a:prstGeom prst="rect">
            <a:avLst/>
          </a:prstGeom>
        </p:spPr>
      </p:pic>
      <p:pic>
        <p:nvPicPr>
          <p:cNvPr id="9" name="Picture 8" descr="A person wearing glasses and smiling&#10;&#10;Description automatically generated">
            <a:extLst>
              <a:ext uri="{FF2B5EF4-FFF2-40B4-BE49-F238E27FC236}">
                <a16:creationId xmlns:a16="http://schemas.microsoft.com/office/drawing/2014/main" id="{98851F41-3E2B-63EB-0CD3-61128AF16F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08467" y="978079"/>
            <a:ext cx="875760" cy="875760"/>
          </a:xfrm>
          <a:prstGeom prst="rect">
            <a:avLst/>
          </a:prstGeom>
        </p:spPr>
      </p:pic>
      <p:pic>
        <p:nvPicPr>
          <p:cNvPr id="16" name="Picture 15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5FB3AB9C-FE29-660A-2FEA-CFD95414AC9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600" y="1069862"/>
            <a:ext cx="889000" cy="8890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A5F5CB3-9B80-9D3C-9CC6-E6B04B48C0C3}"/>
              </a:ext>
            </a:extLst>
          </p:cNvPr>
          <p:cNvSpPr txBox="1"/>
          <p:nvPr/>
        </p:nvSpPr>
        <p:spPr>
          <a:xfrm rot="-2160000">
            <a:off x="92421" y="4511882"/>
            <a:ext cx="44440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Apple Chancery" charset="0"/>
                <a:ea typeface="Apple Chancery" charset="0"/>
                <a:cs typeface="Apple Chancery" charset="0"/>
              </a:rPr>
              <a:t>Congratulations on Approval to graduate!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027C19B-D455-DE44-A05D-5ED69B8F03F1}"/>
              </a:ext>
            </a:extLst>
          </p:cNvPr>
          <p:cNvSpPr txBox="1"/>
          <p:nvPr/>
        </p:nvSpPr>
        <p:spPr>
          <a:xfrm rot="-2160000">
            <a:off x="4850497" y="4595270"/>
            <a:ext cx="44440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Apple Chancery" charset="0"/>
                <a:ea typeface="Apple Chancery" charset="0"/>
                <a:cs typeface="Apple Chancery" charset="0"/>
              </a:rPr>
              <a:t>Congratulations on Approval to graduate!</a:t>
            </a:r>
          </a:p>
        </p:txBody>
      </p:sp>
    </p:spTree>
    <p:extLst>
      <p:ext uri="{BB962C8B-B14F-4D97-AF65-F5344CB8AC3E}">
        <p14:creationId xmlns:p14="http://schemas.microsoft.com/office/powerpoint/2010/main" val="3190077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7" grpId="0"/>
      <p:bldP spid="1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7B720090-DBA9-4EE1-A53E-835D04779E34}"/>
              </a:ext>
            </a:extLst>
          </p:cNvPr>
          <p:cNvSpPr txBox="1">
            <a:spLocks noGrp="1"/>
          </p:cNvSpPr>
          <p:nvPr/>
        </p:nvSpPr>
        <p:spPr>
          <a:xfrm>
            <a:off x="8784227" y="6498728"/>
            <a:ext cx="326225" cy="319694"/>
          </a:xfrm>
          <a:prstGeom prst="rect">
            <a:avLst/>
          </a:prstGeom>
          <a:noFill/>
          <a:ln/>
        </p:spPr>
        <p:txBody>
          <a:bodyPr lIns="0" tIns="0" rIns="0" bIns="0" anchor="b" anchorCtr="0">
            <a:noAutofit/>
          </a:bodyPr>
          <a:lstStyle/>
          <a:p>
            <a:pPr algn="ctr" defTabSz="829452" hangingPunct="0">
              <a:defRPr/>
            </a:pPr>
            <a:fld id="{587CD669-223E-4506-BCD6-689781D21380}" type="slidenum">
              <a:rPr lang="en-AU" sz="1270" b="1">
                <a:latin typeface="Arial" pitchFamily="34"/>
                <a:ea typeface="Arial Unicode MS" pitchFamily="2"/>
                <a:cs typeface="Tahoma" pitchFamily="2"/>
              </a:rPr>
              <a:pPr algn="ctr" defTabSz="829452" hangingPunct="0">
                <a:defRPr/>
              </a:pPr>
              <a:t>29</a:t>
            </a:fld>
            <a:endParaRPr lang="en-AU" sz="1270" b="1">
              <a:latin typeface="Arial" pitchFamily="34"/>
              <a:ea typeface="Arial Unicode MS" pitchFamily="2"/>
              <a:cs typeface="Tahoma" pitchFamily="2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F6385BC-A355-AEC0-1DF2-E0319A39017C}"/>
              </a:ext>
            </a:extLst>
          </p:cNvPr>
          <p:cNvSpPr txBox="1">
            <a:spLocks/>
          </p:cNvSpPr>
          <p:nvPr/>
        </p:nvSpPr>
        <p:spPr>
          <a:xfrm>
            <a:off x="546100" y="199490"/>
            <a:ext cx="8597900" cy="58477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AU" sz="3200" dirty="0">
                <a:solidFill>
                  <a:srgbClr val="0432FF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Looking Ahead – MWAX Beamformer</a:t>
            </a:r>
            <a:endParaRPr lang="en-AU" sz="3200" dirty="0">
              <a:latin typeface="American Typewriter" charset="0"/>
              <a:ea typeface="American Typewriter" charset="0"/>
              <a:cs typeface="American Typewriter" charset="0"/>
            </a:endParaRP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7E3E5416-3232-6732-F0EF-EC005B60B627}"/>
              </a:ext>
            </a:extLst>
          </p:cNvPr>
          <p:cNvSpPr txBox="1">
            <a:spLocks/>
          </p:cNvSpPr>
          <p:nvPr/>
        </p:nvSpPr>
        <p:spPr>
          <a:xfrm>
            <a:off x="187036" y="2596052"/>
            <a:ext cx="8489131" cy="390267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1" i="0" kern="1200">
                <a:solidFill>
                  <a:srgbClr val="CD0920"/>
                </a:solidFill>
                <a:latin typeface="Arial"/>
                <a:ea typeface="+mn-ea"/>
                <a:cs typeface="Arial"/>
              </a:defRPr>
            </a:lvl1pPr>
            <a:lvl2pPr marL="0" indent="0" algn="l" defTabSz="457200" rtl="0" eaLnBrk="1" latinLnBrk="0" hangingPunct="1">
              <a:spcBef>
                <a:spcPts val="0"/>
              </a:spcBef>
              <a:buFont typeface="Arial"/>
              <a:buNone/>
              <a:defRPr sz="24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532800" indent="-228600" algn="l" defTabSz="457200" rtl="0" eaLnBrk="1" latinLnBrk="0" hangingPunct="1">
              <a:spcBef>
                <a:spcPts val="0"/>
              </a:spcBef>
              <a:buSzPct val="80000"/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846000" indent="-228600" algn="l" defTabSz="457200" rtl="0" eaLnBrk="1" latinLnBrk="0" hangingPunct="1">
              <a:spcBef>
                <a:spcPts val="0"/>
              </a:spcBef>
              <a:buSzPct val="80000"/>
              <a:buFont typeface="Arial"/>
              <a:buChar char="–"/>
              <a:defRPr sz="22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1339200" indent="-228600" algn="l" defTabSz="457200" rtl="0" eaLnBrk="1" latinLnBrk="0" hangingPunct="1">
              <a:spcBef>
                <a:spcPts val="0"/>
              </a:spcBef>
              <a:buSzPct val="80000"/>
              <a:buFont typeface="Arial"/>
              <a:buChar char="•"/>
              <a:defRPr sz="20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75700" lvl="2" indent="-342900">
              <a:buFont typeface="Wingdings" charset="2"/>
              <a:buChar char=""/>
            </a:pPr>
            <a:endParaRPr lang="en-AU" sz="1400" dirty="0">
              <a:latin typeface="American Typewriter" charset="0"/>
              <a:ea typeface="American Typewriter" charset="0"/>
              <a:cs typeface="American Typewriter" charset="0"/>
            </a:endParaRPr>
          </a:p>
          <a:p>
            <a:pPr marL="342900" lvl="1" indent="-342900">
              <a:spcAft>
                <a:spcPts val="1800"/>
              </a:spcAft>
              <a:buFont typeface="Wingdings" charset="2"/>
              <a:buChar char=""/>
            </a:pPr>
            <a:r>
              <a:rPr lang="en-AU" sz="1800" dirty="0">
                <a:solidFill>
                  <a:srgbClr val="FF0000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MWA as a low-frequency monitoring telescope: </a:t>
            </a:r>
          </a:p>
          <a:p>
            <a:pPr marL="875700" lvl="2" indent="-342900">
              <a:buFont typeface="Wingdings" charset="2"/>
              <a:buChar char=""/>
            </a:pPr>
            <a:r>
              <a:rPr lang="en-AU" sz="1600" dirty="0">
                <a:latin typeface="American Typewriter" charset="0"/>
                <a:ea typeface="American Typewriter" charset="0"/>
                <a:cs typeface="American Typewriter" charset="0"/>
              </a:rPr>
              <a:t>Monitoring pulsar timing array (PTA) targets, and contribute toward  PTA science goals (e.g., DM variations, ISM characterisation, etc.) </a:t>
            </a:r>
          </a:p>
          <a:p>
            <a:pPr marL="875700" lvl="2" indent="-342900">
              <a:buFont typeface="Wingdings" charset="2"/>
              <a:buChar char=""/>
            </a:pPr>
            <a:r>
              <a:rPr lang="en-AU" sz="1600" dirty="0">
                <a:latin typeface="American Typewriter" charset="0"/>
                <a:ea typeface="American Typewriter" charset="0"/>
                <a:cs typeface="American Typewriter" charset="0"/>
              </a:rPr>
              <a:t>Rich ISM science (e.g., scintillation arcs, flux variability, etc.)</a:t>
            </a:r>
          </a:p>
          <a:p>
            <a:pPr marL="875700" lvl="2" indent="-342900">
              <a:buFont typeface="Wingdings" charset="2"/>
              <a:buChar char=""/>
            </a:pPr>
            <a:r>
              <a:rPr lang="en-AU" sz="1600" dirty="0">
                <a:latin typeface="American Typewriter" charset="0"/>
                <a:ea typeface="American Typewriter" charset="0"/>
                <a:cs typeface="American Typewriter" charset="0"/>
              </a:rPr>
              <a:t>Targeted searches (Globular clusters, Fermi-LAT targets, etc)</a:t>
            </a:r>
          </a:p>
          <a:p>
            <a:pPr marL="875700" lvl="2" indent="-342900">
              <a:buFont typeface="Wingdings" charset="2"/>
              <a:buChar char=""/>
            </a:pPr>
            <a:r>
              <a:rPr lang="en-AU" sz="1600" dirty="0">
                <a:latin typeface="American Typewriter" charset="0"/>
                <a:ea typeface="American Typewriter" charset="0"/>
                <a:cs typeface="American Typewriter" charset="0"/>
              </a:rPr>
              <a:t>FRB monitoring (e.g., repeaters) </a:t>
            </a:r>
          </a:p>
          <a:p>
            <a:pPr marL="875700" lvl="2" indent="-342900">
              <a:buFont typeface="Wingdings" charset="2"/>
              <a:buChar char=""/>
            </a:pPr>
            <a:r>
              <a:rPr lang="en-AU" sz="1600" dirty="0">
                <a:latin typeface="American Typewriter" charset="0"/>
                <a:ea typeface="American Typewriter" charset="0"/>
                <a:cs typeface="American Typewriter" charset="0"/>
              </a:rPr>
              <a:t>Low-frequency VLBI (e.g. LAMBDA) in prep for SKA-Low VLBI  </a:t>
            </a:r>
          </a:p>
          <a:p>
            <a:pPr marL="875700" lvl="2" indent="-342900">
              <a:buFont typeface="Wingdings" charset="2"/>
              <a:buChar char=""/>
            </a:pPr>
            <a:r>
              <a:rPr lang="en-AU" sz="1600" dirty="0">
                <a:latin typeface="American Typewriter" charset="0"/>
                <a:ea typeface="American Typewriter" charset="0"/>
                <a:cs typeface="American Typewriter" charset="0"/>
              </a:rPr>
              <a:t>Rapid follow-up of transients (GRBs, GW events) and fast turnaround </a:t>
            </a:r>
          </a:p>
          <a:p>
            <a:pPr marL="875700" lvl="2" indent="-342900">
              <a:buFont typeface="Wingdings" charset="2"/>
              <a:buChar char=""/>
            </a:pPr>
            <a:endParaRPr lang="en-AU" sz="1800" dirty="0">
              <a:latin typeface="American Typewriter" charset="0"/>
              <a:ea typeface="American Typewriter" charset="0"/>
              <a:cs typeface="American Typewriter" charset="0"/>
            </a:endParaRPr>
          </a:p>
          <a:p>
            <a:pPr marL="342900" lvl="1" indent="-342900">
              <a:spcAft>
                <a:spcPts val="1800"/>
              </a:spcAft>
              <a:buFont typeface="Wingdings" charset="2"/>
              <a:buChar char=""/>
            </a:pPr>
            <a:r>
              <a:rPr lang="en-AU" sz="1800" dirty="0">
                <a:solidFill>
                  <a:srgbClr val="0432FF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Developing “self-reliance” for regular timing of SMART discoveries </a:t>
            </a:r>
          </a:p>
          <a:p>
            <a:pPr marL="875700" lvl="2" indent="-342900">
              <a:spcAft>
                <a:spcPts val="1800"/>
              </a:spcAft>
              <a:buFont typeface="Wingdings" charset="2"/>
              <a:buChar char=""/>
            </a:pPr>
            <a:r>
              <a:rPr lang="en-AU" sz="1600" dirty="0">
                <a:latin typeface="American Typewriter" charset="0"/>
                <a:ea typeface="American Typewriter" charset="0"/>
                <a:cs typeface="American Typewriter" charset="0"/>
              </a:rPr>
              <a:t>More demanding constraints expected as we transition to the second phase of SMART processing (e.g. J0125 may need daily observations) </a:t>
            </a:r>
          </a:p>
          <a:p>
            <a:pPr marL="342900" lvl="1" indent="-342900">
              <a:spcAft>
                <a:spcPts val="1800"/>
              </a:spcAft>
              <a:buFont typeface="Wingdings" charset="2"/>
              <a:buChar char=""/>
            </a:pPr>
            <a:endParaRPr lang="is-IS" sz="1400" dirty="0">
              <a:latin typeface="American Typewriter" charset="0"/>
              <a:ea typeface="American Typewriter" charset="0"/>
              <a:cs typeface="American Typewriter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73A7AAE-EFED-566B-F090-9CA83975681D}"/>
              </a:ext>
            </a:extLst>
          </p:cNvPr>
          <p:cNvSpPr txBox="1"/>
          <p:nvPr/>
        </p:nvSpPr>
        <p:spPr>
          <a:xfrm>
            <a:off x="187036" y="1105517"/>
            <a:ext cx="8769927" cy="1431161"/>
          </a:xfrm>
          <a:prstGeom prst="rect">
            <a:avLst/>
          </a:prstGeom>
          <a:solidFill>
            <a:schemeClr val="bg1"/>
          </a:solidFill>
          <a:ln w="31750">
            <a:solidFill>
              <a:srgbClr val="0432FF"/>
            </a:solidFill>
          </a:ln>
        </p:spPr>
        <p:txBody>
          <a:bodyPr wrap="square" rtlCol="0">
            <a:spAutoFit/>
          </a:bodyPr>
          <a:lstStyle/>
          <a:p>
            <a:pPr marL="285750" lvl="1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FF0000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A decade of productive science</a:t>
            </a:r>
            <a:r>
              <a:rPr lang="en-AU" dirty="0">
                <a:latin typeface="American Typewriter" charset="0"/>
                <a:ea typeface="American Typewriter" charset="0"/>
                <a:cs typeface="American Typewriter" charset="0"/>
              </a:rPr>
              <a:t>; but VCS recording + processing is a major limitation in scientific opportunities (64 TB/hour with MWAX VCS!) </a:t>
            </a:r>
          </a:p>
          <a:p>
            <a:pPr marL="285750" lvl="1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0432FF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Real-time processing + beamforming capability </a:t>
            </a:r>
            <a:r>
              <a:rPr lang="en-AU" dirty="0">
                <a:latin typeface="American Typewriter" charset="0"/>
                <a:ea typeface="American Typewriter" charset="0"/>
                <a:cs typeface="American Typewriter" charset="0"/>
              </a:rPr>
              <a:t>will open up a multitude of science opportunities</a:t>
            </a:r>
          </a:p>
        </p:txBody>
      </p:sp>
    </p:spTree>
    <p:extLst>
      <p:ext uri="{BB962C8B-B14F-4D97-AF65-F5344CB8AC3E}">
        <p14:creationId xmlns:p14="http://schemas.microsoft.com/office/powerpoint/2010/main" val="38881560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7B720090-DBA9-4EE1-A53E-835D04779E34}"/>
              </a:ext>
            </a:extLst>
          </p:cNvPr>
          <p:cNvSpPr txBox="1">
            <a:spLocks noGrp="1"/>
          </p:cNvSpPr>
          <p:nvPr/>
        </p:nvSpPr>
        <p:spPr>
          <a:xfrm>
            <a:off x="8784227" y="6498728"/>
            <a:ext cx="326225" cy="319694"/>
          </a:xfrm>
          <a:prstGeom prst="rect">
            <a:avLst/>
          </a:prstGeom>
          <a:noFill/>
          <a:ln/>
        </p:spPr>
        <p:txBody>
          <a:bodyPr lIns="0" tIns="0" rIns="0" bIns="0" anchor="b" anchorCtr="0">
            <a:noAutofit/>
          </a:bodyPr>
          <a:lstStyle/>
          <a:p>
            <a:pPr algn="ctr" defTabSz="829452" hangingPunct="0">
              <a:defRPr/>
            </a:pPr>
            <a:fld id="{587CD669-223E-4506-BCD6-689781D21380}" type="slidenum">
              <a:rPr lang="en-AU" sz="1270" b="1">
                <a:latin typeface="Arial" pitchFamily="34"/>
                <a:ea typeface="Arial Unicode MS" pitchFamily="2"/>
                <a:cs typeface="Tahoma" pitchFamily="2"/>
              </a:rPr>
              <a:pPr algn="ctr" defTabSz="829452" hangingPunct="0">
                <a:defRPr/>
              </a:pPr>
              <a:t>3</a:t>
            </a:fld>
            <a:endParaRPr lang="en-AU" sz="1270" b="1">
              <a:latin typeface="Arial" pitchFamily="34"/>
              <a:ea typeface="Arial Unicode MS" pitchFamily="2"/>
              <a:cs typeface="Tahoma" pitchFamily="2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DA86EB0-5DBA-4DF5-A89C-FEEF721B66CE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85762" y="200283"/>
            <a:ext cx="8724689" cy="584775"/>
          </a:xfrm>
        </p:spPr>
        <p:txBody>
          <a:bodyPr wrap="square">
            <a:spAutoFit/>
          </a:bodyPr>
          <a:lstStyle/>
          <a:p>
            <a:pPr lvl="0" algn="ctr"/>
            <a:r>
              <a:rPr lang="en-AU" sz="3200" dirty="0">
                <a:solidFill>
                  <a:srgbClr val="0432FF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MWAX VCS (New HTR) Development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502" y="943925"/>
            <a:ext cx="8086725" cy="57146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6017" y="5855330"/>
            <a:ext cx="29481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merican Typewriter" charset="0"/>
                <a:ea typeface="American Typewriter" charset="0"/>
                <a:cs typeface="American Typewriter" charset="0"/>
              </a:rPr>
              <a:t>Slide from Sam </a:t>
            </a:r>
            <a:r>
              <a:rPr lang="en-US" sz="1400" dirty="0" err="1">
                <a:latin typeface="American Typewriter" charset="0"/>
                <a:ea typeface="American Typewriter" charset="0"/>
                <a:cs typeface="American Typewriter" charset="0"/>
              </a:rPr>
              <a:t>McSweeney</a:t>
            </a:r>
            <a:endParaRPr lang="en-US" sz="1400" dirty="0">
              <a:latin typeface="American Typewriter" charset="0"/>
              <a:ea typeface="American Typewriter" charset="0"/>
              <a:cs typeface="American Typewrit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619522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4953" y="146756"/>
            <a:ext cx="6963072" cy="650240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rgbClr val="0432FF"/>
                </a:solidFill>
                <a:latin typeface="Arial" panose="020B0604020202020204" pitchFamily="34" charset="0"/>
                <a:ea typeface="American Typewriter" charset="0"/>
                <a:cs typeface="Arial" panose="020B0604020202020204" pitchFamily="34" charset="0"/>
              </a:rPr>
              <a:t>Summary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447261" y="1154284"/>
            <a:ext cx="8345865" cy="3781398"/>
          </a:xfrm>
        </p:spPr>
        <p:txBody>
          <a:bodyPr>
            <a:noAutofit/>
          </a:bodyPr>
          <a:lstStyle/>
          <a:p>
            <a:pPr marL="342900" lvl="1" indent="-342900">
              <a:spcAft>
                <a:spcPts val="600"/>
              </a:spcAft>
              <a:buFont typeface="Wingdings" charset="2"/>
              <a:buChar char=""/>
            </a:pPr>
            <a:r>
              <a:rPr lang="en-AU" sz="1800" dirty="0">
                <a:solidFill>
                  <a:srgbClr val="FF0000"/>
                </a:solidFill>
                <a:latin typeface="Arial" panose="020B0604020202020204" pitchFamily="34" charset="0"/>
                <a:ea typeface="American Typewriter" charset="0"/>
                <a:cs typeface="Arial" panose="020B0604020202020204" pitchFamily="34" charset="0"/>
              </a:rPr>
              <a:t>The MWA presents a fantastic opportunity </a:t>
            </a:r>
            <a:r>
              <a:rPr lang="en-AU" sz="1800" dirty="0">
                <a:latin typeface="Arial" panose="020B0604020202020204" pitchFamily="34" charset="0"/>
                <a:ea typeface="American Typewriter" charset="0"/>
                <a:cs typeface="Arial" panose="020B0604020202020204" pitchFamily="34" charset="0"/>
              </a:rPr>
              <a:t>for an amazing range of Pulsars and Fast Transient science   </a:t>
            </a:r>
          </a:p>
          <a:p>
            <a:pPr marL="342900" lvl="1" indent="-342900">
              <a:spcAft>
                <a:spcPts val="600"/>
              </a:spcAft>
              <a:buFont typeface="Wingdings" charset="2"/>
              <a:buChar char=""/>
            </a:pPr>
            <a:r>
              <a:rPr lang="en-AU" sz="1800" dirty="0">
                <a:latin typeface="Arial" panose="020B0604020202020204" pitchFamily="34" charset="0"/>
                <a:ea typeface="American Typewriter" charset="0"/>
                <a:cs typeface="Arial" panose="020B0604020202020204" pitchFamily="34" charset="0"/>
              </a:rPr>
              <a:t>Opportunities for </a:t>
            </a:r>
            <a:r>
              <a:rPr lang="en-AU" sz="1800" dirty="0">
                <a:solidFill>
                  <a:srgbClr val="0070C0"/>
                </a:solidFill>
                <a:latin typeface="Arial" panose="020B0604020202020204" pitchFamily="34" charset="0"/>
                <a:ea typeface="American Typewriter" charset="0"/>
                <a:cs typeface="Arial" panose="020B0604020202020204" pitchFamily="34" charset="0"/>
              </a:rPr>
              <a:t>skill developments (HPC, software)</a:t>
            </a:r>
            <a:r>
              <a:rPr lang="en-AU" sz="1800" dirty="0">
                <a:latin typeface="Arial" panose="020B0604020202020204" pitchFamily="34" charset="0"/>
                <a:ea typeface="American Typewriter" charset="0"/>
                <a:cs typeface="Arial" panose="020B0604020202020204" pitchFamily="34" charset="0"/>
              </a:rPr>
              <a:t>, and student and ECR training</a:t>
            </a:r>
          </a:p>
          <a:p>
            <a:pPr marL="342900" lvl="1" indent="-342900">
              <a:spcAft>
                <a:spcPts val="600"/>
              </a:spcAft>
              <a:buFont typeface="Wingdings" charset="2"/>
              <a:buChar char=""/>
            </a:pPr>
            <a:r>
              <a:rPr lang="en-AU" sz="1800" dirty="0">
                <a:latin typeface="Arial" panose="020B0604020202020204" pitchFamily="34" charset="0"/>
                <a:ea typeface="American Typewriter" charset="0"/>
                <a:cs typeface="Arial" panose="020B0604020202020204" pitchFamily="34" charset="0"/>
              </a:rPr>
              <a:t>A productive decade of scientific and technical accomplishments: </a:t>
            </a:r>
            <a:r>
              <a:rPr lang="en-AU" sz="1800" dirty="0">
                <a:solidFill>
                  <a:srgbClr val="FF40FF"/>
                </a:solidFill>
                <a:latin typeface="Arial" panose="020B0604020202020204" pitchFamily="34" charset="0"/>
                <a:ea typeface="American Typewriter" charset="0"/>
                <a:cs typeface="Arial" panose="020B0604020202020204" pitchFamily="34" charset="0"/>
              </a:rPr>
              <a:t>40+ VCS publications, 10 PhD completions </a:t>
            </a:r>
          </a:p>
          <a:p>
            <a:pPr marL="342900" lvl="1" indent="-342900">
              <a:spcAft>
                <a:spcPts val="600"/>
              </a:spcAft>
              <a:buFont typeface="Wingdings" charset="2"/>
              <a:buChar char=""/>
            </a:pPr>
            <a:r>
              <a:rPr lang="en-AU" sz="1800" dirty="0">
                <a:latin typeface="Arial" panose="020B0604020202020204" pitchFamily="34" charset="0"/>
                <a:ea typeface="American Typewriter" charset="0"/>
                <a:cs typeface="Arial" panose="020B0604020202020204" pitchFamily="34" charset="0"/>
              </a:rPr>
              <a:t>Low frequency detections of </a:t>
            </a:r>
            <a:r>
              <a:rPr lang="en-AU" sz="1800" dirty="0">
                <a:solidFill>
                  <a:srgbClr val="00B050"/>
                </a:solidFill>
                <a:latin typeface="Arial" panose="020B0604020202020204" pitchFamily="34" charset="0"/>
                <a:ea typeface="American Typewriter" charset="0"/>
                <a:cs typeface="Arial" panose="020B0604020202020204" pitchFamily="34" charset="0"/>
              </a:rPr>
              <a:t>230+ pulsars, 5 discoveries </a:t>
            </a:r>
            <a:r>
              <a:rPr lang="en-AU" sz="1800" dirty="0">
                <a:latin typeface="Arial" panose="020B0604020202020204" pitchFamily="34" charset="0"/>
                <a:ea typeface="American Typewriter" charset="0"/>
                <a:cs typeface="Arial" panose="020B0604020202020204" pitchFamily="34" charset="0"/>
              </a:rPr>
              <a:t>(from the first pass)</a:t>
            </a:r>
          </a:p>
          <a:p>
            <a:pPr marL="342900" lvl="1" indent="-342900">
              <a:spcAft>
                <a:spcPts val="600"/>
              </a:spcAft>
              <a:buFont typeface="Wingdings" charset="2"/>
              <a:buChar char=""/>
            </a:pPr>
            <a:r>
              <a:rPr lang="en-AU" sz="1800" dirty="0">
                <a:latin typeface="Arial" panose="020B0604020202020204" pitchFamily="34" charset="0"/>
                <a:ea typeface="American Typewriter" charset="0"/>
                <a:cs typeface="Arial" panose="020B0604020202020204" pitchFamily="34" charset="0"/>
              </a:rPr>
              <a:t>Beyond pulsars: </a:t>
            </a:r>
            <a:r>
              <a:rPr lang="en-AU" sz="1800" dirty="0">
                <a:solidFill>
                  <a:srgbClr val="C00000"/>
                </a:solidFill>
                <a:latin typeface="Arial" panose="020B0604020202020204" pitchFamily="34" charset="0"/>
                <a:ea typeface="American Typewriter" charset="0"/>
                <a:cs typeface="Arial" panose="020B0604020202020204" pitchFamily="34" charset="0"/>
              </a:rPr>
              <a:t>GRBs, FRBs, GW events, cosmic ray detection, passive radar </a:t>
            </a:r>
            <a:r>
              <a:rPr lang="en-AU" sz="1800" dirty="0">
                <a:latin typeface="Arial" panose="020B0604020202020204" pitchFamily="34" charset="0"/>
                <a:ea typeface="American Typewriter" charset="0"/>
                <a:cs typeface="Arial" panose="020B0604020202020204" pitchFamily="34" charset="0"/>
              </a:rPr>
              <a:t>applications (and potentially SETI)</a:t>
            </a:r>
          </a:p>
          <a:p>
            <a:pPr marL="342900" lvl="1" indent="-342900">
              <a:spcAft>
                <a:spcPts val="600"/>
              </a:spcAft>
              <a:buFont typeface="Wingdings" charset="2"/>
              <a:buChar char=""/>
            </a:pPr>
            <a:r>
              <a:rPr lang="en-AU" sz="1800" dirty="0">
                <a:latin typeface="Arial" panose="020B0604020202020204" pitchFamily="34" charset="0"/>
                <a:ea typeface="American Typewriter" charset="0"/>
                <a:cs typeface="Arial" panose="020B0604020202020204" pitchFamily="34" charset="0"/>
              </a:rPr>
              <a:t>Bright and promising future ahead (</a:t>
            </a:r>
            <a:r>
              <a:rPr lang="en-AU" sz="1800" dirty="0">
                <a:solidFill>
                  <a:srgbClr val="0432FF"/>
                </a:solidFill>
                <a:latin typeface="Arial" panose="020B0604020202020204" pitchFamily="34" charset="0"/>
                <a:ea typeface="American Typewriter" charset="0"/>
                <a:cs typeface="Arial" panose="020B0604020202020204" pitchFamily="34" charset="0"/>
              </a:rPr>
              <a:t>PBs of VCS archives + SMART data</a:t>
            </a:r>
            <a:r>
              <a:rPr lang="en-AU" sz="1800" dirty="0">
                <a:latin typeface="Arial" panose="020B0604020202020204" pitchFamily="34" charset="0"/>
                <a:ea typeface="American Typewriter" charset="0"/>
                <a:cs typeface="Arial" panose="020B0604020202020204" pitchFamily="34" charset="0"/>
              </a:rPr>
              <a:t>)</a:t>
            </a:r>
          </a:p>
          <a:p>
            <a:pPr marL="342900" lvl="1" indent="-342900">
              <a:spcAft>
                <a:spcPts val="600"/>
              </a:spcAft>
              <a:buFont typeface="Wingdings" charset="2"/>
              <a:buChar char=""/>
            </a:pPr>
            <a:r>
              <a:rPr lang="en-AU" sz="1800" dirty="0">
                <a:latin typeface="Arial" panose="020B0604020202020204" pitchFamily="34" charset="0"/>
                <a:ea typeface="American Typewriter" charset="0"/>
                <a:cs typeface="Arial" panose="020B0604020202020204" pitchFamily="34" charset="0"/>
              </a:rPr>
              <a:t>The planned (MWAX) </a:t>
            </a:r>
            <a:r>
              <a:rPr lang="en-AU" sz="1800" dirty="0">
                <a:solidFill>
                  <a:srgbClr val="FF0000"/>
                </a:solidFill>
                <a:latin typeface="Arial" panose="020B0604020202020204" pitchFamily="34" charset="0"/>
                <a:ea typeface="American Typewriter" charset="0"/>
                <a:cs typeface="Arial" panose="020B0604020202020204" pitchFamily="34" charset="0"/>
              </a:rPr>
              <a:t>beamformer will open up the untapped potential</a:t>
            </a:r>
            <a:r>
              <a:rPr lang="en-AU" sz="1800" dirty="0">
                <a:solidFill>
                  <a:srgbClr val="C00000"/>
                </a:solidFill>
                <a:latin typeface="Arial" panose="020B0604020202020204" pitchFamily="34" charset="0"/>
                <a:ea typeface="American Typewriter" charset="0"/>
                <a:cs typeface="Arial" panose="020B0604020202020204" pitchFamily="34" charset="0"/>
              </a:rPr>
              <a:t> </a:t>
            </a:r>
            <a:r>
              <a:rPr lang="en-AU" sz="1800" dirty="0">
                <a:latin typeface="Arial" panose="020B0604020202020204" pitchFamily="34" charset="0"/>
                <a:ea typeface="American Typewriter" charset="0"/>
                <a:cs typeface="Arial" panose="020B0604020202020204" pitchFamily="34" charset="0"/>
              </a:rPr>
              <a:t>to emerge as a powerful low-frequency monitoring telescope</a:t>
            </a:r>
          </a:p>
          <a:p>
            <a:pPr marL="342900" lvl="1" indent="-342900">
              <a:spcAft>
                <a:spcPts val="1800"/>
              </a:spcAft>
              <a:buFont typeface="Wingdings" charset="2"/>
              <a:buChar char=""/>
            </a:pPr>
            <a:endParaRPr lang="en-AU" sz="1800" dirty="0">
              <a:latin typeface="American Typewriter" charset="0"/>
              <a:ea typeface="American Typewriter" charset="0"/>
              <a:cs typeface="American Typewriter" charset="0"/>
            </a:endParaRPr>
          </a:p>
          <a:p>
            <a:pPr lvl="1">
              <a:spcAft>
                <a:spcPts val="1800"/>
              </a:spcAft>
            </a:pPr>
            <a:endParaRPr lang="en-AU" sz="1800" dirty="0">
              <a:latin typeface="American Typewriter" charset="0"/>
              <a:ea typeface="American Typewriter" charset="0"/>
              <a:cs typeface="American Typewriter" charset="0"/>
            </a:endParaRPr>
          </a:p>
        </p:txBody>
      </p:sp>
      <p:pic>
        <p:nvPicPr>
          <p:cNvPr id="6" name="Picture 5" descr="A picture containing sky, cloud, outdoor, panorama&#10;&#10;Description automatically generated">
            <a:extLst>
              <a:ext uri="{FF2B5EF4-FFF2-40B4-BE49-F238E27FC236}">
                <a16:creationId xmlns:a16="http://schemas.microsoft.com/office/drawing/2014/main" id="{1170FB85-1230-8606-9D3B-72A5EB0E97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112388"/>
            <a:ext cx="9136320" cy="1598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259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096"/>
    </mc:Choice>
    <mc:Fallback xmlns="">
      <p:transition spd="slow" advTm="91096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7B720090-DBA9-4EE1-A53E-835D04779E34}"/>
              </a:ext>
            </a:extLst>
          </p:cNvPr>
          <p:cNvSpPr txBox="1">
            <a:spLocks noGrp="1"/>
          </p:cNvSpPr>
          <p:nvPr/>
        </p:nvSpPr>
        <p:spPr>
          <a:xfrm>
            <a:off x="8784227" y="6498728"/>
            <a:ext cx="326225" cy="319694"/>
          </a:xfrm>
          <a:prstGeom prst="rect">
            <a:avLst/>
          </a:prstGeom>
          <a:noFill/>
          <a:ln/>
        </p:spPr>
        <p:txBody>
          <a:bodyPr lIns="0" tIns="0" rIns="0" bIns="0" anchor="b" anchorCtr="0">
            <a:noAutofit/>
          </a:bodyPr>
          <a:lstStyle/>
          <a:p>
            <a:pPr algn="ctr" defTabSz="829452" hangingPunct="0">
              <a:defRPr/>
            </a:pPr>
            <a:fld id="{587CD669-223E-4506-BCD6-689781D21380}" type="slidenum">
              <a:rPr lang="en-AU" sz="1270" b="1">
                <a:latin typeface="Arial" pitchFamily="34"/>
                <a:ea typeface="Arial Unicode MS" pitchFamily="2"/>
                <a:cs typeface="Tahoma" pitchFamily="2"/>
              </a:rPr>
              <a:pPr algn="ctr" defTabSz="829452" hangingPunct="0">
                <a:defRPr/>
              </a:pPr>
              <a:t>4</a:t>
            </a:fld>
            <a:endParaRPr lang="en-AU" sz="1270" b="1">
              <a:latin typeface="Arial" pitchFamily="34"/>
              <a:ea typeface="Arial Unicode MS" pitchFamily="2"/>
              <a:cs typeface="Tahoma" pitchFamily="2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DA86EB0-5DBA-4DF5-A89C-FEEF721B66CE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85762" y="200283"/>
            <a:ext cx="8724689" cy="584775"/>
          </a:xfrm>
        </p:spPr>
        <p:txBody>
          <a:bodyPr wrap="square">
            <a:spAutoFit/>
          </a:bodyPr>
          <a:lstStyle/>
          <a:p>
            <a:pPr lvl="0" algn="ctr"/>
            <a:r>
              <a:rPr lang="en-AU" sz="3200" dirty="0">
                <a:solidFill>
                  <a:srgbClr val="0432FF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MWAX VCS (New HTR) Development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63" y="893443"/>
            <a:ext cx="8158162" cy="576513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6017" y="5855330"/>
            <a:ext cx="29481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merican Typewriter" charset="0"/>
                <a:ea typeface="American Typewriter" charset="0"/>
                <a:cs typeface="American Typewriter" charset="0"/>
              </a:rPr>
              <a:t>Slide from Sam </a:t>
            </a:r>
            <a:r>
              <a:rPr lang="en-US" sz="1400" dirty="0" err="1">
                <a:latin typeface="American Typewriter" charset="0"/>
                <a:ea typeface="American Typewriter" charset="0"/>
                <a:cs typeface="American Typewriter" charset="0"/>
              </a:rPr>
              <a:t>McSweeney</a:t>
            </a:r>
            <a:endParaRPr lang="en-US" sz="1400" dirty="0">
              <a:latin typeface="American Typewriter" charset="0"/>
              <a:ea typeface="American Typewriter" charset="0"/>
              <a:cs typeface="American Typewrit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41638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7B720090-DBA9-4EE1-A53E-835D04779E34}"/>
              </a:ext>
            </a:extLst>
          </p:cNvPr>
          <p:cNvSpPr txBox="1">
            <a:spLocks noGrp="1"/>
          </p:cNvSpPr>
          <p:nvPr/>
        </p:nvSpPr>
        <p:spPr>
          <a:xfrm>
            <a:off x="8784227" y="6498728"/>
            <a:ext cx="326225" cy="319694"/>
          </a:xfrm>
          <a:prstGeom prst="rect">
            <a:avLst/>
          </a:prstGeom>
          <a:noFill/>
          <a:ln/>
        </p:spPr>
        <p:txBody>
          <a:bodyPr lIns="0" tIns="0" rIns="0" bIns="0" anchor="b" anchorCtr="0">
            <a:noAutofit/>
          </a:bodyPr>
          <a:lstStyle/>
          <a:p>
            <a:pPr algn="ctr" defTabSz="829452" hangingPunct="0">
              <a:defRPr/>
            </a:pPr>
            <a:fld id="{587CD669-223E-4506-BCD6-689781D21380}" type="slidenum">
              <a:rPr lang="en-AU" sz="1270" b="1">
                <a:latin typeface="Arial" pitchFamily="34"/>
                <a:ea typeface="Arial Unicode MS" pitchFamily="2"/>
                <a:cs typeface="Tahoma" pitchFamily="2"/>
              </a:rPr>
              <a:pPr algn="ctr" defTabSz="829452" hangingPunct="0">
                <a:defRPr/>
              </a:pPr>
              <a:t>5</a:t>
            </a:fld>
            <a:endParaRPr lang="en-AU" sz="1270" b="1">
              <a:latin typeface="Arial" pitchFamily="34"/>
              <a:ea typeface="Arial Unicode MS" pitchFamily="2"/>
              <a:cs typeface="Tahoma" pitchFamily="2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DA86EB0-5DBA-4DF5-A89C-FEEF721B66CE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58531" y="172976"/>
            <a:ext cx="8724689" cy="584775"/>
          </a:xfrm>
        </p:spPr>
        <p:txBody>
          <a:bodyPr wrap="square">
            <a:spAutoFit/>
          </a:bodyPr>
          <a:lstStyle/>
          <a:p>
            <a:pPr lvl="0" algn="ctr"/>
            <a:r>
              <a:rPr lang="en-AU" sz="3200" dirty="0" err="1">
                <a:solidFill>
                  <a:srgbClr val="0432FF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Setonix</a:t>
            </a:r>
            <a:r>
              <a:rPr lang="en-AU" sz="3200" dirty="0">
                <a:solidFill>
                  <a:srgbClr val="0432FF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 migration – </a:t>
            </a:r>
            <a:r>
              <a:rPr lang="en-AU" sz="3200" dirty="0" err="1">
                <a:solidFill>
                  <a:srgbClr val="0432FF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VCSBeam</a:t>
            </a:r>
            <a:r>
              <a:rPr lang="en-AU" sz="3200" dirty="0">
                <a:solidFill>
                  <a:srgbClr val="0432FF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 first light</a:t>
            </a:r>
          </a:p>
        </p:txBody>
      </p:sp>
      <p:pic>
        <p:nvPicPr>
          <p:cNvPr id="5" name="Picture 4" descr="A screenshot of a screenshot of a computer&#10;&#10;Description automatically generated">
            <a:extLst>
              <a:ext uri="{FF2B5EF4-FFF2-40B4-BE49-F238E27FC236}">
                <a16:creationId xmlns:a16="http://schemas.microsoft.com/office/drawing/2014/main" id="{43242C5D-AF92-8860-7549-4D5D8E1D1C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04454"/>
            <a:ext cx="8551920" cy="453510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9DB5614-A837-D072-31FB-3CE469B463F9}"/>
              </a:ext>
            </a:extLst>
          </p:cNvPr>
          <p:cNvSpPr txBox="1"/>
          <p:nvPr/>
        </p:nvSpPr>
        <p:spPr>
          <a:xfrm>
            <a:off x="107831" y="5626350"/>
            <a:ext cx="844408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Supported by Pawsey “uptake” project (Team: Meyers, Di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Pietrantonio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Sokolowski, Lee, Tan)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Next steps: Profiling, more in-depth comparison (e.g. VDIF output)  </a:t>
            </a:r>
          </a:p>
        </p:txBody>
      </p:sp>
    </p:spTree>
    <p:extLst>
      <p:ext uri="{BB962C8B-B14F-4D97-AF65-F5344CB8AC3E}">
        <p14:creationId xmlns:p14="http://schemas.microsoft.com/office/powerpoint/2010/main" val="32099195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48"/>
          <p:cNvSpPr txBox="1">
            <a:spLocks noGrp="1"/>
          </p:cNvSpPr>
          <p:nvPr>
            <p:ph type="title"/>
          </p:nvPr>
        </p:nvSpPr>
        <p:spPr>
          <a:xfrm>
            <a:off x="311944" y="2218575"/>
            <a:ext cx="8520112" cy="2139600"/>
          </a:xfrm>
          <a:prstGeom prst="rect">
            <a:avLst/>
          </a:prstGeom>
        </p:spPr>
        <p:txBody>
          <a:bodyPr spcFirstLastPara="1" vert="horz" wrap="square" lIns="68575" tIns="34275" rIns="68575" bIns="34275" rtlCol="0" anchor="b" anchorCtr="0">
            <a:normAutofit/>
          </a:bodyPr>
          <a:lstStyle/>
          <a:p>
            <a:pPr algn="ctr"/>
            <a:r>
              <a:rPr lang="en-GB" dirty="0">
                <a:solidFill>
                  <a:srgbClr val="0432FF"/>
                </a:solidFill>
                <a:latin typeface="American Typewriter" panose="02090604020004020304" pitchFamily="18" charset="77"/>
                <a:ea typeface="Lexend"/>
                <a:cs typeface="Lexend"/>
                <a:sym typeface="Lexend"/>
              </a:rPr>
              <a:t>Science Updates &amp; Highlights: </a:t>
            </a:r>
            <a:r>
              <a:rPr lang="en-GB" sz="3600" dirty="0">
                <a:solidFill>
                  <a:srgbClr val="00B0F0"/>
                </a:solidFill>
                <a:latin typeface="American Typewriter" panose="02090604020004020304" pitchFamily="18" charset="77"/>
                <a:ea typeface="Lexend"/>
                <a:cs typeface="Lexend"/>
                <a:sym typeface="Lexend"/>
              </a:rPr>
              <a:t>SMART survey and Pulsar Science</a:t>
            </a:r>
            <a:br>
              <a:rPr lang="en-GB" sz="3600" dirty="0">
                <a:solidFill>
                  <a:srgbClr val="00B0F0"/>
                </a:solidFill>
                <a:latin typeface="Lexend"/>
                <a:ea typeface="Lexend"/>
                <a:cs typeface="Lexend"/>
                <a:sym typeface="Lexend"/>
              </a:rPr>
            </a:br>
            <a:endParaRPr sz="3600" dirty="0">
              <a:solidFill>
                <a:srgbClr val="00B0F0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</p:spTree>
    <p:extLst>
      <p:ext uri="{BB962C8B-B14F-4D97-AF65-F5344CB8AC3E}">
        <p14:creationId xmlns:p14="http://schemas.microsoft.com/office/powerpoint/2010/main" val="4958270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0" name="Google Shape;400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8276" y="3141351"/>
            <a:ext cx="5004923" cy="2627053"/>
          </a:xfrm>
          <a:prstGeom prst="rect">
            <a:avLst/>
          </a:prstGeom>
          <a:noFill/>
          <a:ln>
            <a:noFill/>
          </a:ln>
        </p:spPr>
      </p:pic>
      <p:sp>
        <p:nvSpPr>
          <p:cNvPr id="401" name="Google Shape;401;p43"/>
          <p:cNvSpPr txBox="1"/>
          <p:nvPr/>
        </p:nvSpPr>
        <p:spPr>
          <a:xfrm>
            <a:off x="122475" y="1665975"/>
            <a:ext cx="5322300" cy="148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ct val="115000"/>
              </a:lnSpc>
            </a:pPr>
            <a:r>
              <a:rPr lang="en-GB" sz="1500" b="1">
                <a:solidFill>
                  <a:srgbClr val="212121"/>
                </a:solidFill>
                <a:latin typeface="Roboto"/>
                <a:ea typeface="Roboto"/>
                <a:cs typeface="Roboto"/>
                <a:sym typeface="Roboto"/>
              </a:rPr>
              <a:t>S</a:t>
            </a:r>
            <a:r>
              <a:rPr lang="en-GB" sz="1500">
                <a:solidFill>
                  <a:srgbClr val="212121"/>
                </a:solidFill>
                <a:latin typeface="Roboto"/>
                <a:ea typeface="Roboto"/>
                <a:cs typeface="Roboto"/>
                <a:sym typeface="Roboto"/>
              </a:rPr>
              <a:t>outhern-sky </a:t>
            </a:r>
            <a:r>
              <a:rPr lang="en-GB" sz="1500" b="1">
                <a:solidFill>
                  <a:srgbClr val="212121"/>
                </a:solidFill>
                <a:latin typeface="Roboto"/>
                <a:ea typeface="Roboto"/>
                <a:cs typeface="Roboto"/>
                <a:sym typeface="Roboto"/>
              </a:rPr>
              <a:t>M</a:t>
            </a:r>
            <a:r>
              <a:rPr lang="en-GB" sz="1500">
                <a:solidFill>
                  <a:srgbClr val="212121"/>
                </a:solidFill>
                <a:latin typeface="Roboto"/>
                <a:ea typeface="Roboto"/>
                <a:cs typeface="Roboto"/>
                <a:sym typeface="Roboto"/>
              </a:rPr>
              <a:t>W</a:t>
            </a:r>
            <a:r>
              <a:rPr lang="en-GB" sz="1500" b="1">
                <a:solidFill>
                  <a:srgbClr val="212121"/>
                </a:solidFill>
                <a:latin typeface="Roboto"/>
                <a:ea typeface="Roboto"/>
                <a:cs typeface="Roboto"/>
                <a:sym typeface="Roboto"/>
              </a:rPr>
              <a:t>A</a:t>
            </a:r>
            <a:r>
              <a:rPr lang="en-GB" sz="1500">
                <a:solidFill>
                  <a:srgbClr val="21212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GB" sz="1500" b="1">
                <a:solidFill>
                  <a:srgbClr val="212121"/>
                </a:solidFill>
                <a:latin typeface="Roboto"/>
                <a:ea typeface="Roboto"/>
                <a:cs typeface="Roboto"/>
                <a:sym typeface="Roboto"/>
              </a:rPr>
              <a:t>R</a:t>
            </a:r>
            <a:r>
              <a:rPr lang="en-GB" sz="1500">
                <a:solidFill>
                  <a:srgbClr val="212121"/>
                </a:solidFill>
                <a:latin typeface="Roboto"/>
                <a:ea typeface="Roboto"/>
                <a:cs typeface="Roboto"/>
                <a:sym typeface="Roboto"/>
              </a:rPr>
              <a:t>apid </a:t>
            </a:r>
            <a:r>
              <a:rPr lang="en-GB" sz="1500" b="1">
                <a:solidFill>
                  <a:srgbClr val="212121"/>
                </a:solidFill>
                <a:latin typeface="Roboto"/>
                <a:ea typeface="Roboto"/>
                <a:cs typeface="Roboto"/>
                <a:sym typeface="Roboto"/>
              </a:rPr>
              <a:t>T</a:t>
            </a:r>
            <a:r>
              <a:rPr lang="en-GB" sz="1500">
                <a:solidFill>
                  <a:srgbClr val="212121"/>
                </a:solidFill>
                <a:latin typeface="Roboto"/>
                <a:ea typeface="Roboto"/>
                <a:cs typeface="Roboto"/>
                <a:sym typeface="Roboto"/>
              </a:rPr>
              <a:t>wo-metre (SMART) pulsar survey</a:t>
            </a:r>
            <a:endParaRPr sz="1500">
              <a:solidFill>
                <a:srgbClr val="21212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indent="-323850">
              <a:lnSpc>
                <a:spcPct val="115000"/>
              </a:lnSpc>
              <a:spcBef>
                <a:spcPts val="1000"/>
              </a:spcBef>
              <a:buClr>
                <a:srgbClr val="212121"/>
              </a:buClr>
              <a:buSzPts val="1500"/>
              <a:buFont typeface="Roboto"/>
              <a:buChar char="●"/>
            </a:pPr>
            <a:r>
              <a:rPr lang="en-GB" sz="1500">
                <a:solidFill>
                  <a:srgbClr val="212121"/>
                </a:solidFill>
                <a:latin typeface="Roboto"/>
                <a:ea typeface="Roboto"/>
                <a:cs typeface="Roboto"/>
                <a:sym typeface="Roboto"/>
              </a:rPr>
              <a:t>Covers declinations &lt; +30°</a:t>
            </a:r>
            <a:endParaRPr sz="1500">
              <a:solidFill>
                <a:srgbClr val="21212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indent="-323850">
              <a:lnSpc>
                <a:spcPct val="115000"/>
              </a:lnSpc>
              <a:buClr>
                <a:srgbClr val="212121"/>
              </a:buClr>
              <a:buSzPts val="1500"/>
              <a:buFont typeface="Roboto"/>
              <a:buChar char="●"/>
            </a:pPr>
            <a:r>
              <a:rPr lang="en-GB" sz="1500">
                <a:solidFill>
                  <a:srgbClr val="212121"/>
                </a:solidFill>
                <a:latin typeface="Roboto"/>
                <a:ea typeface="Roboto"/>
                <a:cs typeface="Roboto"/>
                <a:sym typeface="Roboto"/>
              </a:rPr>
              <a:t>71 observations at frequencies 140-170 MHz</a:t>
            </a:r>
            <a:endParaRPr sz="1500">
              <a:solidFill>
                <a:srgbClr val="21212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indent="-323850">
              <a:lnSpc>
                <a:spcPct val="115000"/>
              </a:lnSpc>
              <a:buClr>
                <a:srgbClr val="212121"/>
              </a:buClr>
              <a:buSzPts val="1500"/>
              <a:buFont typeface="Roboto"/>
              <a:buChar char="●"/>
            </a:pPr>
            <a:r>
              <a:rPr lang="en-GB" sz="1500">
                <a:solidFill>
                  <a:srgbClr val="212121"/>
                </a:solidFill>
                <a:latin typeface="Roboto"/>
                <a:ea typeface="Roboto"/>
                <a:cs typeface="Roboto"/>
                <a:sym typeface="Roboto"/>
              </a:rPr>
              <a:t>~10° overlap of fields; i.e. 1-3 obs. per pulsar</a:t>
            </a:r>
            <a:endParaRPr sz="1500">
              <a:solidFill>
                <a:srgbClr val="21212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indent="-323850">
              <a:lnSpc>
                <a:spcPct val="115000"/>
              </a:lnSpc>
              <a:buClr>
                <a:srgbClr val="212121"/>
              </a:buClr>
              <a:buSzPts val="1500"/>
              <a:buFont typeface="Roboto"/>
              <a:buChar char="●"/>
            </a:pPr>
            <a:r>
              <a:rPr lang="en-GB" sz="1500">
                <a:solidFill>
                  <a:srgbClr val="212121"/>
                </a:solidFill>
                <a:latin typeface="Roboto"/>
                <a:ea typeface="Roboto"/>
                <a:cs typeface="Roboto"/>
                <a:sym typeface="Roboto"/>
              </a:rPr>
              <a:t>80 min dwell time; i.e. &lt;100 hr of telescope time</a:t>
            </a:r>
            <a:endParaRPr sz="1500">
              <a:solidFill>
                <a:srgbClr val="21212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402" name="Google Shape;402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04401" y="1665975"/>
            <a:ext cx="3595127" cy="2353374"/>
          </a:xfrm>
          <a:prstGeom prst="rect">
            <a:avLst/>
          </a:prstGeom>
          <a:noFill/>
          <a:ln>
            <a:noFill/>
          </a:ln>
        </p:spPr>
      </p:pic>
      <p:sp>
        <p:nvSpPr>
          <p:cNvPr id="403" name="Google Shape;403;p43"/>
          <p:cNvSpPr txBox="1"/>
          <p:nvPr/>
        </p:nvSpPr>
        <p:spPr>
          <a:xfrm>
            <a:off x="5374000" y="4126425"/>
            <a:ext cx="3422400" cy="104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indent="-323850">
              <a:buClr>
                <a:srgbClr val="212121"/>
              </a:buClr>
              <a:buSzPts val="1500"/>
              <a:buFont typeface="Roboto"/>
              <a:buChar char="●"/>
            </a:pPr>
            <a:r>
              <a:rPr lang="en-GB" sz="1500">
                <a:solidFill>
                  <a:srgbClr val="212121"/>
                </a:solidFill>
                <a:latin typeface="Roboto"/>
                <a:ea typeface="Roboto"/>
                <a:cs typeface="Roboto"/>
                <a:sym typeface="Roboto"/>
              </a:rPr>
              <a:t>Data collection complete!</a:t>
            </a:r>
            <a:endParaRPr sz="1500">
              <a:solidFill>
                <a:srgbClr val="21212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indent="-323850">
              <a:buClr>
                <a:srgbClr val="212121"/>
              </a:buClr>
              <a:buSzPts val="1500"/>
              <a:buFont typeface="Roboto"/>
              <a:buChar char="●"/>
            </a:pPr>
            <a:r>
              <a:rPr lang="en-GB" sz="1500">
                <a:solidFill>
                  <a:srgbClr val="212121"/>
                </a:solidFill>
                <a:latin typeface="Roboto"/>
                <a:ea typeface="Roboto"/>
                <a:cs typeface="Roboto"/>
                <a:sym typeface="Roboto"/>
              </a:rPr>
              <a:t>200+ known pulsar redetections</a:t>
            </a:r>
            <a:endParaRPr sz="1500">
              <a:solidFill>
                <a:srgbClr val="21212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indent="-323850">
              <a:buClr>
                <a:srgbClr val="212121"/>
              </a:buClr>
              <a:buSzPts val="1500"/>
              <a:buFont typeface="Roboto"/>
              <a:buChar char="●"/>
            </a:pPr>
            <a:r>
              <a:rPr lang="en-GB" sz="1500">
                <a:solidFill>
                  <a:srgbClr val="212121"/>
                </a:solidFill>
                <a:latin typeface="Roboto"/>
                <a:ea typeface="Roboto"/>
                <a:cs typeface="Roboto"/>
                <a:sym typeface="Roboto"/>
              </a:rPr>
              <a:t>5 pulsar discoveries after processing &lt;10% of the data</a:t>
            </a:r>
            <a:endParaRPr sz="1500">
              <a:solidFill>
                <a:srgbClr val="21212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04" name="Google Shape;404;p43"/>
          <p:cNvSpPr txBox="1"/>
          <p:nvPr/>
        </p:nvSpPr>
        <p:spPr>
          <a:xfrm>
            <a:off x="5444825" y="5277500"/>
            <a:ext cx="3552600" cy="3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GB" sz="1200">
                <a:solidFill>
                  <a:srgbClr val="888888"/>
                </a:solidFill>
                <a:latin typeface="Lexend"/>
                <a:ea typeface="Lexend"/>
                <a:cs typeface="Lexend"/>
                <a:sym typeface="Lexend"/>
              </a:rPr>
              <a:t>(Bhat et al. 2023a/b, PASA, 40, e020/e021)</a:t>
            </a:r>
            <a:endParaRPr sz="1200">
              <a:solidFill>
                <a:srgbClr val="888888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E12C0F-9980-B691-9426-F85C712FE4FC}"/>
              </a:ext>
            </a:extLst>
          </p:cNvPr>
          <p:cNvSpPr txBox="1">
            <a:spLocks/>
          </p:cNvSpPr>
          <p:nvPr/>
        </p:nvSpPr>
        <p:spPr>
          <a:xfrm>
            <a:off x="546100" y="137935"/>
            <a:ext cx="8597900" cy="70788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AU" sz="4000" dirty="0">
                <a:solidFill>
                  <a:srgbClr val="0432FF"/>
                </a:solidFill>
                <a:latin typeface="American Typewriter" panose="02090604020004020304" pitchFamily="18" charset="77"/>
                <a:ea typeface="American Typewriter" charset="0"/>
                <a:cs typeface="Arial" panose="020B0604020202020204" pitchFamily="34" charset="0"/>
              </a:rPr>
              <a:t>SMART Survey Update 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47"/>
          <p:cNvSpPr txBox="1"/>
          <p:nvPr/>
        </p:nvSpPr>
        <p:spPr>
          <a:xfrm>
            <a:off x="279131" y="2658910"/>
            <a:ext cx="5698586" cy="111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GB" sz="1200" dirty="0">
                <a:latin typeface="Roboto"/>
                <a:ea typeface="Roboto"/>
                <a:cs typeface="Roboto"/>
                <a:sym typeface="Roboto"/>
              </a:rPr>
              <a:t>J0036-1033: steep spectrum, low-luminosity, and highly variable </a:t>
            </a:r>
            <a:br>
              <a:rPr lang="en-GB" sz="1200" dirty="0">
                <a:latin typeface="Roboto"/>
                <a:ea typeface="Roboto"/>
                <a:cs typeface="Roboto"/>
                <a:sym typeface="Roboto"/>
              </a:rPr>
            </a:br>
            <a:r>
              <a:rPr lang="en-GB" sz="1200" dirty="0">
                <a:latin typeface="Roboto"/>
                <a:ea typeface="Roboto"/>
                <a:cs typeface="Roboto"/>
                <a:sym typeface="Roboto"/>
              </a:rPr>
              <a:t>by a factor of ~few, high-|b| = interesting scintillation possibilities</a:t>
            </a:r>
            <a:endParaRPr sz="1200" dirty="0">
              <a:latin typeface="Roboto"/>
              <a:ea typeface="Roboto"/>
              <a:cs typeface="Roboto"/>
              <a:sym typeface="Roboto"/>
            </a:endParaRPr>
          </a:p>
          <a:p>
            <a:r>
              <a:rPr lang="en-GB" sz="1200" dirty="0">
                <a:solidFill>
                  <a:srgbClr val="888888"/>
                </a:solidFill>
                <a:latin typeface="Lexend"/>
                <a:ea typeface="Lexend"/>
                <a:cs typeface="Lexend"/>
                <a:sym typeface="Lexend"/>
              </a:rPr>
              <a:t>(</a:t>
            </a:r>
            <a:r>
              <a:rPr lang="en-GB" sz="1200" dirty="0" err="1">
                <a:solidFill>
                  <a:srgbClr val="888888"/>
                </a:solidFill>
                <a:latin typeface="Lexend"/>
                <a:ea typeface="Lexend"/>
                <a:cs typeface="Lexend"/>
                <a:sym typeface="Lexend"/>
              </a:rPr>
              <a:t>Swainston</a:t>
            </a:r>
            <a:r>
              <a:rPr lang="en-GB" sz="1200" dirty="0">
                <a:solidFill>
                  <a:srgbClr val="888888"/>
                </a:solidFill>
                <a:latin typeface="Lexend"/>
                <a:ea typeface="Lexend"/>
                <a:cs typeface="Lexend"/>
                <a:sym typeface="Lexend"/>
              </a:rPr>
              <a:t> et al. 2021, </a:t>
            </a:r>
            <a:r>
              <a:rPr lang="en-GB" sz="1200" dirty="0" err="1">
                <a:solidFill>
                  <a:srgbClr val="888888"/>
                </a:solidFill>
                <a:latin typeface="Lexend"/>
                <a:ea typeface="Lexend"/>
                <a:cs typeface="Lexend"/>
                <a:sym typeface="Lexend"/>
              </a:rPr>
              <a:t>ApJL</a:t>
            </a:r>
            <a:r>
              <a:rPr lang="en-GB" sz="1200" dirty="0">
                <a:solidFill>
                  <a:srgbClr val="888888"/>
                </a:solidFill>
                <a:latin typeface="Lexend"/>
                <a:ea typeface="Lexend"/>
                <a:cs typeface="Lexend"/>
                <a:sym typeface="Lexend"/>
              </a:rPr>
              <a:t>, 911, L26)</a:t>
            </a:r>
            <a:endParaRPr sz="1200" dirty="0">
              <a:solidFill>
                <a:srgbClr val="888888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pic>
        <p:nvPicPr>
          <p:cNvPr id="433" name="Google Shape;433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07774" y="1217213"/>
            <a:ext cx="2028001" cy="3839825"/>
          </a:xfrm>
          <a:prstGeom prst="rect">
            <a:avLst/>
          </a:prstGeom>
          <a:noFill/>
          <a:ln>
            <a:noFill/>
          </a:ln>
        </p:spPr>
      </p:pic>
      <p:sp>
        <p:nvSpPr>
          <p:cNvPr id="434" name="Google Shape;434;p47"/>
          <p:cNvSpPr txBox="1"/>
          <p:nvPr/>
        </p:nvSpPr>
        <p:spPr>
          <a:xfrm>
            <a:off x="6877108" y="5139163"/>
            <a:ext cx="1858668" cy="10471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GB" sz="1200" dirty="0">
                <a:latin typeface="Roboto"/>
                <a:ea typeface="Roboto"/>
                <a:cs typeface="Roboto"/>
                <a:sym typeface="Roboto"/>
              </a:rPr>
              <a:t>J0026-1955: sub-pulse drifting, nulling, high-|b| </a:t>
            </a:r>
            <a:br>
              <a:rPr lang="en-GB" sz="1200" dirty="0">
                <a:latin typeface="Roboto"/>
                <a:ea typeface="Roboto"/>
                <a:cs typeface="Roboto"/>
                <a:sym typeface="Roboto"/>
              </a:rPr>
            </a:br>
            <a:r>
              <a:rPr lang="en-GB" sz="1200" dirty="0">
                <a:solidFill>
                  <a:srgbClr val="888888"/>
                </a:solidFill>
                <a:latin typeface="Lexend"/>
                <a:ea typeface="Lexend"/>
                <a:cs typeface="Lexend"/>
                <a:sym typeface="Lexend"/>
              </a:rPr>
              <a:t>(McSweeney et al. 2022, </a:t>
            </a:r>
            <a:r>
              <a:rPr lang="en-GB" sz="1200" dirty="0" err="1">
                <a:solidFill>
                  <a:srgbClr val="888888"/>
                </a:solidFill>
                <a:latin typeface="Lexend"/>
                <a:ea typeface="Lexend"/>
                <a:cs typeface="Lexend"/>
                <a:sym typeface="Lexend"/>
              </a:rPr>
              <a:t>ApJ</a:t>
            </a:r>
            <a:r>
              <a:rPr lang="en-GB" sz="1200" dirty="0">
                <a:solidFill>
                  <a:srgbClr val="888888"/>
                </a:solidFill>
                <a:latin typeface="Lexend"/>
                <a:ea typeface="Lexend"/>
                <a:cs typeface="Lexend"/>
                <a:sym typeface="Lexend"/>
              </a:rPr>
              <a:t>, 933, 210)</a:t>
            </a:r>
            <a:endParaRPr sz="1200" dirty="0">
              <a:solidFill>
                <a:srgbClr val="888888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pic>
        <p:nvPicPr>
          <p:cNvPr id="435" name="Google Shape;435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33572" y="3696054"/>
            <a:ext cx="3800314" cy="1570036"/>
          </a:xfrm>
          <a:prstGeom prst="rect">
            <a:avLst/>
          </a:prstGeom>
          <a:noFill/>
          <a:ln>
            <a:noFill/>
          </a:ln>
        </p:spPr>
      </p:pic>
      <p:sp>
        <p:nvSpPr>
          <p:cNvPr id="436" name="Google Shape;436;p47"/>
          <p:cNvSpPr txBox="1"/>
          <p:nvPr/>
        </p:nvSpPr>
        <p:spPr>
          <a:xfrm>
            <a:off x="2983589" y="5468985"/>
            <a:ext cx="3207900" cy="8189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GB" sz="1200" dirty="0">
                <a:latin typeface="Roboto"/>
                <a:ea typeface="Roboto"/>
                <a:cs typeface="Roboto"/>
                <a:sym typeface="Roboto"/>
              </a:rPr>
              <a:t>J1357-2530: </a:t>
            </a:r>
            <a:r>
              <a:rPr lang="en-GB" sz="1200" dirty="0" err="1">
                <a:latin typeface="Roboto"/>
                <a:ea typeface="Roboto"/>
                <a:cs typeface="Roboto"/>
                <a:sym typeface="Roboto"/>
              </a:rPr>
              <a:t>uGMRT</a:t>
            </a:r>
            <a:r>
              <a:rPr lang="en-GB" sz="1200" dirty="0">
                <a:latin typeface="Roboto"/>
                <a:ea typeface="Roboto"/>
                <a:cs typeface="Roboto"/>
                <a:sym typeface="Roboto"/>
              </a:rPr>
              <a:t> imaging localisation based on initial MWA position </a:t>
            </a:r>
            <a:r>
              <a:rPr lang="en-GB" sz="1200" dirty="0">
                <a:solidFill>
                  <a:srgbClr val="888888"/>
                </a:solidFill>
                <a:latin typeface="Lexend"/>
                <a:ea typeface="Lexend"/>
                <a:cs typeface="Lexend"/>
                <a:sym typeface="Lexend"/>
              </a:rPr>
              <a:t>(Bhat et al. 2023b, PASA, 40, e020)</a:t>
            </a:r>
            <a:endParaRPr sz="1200" dirty="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437" name="Google Shape;437;p4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9425" y="4184186"/>
            <a:ext cx="2286802" cy="1688299"/>
          </a:xfrm>
          <a:prstGeom prst="rect">
            <a:avLst/>
          </a:prstGeom>
          <a:noFill/>
          <a:ln>
            <a:noFill/>
          </a:ln>
        </p:spPr>
      </p:pic>
      <p:sp>
        <p:nvSpPr>
          <p:cNvPr id="438" name="Google Shape;438;p47"/>
          <p:cNvSpPr txBox="1"/>
          <p:nvPr/>
        </p:nvSpPr>
        <p:spPr>
          <a:xfrm>
            <a:off x="69907" y="6009306"/>
            <a:ext cx="3207900" cy="48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GB" sz="1200" dirty="0">
                <a:latin typeface="Roboto"/>
                <a:ea typeface="Roboto"/>
                <a:cs typeface="Roboto"/>
                <a:sym typeface="Roboto"/>
              </a:rPr>
              <a:t>J0452-3418: </a:t>
            </a:r>
            <a:r>
              <a:rPr lang="en-GB" sz="1200" dirty="0" err="1">
                <a:latin typeface="Roboto"/>
                <a:ea typeface="Roboto"/>
                <a:cs typeface="Roboto"/>
                <a:sym typeface="Roboto"/>
              </a:rPr>
              <a:t>subpulse</a:t>
            </a:r>
            <a:r>
              <a:rPr lang="en-GB" sz="1200" dirty="0">
                <a:latin typeface="Roboto"/>
                <a:ea typeface="Roboto"/>
                <a:cs typeface="Roboto"/>
                <a:sym typeface="Roboto"/>
              </a:rPr>
              <a:t> drifting, nulling </a:t>
            </a:r>
            <a:r>
              <a:rPr lang="en-GB" sz="1200" dirty="0">
                <a:solidFill>
                  <a:srgbClr val="888888"/>
                </a:solidFill>
                <a:latin typeface="Lexend"/>
                <a:ea typeface="Lexend"/>
                <a:cs typeface="Lexend"/>
                <a:sym typeface="Lexend"/>
              </a:rPr>
              <a:t>(Grover et al. 2024a, accepted in </a:t>
            </a:r>
            <a:r>
              <a:rPr lang="en-GB" sz="1200" dirty="0" err="1">
                <a:solidFill>
                  <a:srgbClr val="888888"/>
                </a:solidFill>
                <a:latin typeface="Lexend"/>
                <a:ea typeface="Lexend"/>
                <a:cs typeface="Lexend"/>
                <a:sym typeface="Lexend"/>
              </a:rPr>
              <a:t>ApJ</a:t>
            </a:r>
            <a:r>
              <a:rPr lang="en-GB" sz="1200" dirty="0">
                <a:solidFill>
                  <a:srgbClr val="888888"/>
                </a:solidFill>
                <a:latin typeface="Lexend"/>
                <a:ea typeface="Lexend"/>
                <a:cs typeface="Lexend"/>
                <a:sym typeface="Lexend"/>
              </a:rPr>
              <a:t>)</a:t>
            </a:r>
            <a:endParaRPr sz="1200" dirty="0">
              <a:solidFill>
                <a:srgbClr val="888888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3C7D09-66E7-44C2-89ED-6398C2BAEC7A}"/>
              </a:ext>
            </a:extLst>
          </p:cNvPr>
          <p:cNvSpPr txBox="1">
            <a:spLocks/>
          </p:cNvSpPr>
          <p:nvPr/>
        </p:nvSpPr>
        <p:spPr>
          <a:xfrm>
            <a:off x="546100" y="149224"/>
            <a:ext cx="8597900" cy="70788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AU" sz="4000" dirty="0">
                <a:solidFill>
                  <a:srgbClr val="0432FF"/>
                </a:solidFill>
                <a:latin typeface="American Typewriter" panose="02090604020004020304" pitchFamily="18" charset="77"/>
                <a:ea typeface="American Typewriter" charset="0"/>
                <a:cs typeface="Arial" panose="020B0604020202020204" pitchFamily="34" charset="0"/>
              </a:rPr>
              <a:t>New Pulsars from the First pass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009EEC-92A6-6012-3887-D004A3BBED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" y="898815"/>
            <a:ext cx="6246363" cy="1935918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75651" y="1713788"/>
            <a:ext cx="5468349" cy="3532539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13"/>
          <p:cNvSpPr txBox="1">
            <a:spLocks noGrp="1"/>
          </p:cNvSpPr>
          <p:nvPr>
            <p:ph type="body" idx="1"/>
          </p:nvPr>
        </p:nvSpPr>
        <p:spPr>
          <a:xfrm>
            <a:off x="311700" y="2009725"/>
            <a:ext cx="3556800" cy="3990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rmAutofit/>
          </a:bodyPr>
          <a:lstStyle/>
          <a:p>
            <a:r>
              <a:rPr lang="en-GB" sz="1800" b="0" dirty="0">
                <a:solidFill>
                  <a:schemeClr val="tx1"/>
                </a:solidFill>
              </a:rPr>
              <a:t>Leverage knowledge of the tied-array beam power pattern on the sky </a:t>
            </a:r>
            <a:br>
              <a:rPr lang="en-GB" sz="1800" b="0" dirty="0">
                <a:solidFill>
                  <a:schemeClr val="tx1"/>
                </a:solidFill>
              </a:rPr>
            </a:br>
            <a:endParaRPr sz="1800" b="0" dirty="0">
              <a:solidFill>
                <a:schemeClr val="tx1"/>
              </a:solidFill>
            </a:endParaRPr>
          </a:p>
          <a:p>
            <a:r>
              <a:rPr lang="en-GB" sz="1800" b="0" dirty="0">
                <a:solidFill>
                  <a:schemeClr val="tx1"/>
                </a:solidFill>
              </a:rPr>
              <a:t>Detections in multiple beams of the same pulsar can be used to improve localisation </a:t>
            </a:r>
            <a:br>
              <a:rPr lang="en-GB" sz="1800" b="0" dirty="0">
                <a:solidFill>
                  <a:schemeClr val="tx1"/>
                </a:solidFill>
              </a:rPr>
            </a:br>
            <a:endParaRPr sz="1800" b="0" dirty="0">
              <a:solidFill>
                <a:schemeClr val="tx1"/>
              </a:solidFill>
            </a:endParaRPr>
          </a:p>
          <a:p>
            <a:r>
              <a:rPr lang="en-GB" sz="1800" b="0" i="1" dirty="0">
                <a:solidFill>
                  <a:schemeClr val="tx1"/>
                </a:solidFill>
              </a:rPr>
              <a:t>Much</a:t>
            </a:r>
            <a:r>
              <a:rPr lang="en-GB" sz="1800" b="0" dirty="0">
                <a:solidFill>
                  <a:schemeClr val="tx1"/>
                </a:solidFill>
              </a:rPr>
              <a:t> better precision than the beam width </a:t>
            </a:r>
            <a:endParaRPr sz="1800" b="0" dirty="0">
              <a:solidFill>
                <a:schemeClr val="tx1"/>
              </a:solidFill>
            </a:endParaRPr>
          </a:p>
          <a:p>
            <a:pPr lvl="1"/>
            <a:r>
              <a:rPr lang="en-GB" sz="1800" dirty="0"/>
              <a:t>For SMART the beam FWHM ~ 24’</a:t>
            </a:r>
            <a:endParaRPr sz="1800" dirty="0"/>
          </a:p>
        </p:txBody>
      </p:sp>
      <p:sp>
        <p:nvSpPr>
          <p:cNvPr id="57" name="Google Shape;57;p13"/>
          <p:cNvSpPr txBox="1"/>
          <p:nvPr/>
        </p:nvSpPr>
        <p:spPr>
          <a:xfrm>
            <a:off x="4022100" y="5170125"/>
            <a:ext cx="5121900" cy="4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GB">
                <a:solidFill>
                  <a:schemeClr val="dk2"/>
                </a:solidFill>
              </a:rPr>
              <a:t>The true position is within a reasonable best-fit statistic interval. </a:t>
            </a:r>
            <a:r>
              <a:rPr lang="en-GB" i="1">
                <a:solidFill>
                  <a:schemeClr val="dk2"/>
                </a:solidFill>
              </a:rPr>
              <a:t>Missing: beam covariances…</a:t>
            </a:r>
            <a:endParaRPr i="1">
              <a:solidFill>
                <a:schemeClr val="dk2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E8EF04-4A00-D9A1-3C3F-87748DB76CA5}"/>
              </a:ext>
            </a:extLst>
          </p:cNvPr>
          <p:cNvSpPr txBox="1">
            <a:spLocks/>
          </p:cNvSpPr>
          <p:nvPr/>
        </p:nvSpPr>
        <p:spPr>
          <a:xfrm>
            <a:off x="546100" y="195655"/>
            <a:ext cx="8597900" cy="132343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AU" sz="4000" dirty="0">
                <a:solidFill>
                  <a:srgbClr val="0432FF"/>
                </a:solidFill>
                <a:latin typeface="American Typewriter" panose="02090604020004020304" pitchFamily="18" charset="77"/>
                <a:ea typeface="American Typewriter" charset="0"/>
                <a:cs typeface="Arial" panose="020B0604020202020204" pitchFamily="34" charset="0"/>
              </a:rPr>
              <a:t>Localisation improvements for Tied-array Beam detections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ICRAR Blac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39029</TotalTime>
  <Words>1766</Words>
  <Application>Microsoft Macintosh PowerPoint</Application>
  <PresentationFormat>On-screen Show (4:3)</PresentationFormat>
  <Paragraphs>205</Paragraphs>
  <Slides>30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4" baseType="lpstr">
      <vt:lpstr>Abadi MT Condensed Light</vt:lpstr>
      <vt:lpstr>American Typewriter</vt:lpstr>
      <vt:lpstr>Apple Chancery</vt:lpstr>
      <vt:lpstr>Arial</vt:lpstr>
      <vt:lpstr>Avenir Next</vt:lpstr>
      <vt:lpstr>Calibri</vt:lpstr>
      <vt:lpstr>Helvetica</vt:lpstr>
      <vt:lpstr>Helvetica Neue</vt:lpstr>
      <vt:lpstr>Lexend</vt:lpstr>
      <vt:lpstr>Roboto</vt:lpstr>
      <vt:lpstr>Roboto Slab</vt:lpstr>
      <vt:lpstr>Times New Roman</vt:lpstr>
      <vt:lpstr>Wingdings</vt:lpstr>
      <vt:lpstr>ICRAR Black</vt:lpstr>
      <vt:lpstr>PowerPoint Presentation</vt:lpstr>
      <vt:lpstr>PowerPoint Presentation</vt:lpstr>
      <vt:lpstr>MWAX VCS (New HTR) Development</vt:lpstr>
      <vt:lpstr>MWAX VCS (New HTR) Development</vt:lpstr>
      <vt:lpstr>Setonix migration – VCSBeam first light</vt:lpstr>
      <vt:lpstr>Science Updates &amp; Highlights: SMART survey and Pulsar Science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MWA Pulse broadening study of J1935+1616</vt:lpstr>
      <vt:lpstr>PowerPoint Presentation</vt:lpstr>
      <vt:lpstr>Science Updates &amp; Highlights: Fast Transients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</vt:lpstr>
    </vt:vector>
  </TitlesOfParts>
  <Company>The University of Western Australia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Kirsten Gottschalk</dc:creator>
  <cp:lastModifiedBy>Ramesh Bhat</cp:lastModifiedBy>
  <cp:revision>3292</cp:revision>
  <cp:lastPrinted>2022-05-31T01:42:53Z</cp:lastPrinted>
  <dcterms:created xsi:type="dcterms:W3CDTF">2014-01-21T06:00:06Z</dcterms:created>
  <dcterms:modified xsi:type="dcterms:W3CDTF">2024-08-23T01:50:44Z</dcterms:modified>
</cp:coreProperties>
</file>