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2666" r:id="rId2"/>
    <p:sldId id="854" r:id="rId3"/>
    <p:sldId id="755" r:id="rId4"/>
    <p:sldId id="756" r:id="rId5"/>
    <p:sldId id="2661" r:id="rId6"/>
    <p:sldId id="847" r:id="rId7"/>
    <p:sldId id="283" r:id="rId8"/>
    <p:sldId id="287" r:id="rId9"/>
    <p:sldId id="256" r:id="rId10"/>
    <p:sldId id="2662" r:id="rId11"/>
    <p:sldId id="2658" r:id="rId12"/>
    <p:sldId id="2667" r:id="rId13"/>
    <p:sldId id="257" r:id="rId14"/>
    <p:sldId id="2656" r:id="rId15"/>
    <p:sldId id="849" r:id="rId16"/>
    <p:sldId id="2663" r:id="rId17"/>
    <p:sldId id="2664" r:id="rId18"/>
    <p:sldId id="258" r:id="rId19"/>
    <p:sldId id="851" r:id="rId20"/>
    <p:sldId id="857" r:id="rId21"/>
    <p:sldId id="2653" r:id="rId22"/>
    <p:sldId id="2654" r:id="rId23"/>
    <p:sldId id="2665" r:id="rId24"/>
    <p:sldId id="858" r:id="rId25"/>
    <p:sldId id="859" r:id="rId26"/>
    <p:sldId id="860" r:id="rId27"/>
    <p:sldId id="852" r:id="rId28"/>
    <p:sldId id="2657" r:id="rId29"/>
    <p:sldId id="2660" r:id="rId30"/>
    <p:sldId id="84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EFD5A7-DDC3-B944-9DD0-647E24D51C95}">
          <p14:sldIdLst>
            <p14:sldId id="2666"/>
            <p14:sldId id="854"/>
            <p14:sldId id="755"/>
            <p14:sldId id="756"/>
            <p14:sldId id="2661"/>
            <p14:sldId id="847"/>
            <p14:sldId id="283"/>
            <p14:sldId id="287"/>
            <p14:sldId id="256"/>
            <p14:sldId id="2662"/>
            <p14:sldId id="2658"/>
            <p14:sldId id="2667"/>
            <p14:sldId id="257"/>
            <p14:sldId id="2656"/>
            <p14:sldId id="849"/>
            <p14:sldId id="2663"/>
            <p14:sldId id="2664"/>
            <p14:sldId id="258"/>
            <p14:sldId id="851"/>
            <p14:sldId id="857"/>
            <p14:sldId id="2653"/>
            <p14:sldId id="2654"/>
            <p14:sldId id="2665"/>
            <p14:sldId id="858"/>
            <p14:sldId id="859"/>
            <p14:sldId id="860"/>
            <p14:sldId id="852"/>
            <p14:sldId id="2657"/>
            <p14:sldId id="2660"/>
            <p14:sldId id="840"/>
          </p14:sldIdLst>
        </p14:section>
        <p14:section name="Untitled Section" id="{0A8BE88D-9E99-E94B-8853-9BCD4D218C9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432FF"/>
    <a:srgbClr val="FF40FF"/>
    <a:srgbClr val="CD0920"/>
    <a:srgbClr val="FFCC00"/>
    <a:srgbClr val="F6BB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69"/>
    <p:restoredTop sz="94246"/>
  </p:normalViewPr>
  <p:slideViewPr>
    <p:cSldViewPr snapToGrid="0" snapToObjects="1">
      <p:cViewPr varScale="1">
        <p:scale>
          <a:sx n="100" d="100"/>
          <a:sy n="100" d="100"/>
        </p:scale>
        <p:origin x="1240" y="160"/>
      </p:cViewPr>
      <p:guideLst>
        <p:guide orient="horz" pos="2160"/>
        <p:guide pos="288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62" d="100"/>
        <a:sy n="6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DEB7E1-2AAF-2A45-88D0-61B5CD272EA8}" type="datetime1">
              <a:rPr lang="en-AU" smtClean="0"/>
              <a:t>29/8/2024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The IPTA 2015 Science meeting, Leura, NSW</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F6BD8D-D1F9-BC4F-A0B6-8499CABD62B9}" type="slidenum">
              <a:rPr lang="en-US" smtClean="0"/>
              <a:t>‹#›</a:t>
            </a:fld>
            <a:endParaRPr lang="en-US"/>
          </a:p>
        </p:txBody>
      </p:sp>
    </p:spTree>
    <p:extLst>
      <p:ext uri="{BB962C8B-B14F-4D97-AF65-F5344CB8AC3E}">
        <p14:creationId xmlns:p14="http://schemas.microsoft.com/office/powerpoint/2010/main" val="38565771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00E4BC-A6AB-1E44-B56C-82B05B31685B}" type="datetime1">
              <a:rPr lang="en-AU" smtClean="0"/>
              <a:t>29/8/2024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The IPTA 2015 Science meeting, Leura, NSW</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A75954-64D3-3547-9E41-BA5D253C709A}" type="slidenum">
              <a:rPr lang="en-US" smtClean="0"/>
              <a:t>‹#›</a:t>
            </a:fld>
            <a:endParaRPr lang="en-US"/>
          </a:p>
        </p:txBody>
      </p:sp>
    </p:spTree>
    <p:extLst>
      <p:ext uri="{BB962C8B-B14F-4D97-AF65-F5344CB8AC3E}">
        <p14:creationId xmlns:p14="http://schemas.microsoft.com/office/powerpoint/2010/main" val="3889094702"/>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1</a:t>
            </a:fld>
            <a:endParaRPr lang="en-US"/>
          </a:p>
        </p:txBody>
      </p:sp>
    </p:spTree>
    <p:extLst>
      <p:ext uri="{BB962C8B-B14F-4D97-AF65-F5344CB8AC3E}">
        <p14:creationId xmlns:p14="http://schemas.microsoft.com/office/powerpoint/2010/main" val="4021899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Consolidation of calibration observations + systematic processing of all </a:t>
            </a:r>
            <a:r>
              <a:rPr lang="en-AU" dirty="0" err="1"/>
              <a:t>calib</a:t>
            </a:r>
            <a:r>
              <a:rPr lang="en-AU" dirty="0"/>
              <a:t> </a:t>
            </a:r>
            <a:r>
              <a:rPr lang="en-AU" dirty="0" err="1"/>
              <a:t>obs</a:t>
            </a:r>
            <a:r>
              <a:rPr lang="en-AU" dirty="0"/>
              <a:t> – motivated by new tools, you heard Dev’s presentation (yesterday) new </a:t>
            </a:r>
            <a:r>
              <a:rPr lang="en-AU" dirty="0" err="1"/>
              <a:t>preprocessind</a:t>
            </a:r>
            <a:r>
              <a:rPr lang="en-AU" dirty="0"/>
              <a:t> and calibration tools we have  (</a:t>
            </a:r>
            <a:r>
              <a:rPr lang="en-AU" dirty="0" err="1"/>
              <a:t>Birili</a:t>
            </a:r>
            <a:r>
              <a:rPr lang="en-AU" dirty="0"/>
              <a:t> and Hyperdrive)</a:t>
            </a:r>
          </a:p>
          <a:p>
            <a:pPr marL="0" lvl="0" indent="0" algn="l" rtl="0">
              <a:spcBef>
                <a:spcPts val="0"/>
              </a:spcBef>
              <a:spcAft>
                <a:spcPts val="0"/>
              </a:spcAft>
              <a:buNone/>
            </a:pPr>
            <a:r>
              <a:rPr lang="en-AU" dirty="0" err="1"/>
              <a:t>Birli</a:t>
            </a:r>
            <a:r>
              <a:rPr lang="en-AU"/>
              <a:t> -  </a:t>
            </a:r>
            <a:r>
              <a:rPr lang="en-AU" dirty="0"/>
              <a:t>can  legacy or </a:t>
            </a:r>
            <a:r>
              <a:rPr lang="en-AU" dirty="0" err="1"/>
              <a:t>mwax</a:t>
            </a:r>
            <a:r>
              <a:rPr lang="en-AU" dirty="0"/>
              <a:t> data </a:t>
            </a:r>
          </a:p>
          <a:p>
            <a:pPr marL="0" lvl="0" indent="0" algn="l" rtl="0">
              <a:spcBef>
                <a:spcPts val="0"/>
              </a:spcBef>
              <a:spcAft>
                <a:spcPts val="0"/>
              </a:spcAft>
              <a:buNone/>
            </a:pPr>
            <a:r>
              <a:rPr lang="en-AU" dirty="0" err="1"/>
              <a:t>Birili</a:t>
            </a:r>
            <a:r>
              <a:rPr lang="en-AU" dirty="0"/>
              <a:t> – instrument specific corrections, RFI flagging, format conversion [</a:t>
            </a:r>
            <a:r>
              <a:rPr lang="en-AU" dirty="0" err="1"/>
              <a:t>preprocessing</a:t>
            </a:r>
            <a:r>
              <a:rPr lang="en-AU" dirty="0"/>
              <a:t>] – again push comes from the SMART – but benefits will extend to lots of other projects as well… there has been a growing no of such…. </a:t>
            </a:r>
          </a:p>
          <a:p>
            <a:pPr marL="0" lvl="0" indent="0" algn="l" rtl="0">
              <a:spcBef>
                <a:spcPts val="0"/>
              </a:spcBef>
              <a:spcAft>
                <a:spcPts val="0"/>
              </a:spcAft>
              <a:buNone/>
            </a:pPr>
            <a:r>
              <a:rPr lang="en-AU" dirty="0"/>
              <a:t>Hyperdrive – direction independent calibration , ionospheric subtraction [calibration]</a:t>
            </a:r>
            <a:endParaRPr dirty="0"/>
          </a:p>
        </p:txBody>
      </p:sp>
    </p:spTree>
    <p:extLst>
      <p:ext uri="{BB962C8B-B14F-4D97-AF65-F5344CB8AC3E}">
        <p14:creationId xmlns:p14="http://schemas.microsoft.com/office/powerpoint/2010/main" val="747578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5352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336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f4b23869f3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f4b23869f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Data products and pulsar measurements from upcoming SMART census papers will enable a range of science including population studies, emission beams, ISM modelling, survey simulations…. </a:t>
            </a:r>
          </a:p>
          <a:p>
            <a:pPr marL="0" lvl="0" indent="0" algn="l" rtl="0">
              <a:spcBef>
                <a:spcPts val="0"/>
              </a:spcBef>
              <a:spcAft>
                <a:spcPts val="0"/>
              </a:spcAft>
              <a:buNone/>
            </a:pPr>
            <a:r>
              <a:rPr lang="en-AU" dirty="0"/>
              <a:t>We would like to demonstrate a nice example of it …. In this case, reporting on a scatter broadening measurements of </a:t>
            </a:r>
            <a:r>
              <a:rPr lang="en-AU" dirty="0" err="1"/>
              <a:t>mwa</a:t>
            </a:r>
            <a:r>
              <a:rPr lang="en-AU" dirty="0"/>
              <a:t> pulsar detections….</a:t>
            </a:r>
          </a:p>
          <a:p>
            <a:pPr marL="0" lvl="0" indent="0" algn="l" rtl="0">
              <a:spcBef>
                <a:spcPts val="0"/>
              </a:spcBef>
              <a:spcAft>
                <a:spcPts val="0"/>
              </a:spcAft>
              <a:buNone/>
            </a:pPr>
            <a:r>
              <a:rPr lang="en-AU" dirty="0" err="1"/>
              <a:t>Improtant</a:t>
            </a:r>
            <a:r>
              <a:rPr lang="en-AU" dirty="0"/>
              <a:t> for ….NE2001  ---- nice pictorial representation of something I was pitching as an important issue – paucity of measurements at high latitudes --- important because also the ISM not just for pulsars,  for FRB interpretations what is shown here ….. a summary of pulsar detections so far from the MWA….. </a:t>
            </a:r>
            <a:r>
              <a:rPr lang="en-AU" dirty="0" err="1"/>
              <a:t>Expain</a:t>
            </a:r>
            <a:r>
              <a:rPr lang="en-AU" dirty="0"/>
              <a:t> the figure (briefly) red dots, blue dots, very little blue dots at high b parts of the sky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52726fa5be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52726fa5b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Steven </a:t>
            </a:r>
            <a:r>
              <a:rPr lang="en-AU" dirty="0" err="1"/>
              <a:t>mentuioned</a:t>
            </a:r>
            <a:r>
              <a:rPr lang="en-AU" dirty="0"/>
              <a:t> DUG yesterday – a potential solution to address the needs of SMART </a:t>
            </a:r>
            <a:endParaRPr dirty="0"/>
          </a:p>
        </p:txBody>
      </p:sp>
    </p:spTree>
    <p:extLst>
      <p:ext uri="{BB962C8B-B14F-4D97-AF65-F5344CB8AC3E}">
        <p14:creationId xmlns:p14="http://schemas.microsoft.com/office/powerpoint/2010/main" val="133506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66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0816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729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f4b23869f3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f4b23869f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219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e62cd5bfa7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e62cd5bfa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6857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4438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Joanna Rankin, another pulsar expert, who has been in the field since the day 1 of pulsar astronomy, thinks this particular is super interesting,…. </a:t>
            </a:r>
          </a:p>
          <a:p>
            <a:pPr marL="0" lvl="0" indent="0" algn="l" rtl="0">
              <a:spcBef>
                <a:spcPts val="0"/>
              </a:spcBef>
              <a:spcAft>
                <a:spcPts val="0"/>
              </a:spcAft>
              <a:buNone/>
            </a:pPr>
            <a:r>
              <a:rPr lang="en-AU" dirty="0"/>
              <a:t>Pulsar does nothing (and absolutely nothing unusual ) if you look at single pulse perspective </a:t>
            </a:r>
            <a:r>
              <a:rPr lang="en-AU" dirty="0" err="1"/>
              <a:t>e.g</a:t>
            </a:r>
            <a:r>
              <a:rPr lang="en-AU" dirty="0"/>
              <a:t>…. See the pulse stack and LRFS on right 2 panels (we can’t get someone like Sammy excited with this…. ) no drifting no nulling…. (and Bradley looked for arcs there is nothing…) </a:t>
            </a:r>
          </a:p>
          <a:p>
            <a:pPr marL="0" lvl="0" indent="0" algn="l" rtl="0">
              <a:spcBef>
                <a:spcPts val="0"/>
              </a:spcBef>
              <a:spcAft>
                <a:spcPts val="0"/>
              </a:spcAft>
              <a:buNone/>
            </a:pPr>
            <a:r>
              <a:rPr lang="en-AU" dirty="0"/>
              <a:t>But look at the profiles – top one some ancient data from Parkes (90s) and bottom panel MWA data (from SMART) G0104 to complement SMART and archival </a:t>
            </a:r>
            <a:r>
              <a:rPr lang="en-AU" dirty="0" err="1"/>
              <a:t>obs</a:t>
            </a:r>
            <a:r>
              <a:rPr lang="en-AU" dirty="0"/>
              <a:t> to cover ~70 MHz to 300 </a:t>
            </a:r>
            <a:r>
              <a:rPr lang="en-AU" dirty="0" err="1"/>
              <a:t>MHz.</a:t>
            </a:r>
            <a:r>
              <a:rPr lang="en-AU" dirty="0"/>
              <a:t> A paper is in prep…. </a:t>
            </a:r>
            <a:endParaRPr dirty="0"/>
          </a:p>
        </p:txBody>
      </p:sp>
    </p:spTree>
    <p:extLst>
      <p:ext uri="{BB962C8B-B14F-4D97-AF65-F5344CB8AC3E}">
        <p14:creationId xmlns:p14="http://schemas.microsoft.com/office/powerpoint/2010/main" val="1322739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e73cd4c1d1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e73cd4c1d1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863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en-AU" sz="1800" b="0" i="0" u="none" strike="noStrike" dirty="0">
                <a:solidFill>
                  <a:srgbClr val="000000"/>
                </a:solidFill>
                <a:effectLst/>
                <a:latin typeface="Arial" panose="020B0604020202020204" pitchFamily="34" charset="0"/>
              </a:rPr>
              <a:t>Figure illustrates 4 models predicting coherent radio emission (both prompt and persistent) from a BNS merger (detected as a short GRB and/or gravitational wave event). B, c and d may also apply for a long GRB (massive stellar collapse)</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Models </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a) The reignition of the pulsar emission mechanism when the two neutron stars get within a few seconds of merger (only applies to short GRBs/BNS mergers)</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b) When the GRB jet first impacts the surrounding medium there could be a pulsed, coherent radio signals (applies to both long GRBs and short GRBs/BNS mergers)</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c) Rather than forming a black hole, the event forms a </a:t>
            </a:r>
            <a:r>
              <a:rPr lang="en-AU" sz="1800" b="0" i="0" u="none" strike="noStrike" dirty="0" err="1">
                <a:solidFill>
                  <a:srgbClr val="000000"/>
                </a:solidFill>
                <a:effectLst/>
                <a:latin typeface="Arial" panose="020B0604020202020204" pitchFamily="34" charset="0"/>
              </a:rPr>
              <a:t>supramassive</a:t>
            </a:r>
            <a:r>
              <a:rPr lang="en-AU" sz="1800" b="0" i="0" u="none" strike="noStrike" dirty="0">
                <a:solidFill>
                  <a:srgbClr val="000000"/>
                </a:solidFill>
                <a:effectLst/>
                <a:latin typeface="Arial" panose="020B0604020202020204" pitchFamily="34" charset="0"/>
              </a:rPr>
              <a:t>, rapidly rotating, highly </a:t>
            </a:r>
            <a:r>
              <a:rPr lang="en-AU" sz="1800" b="0" i="0" u="none" strike="noStrike" dirty="0" err="1">
                <a:solidFill>
                  <a:srgbClr val="000000"/>
                </a:solidFill>
                <a:effectLst/>
                <a:latin typeface="Arial" panose="020B0604020202020204" pitchFamily="34" charset="0"/>
              </a:rPr>
              <a:t>magnitised</a:t>
            </a:r>
            <a:r>
              <a:rPr lang="en-AU" sz="1800" b="0" i="0" u="none" strike="noStrike" dirty="0">
                <a:solidFill>
                  <a:srgbClr val="000000"/>
                </a:solidFill>
                <a:effectLst/>
                <a:latin typeface="Arial" panose="020B0604020202020204" pitchFamily="34" charset="0"/>
              </a:rPr>
              <a:t> neutron star often referred to as a magnetar (unlike magnetars in pulsar astronomy). We would expect it to emit dipole radiation. If its pole is directly pointed at us, which may be the case given we detected the bright gamma-ray jet, we could detect it as pulsed or persistent emission (applies to both long GRBs and short GRBs/BNS mergers)</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d) If the magnetar is unstable then when it has spun down enough it will collapse into a black hole, which may emit an FRB-like pulsed signal due to magnetic reconnection (applies to both long GRBs and short GRBs/BNS mergers)</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All of these models are highly dependent on the equation of state of nuclear matter so triggered observations are directly probing this. </a:t>
            </a:r>
            <a:endParaRPr lang="en-AU" b="0" dirty="0">
              <a:effectLst/>
            </a:endParaRPr>
          </a:p>
          <a:p>
            <a:br>
              <a:rPr lang="en-AU" b="0" dirty="0">
                <a:effectLst/>
              </a:rPr>
            </a:br>
            <a:endParaRPr dirty="0"/>
          </a:p>
        </p:txBody>
      </p:sp>
    </p:spTree>
    <p:extLst>
      <p:ext uri="{BB962C8B-B14F-4D97-AF65-F5344CB8AC3E}">
        <p14:creationId xmlns:p14="http://schemas.microsoft.com/office/powerpoint/2010/main" val="2862162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en-AU" sz="1800" b="0" i="0" u="none" strike="noStrike" dirty="0">
                <a:solidFill>
                  <a:srgbClr val="000000"/>
                </a:solidFill>
                <a:effectLst/>
                <a:latin typeface="Arial" panose="020B0604020202020204" pitchFamily="34" charset="0"/>
              </a:rPr>
              <a:t>We use the VCS to trigger to be sensitive to the expected short timescale signals we are search for</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The bottom (left) figure shows the prompt signal candidates. The centre of the DTV RFI bands are shown as green horizontal lines. However, note that these bands are quite broad and actually cover most of the 170-200 MHz observing band (Note we didn’t actually do any DTV signal removal as may be suggested by the figure).</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The Right figure shows model b) which is looking for an FRB-like signal from the GRB jet-ISM interaction. The black line shows the expected fluence as a function of redshift for an “average” magnetar (B field and period P) formed from a GRB as directed from the plateau phase of many GRB X-ray light curves. The shaded region shows the range in that distribution. </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Shaded colours show the fluence limits we have placed from our VCS triggered observations. We also show the fluence measured from our two pulsed candidates. Their redshift was assume based on their DM. </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Latencies are much lower now since optimising the triggering system. </a:t>
            </a:r>
            <a:endParaRPr lang="en-AU" b="0" dirty="0">
              <a:effectLst/>
            </a:endParaRPr>
          </a:p>
          <a:p>
            <a:br>
              <a:rPr lang="en-AU" dirty="0"/>
            </a:br>
            <a:endParaRPr dirty="0"/>
          </a:p>
        </p:txBody>
      </p:sp>
    </p:spTree>
    <p:extLst>
      <p:ext uri="{BB962C8B-B14F-4D97-AF65-F5344CB8AC3E}">
        <p14:creationId xmlns:p14="http://schemas.microsoft.com/office/powerpoint/2010/main" val="3119194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en-AU" sz="1800" b="0" i="0" u="none" strike="noStrike" dirty="0">
                <a:solidFill>
                  <a:srgbClr val="000000"/>
                </a:solidFill>
                <a:effectLst/>
                <a:latin typeface="Arial" panose="020B0604020202020204" pitchFamily="34" charset="0"/>
              </a:rPr>
              <a:t>LVK: LIGO-Virgo-</a:t>
            </a:r>
            <a:r>
              <a:rPr lang="en-AU" sz="1800" b="0" i="0" u="none" strike="noStrike" dirty="0" err="1">
                <a:solidFill>
                  <a:srgbClr val="000000"/>
                </a:solidFill>
                <a:effectLst/>
                <a:latin typeface="Arial" panose="020B0604020202020204" pitchFamily="34" charset="0"/>
              </a:rPr>
              <a:t>Kagra</a:t>
            </a:r>
            <a:r>
              <a:rPr lang="en-AU" sz="1800" b="0" i="0" u="none" strike="noStrike" dirty="0">
                <a:solidFill>
                  <a:srgbClr val="000000"/>
                </a:solidFill>
                <a:effectLst/>
                <a:latin typeface="Arial" panose="020B0604020202020204" pitchFamily="34" charset="0"/>
              </a:rPr>
              <a:t>, O4 observing run</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Top plot shows sensitivity of the LVK array projected on Earth. There are two high sensitivity regions over USA and Indian Ocean. MWA is marked by red star, highest sensitivity position over </a:t>
            </a:r>
            <a:r>
              <a:rPr lang="en-AU" sz="1800" b="0" i="0" u="none" strike="noStrike" dirty="0" err="1">
                <a:solidFill>
                  <a:srgbClr val="000000"/>
                </a:solidFill>
                <a:effectLst/>
                <a:latin typeface="Arial" panose="020B0604020202020204" pitchFamily="34" charset="0"/>
              </a:rPr>
              <a:t>indian</a:t>
            </a:r>
            <a:r>
              <a:rPr lang="en-AU" sz="1800" b="0" i="0" u="none" strike="noStrike" dirty="0">
                <a:solidFill>
                  <a:srgbClr val="000000"/>
                </a:solidFill>
                <a:effectLst/>
                <a:latin typeface="Arial" panose="020B0604020202020204" pitchFamily="34" charset="0"/>
              </a:rPr>
              <a:t> Ocean is red cross. The magenta circles show the best coverage of this region using 4 sub-arrays. We will shadow this part of the sky and dump voltages if a trigger comes in. this removes latency problems. We continue to observe up to 1.5 hrs. If position maps are sent via alerts then the 4 beams will be repointed as illustrated in the bottom figure.</a:t>
            </a:r>
            <a:endParaRPr lang="en-AU" b="0" dirty="0">
              <a:effectLst/>
            </a:endParaRPr>
          </a:p>
          <a:p>
            <a:pPr rtl="0">
              <a:spcBef>
                <a:spcPts val="0"/>
              </a:spcBef>
              <a:spcAft>
                <a:spcPts val="0"/>
              </a:spcAft>
            </a:pPr>
            <a:r>
              <a:rPr lang="en-AU" sz="1800" b="0" i="0" u="none" strike="noStrike" dirty="0">
                <a:solidFill>
                  <a:srgbClr val="000000"/>
                </a:solidFill>
                <a:effectLst/>
                <a:latin typeface="Arial" panose="020B0604020202020204" pitchFamily="34" charset="0"/>
              </a:rPr>
              <a:t>Bottom figure: simulated GW detection showing LIGO position probability of event (orange/red). Our software chooses the best MWA sweet spot </a:t>
            </a:r>
            <a:r>
              <a:rPr lang="en-AU" sz="1800" b="0" i="0" u="none" strike="noStrike" dirty="0" err="1">
                <a:solidFill>
                  <a:srgbClr val="000000"/>
                </a:solidFill>
                <a:effectLst/>
                <a:latin typeface="Arial" panose="020B0604020202020204" pitchFamily="34" charset="0"/>
              </a:rPr>
              <a:t>pointings</a:t>
            </a:r>
            <a:r>
              <a:rPr lang="en-AU" sz="1800" b="0" i="0" u="none" strike="noStrike" dirty="0">
                <a:solidFill>
                  <a:srgbClr val="000000"/>
                </a:solidFill>
                <a:effectLst/>
                <a:latin typeface="Arial" panose="020B0604020202020204" pitchFamily="34" charset="0"/>
              </a:rPr>
              <a:t> (Green dots) and overlaps the beams (blue circles) to best cover that position in the MWA sky. </a:t>
            </a:r>
            <a:endParaRPr lang="en-AU" b="0" dirty="0">
              <a:effectLst/>
            </a:endParaRPr>
          </a:p>
          <a:p>
            <a:br>
              <a:rPr lang="en-AU" dirty="0"/>
            </a:br>
            <a:endParaRPr dirty="0"/>
          </a:p>
        </p:txBody>
      </p:sp>
    </p:spTree>
    <p:extLst>
      <p:ext uri="{BB962C8B-B14F-4D97-AF65-F5344CB8AC3E}">
        <p14:creationId xmlns:p14="http://schemas.microsoft.com/office/powerpoint/2010/main" val="806451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8/29/24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27</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3410950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8/29/24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28</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232084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8/29/24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29</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29</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1973168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30</a:t>
            </a:fld>
            <a:endParaRPr lang="en-US"/>
          </a:p>
        </p:txBody>
      </p:sp>
    </p:spTree>
    <p:extLst>
      <p:ext uri="{BB962C8B-B14F-4D97-AF65-F5344CB8AC3E}">
        <p14:creationId xmlns:p14="http://schemas.microsoft.com/office/powerpoint/2010/main" val="207075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8/29/24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188909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8/29/24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848675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8/29/24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5</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r>
              <a:rPr lang="en-AU" dirty="0"/>
              <a:t>December – EOL for </a:t>
            </a:r>
            <a:r>
              <a:rPr lang="en-AU" dirty="0" err="1"/>
              <a:t>garrawarla</a:t>
            </a:r>
            <a:r>
              <a:rPr lang="en-AU" dirty="0"/>
              <a:t> (you heard from Greg </a:t>
            </a:r>
            <a:r>
              <a:rPr lang="en-AU" dirty="0" err="1"/>
              <a:t>yday</a:t>
            </a:r>
            <a:r>
              <a:rPr lang="en-AU" dirty="0"/>
              <a:t>) so this is a </a:t>
            </a:r>
            <a:r>
              <a:rPr lang="en-AU" dirty="0" err="1"/>
              <a:t>crtitically</a:t>
            </a:r>
            <a:r>
              <a:rPr lang="en-AU" dirty="0"/>
              <a:t> important task </a:t>
            </a:r>
          </a:p>
          <a:p>
            <a:pPr lvl="0"/>
            <a:r>
              <a:rPr lang="en-AU" dirty="0"/>
              <a:t>Will explain these plots – for now just stare at them and see if you can spot any difference! </a:t>
            </a:r>
          </a:p>
          <a:p>
            <a:pPr lvl="0"/>
            <a:r>
              <a:rPr lang="en-AU" dirty="0"/>
              <a:t>An important milestone to ensure the continuation of PFT science in the near future </a:t>
            </a:r>
          </a:p>
          <a:p>
            <a:pPr lvl="0"/>
            <a:r>
              <a:rPr lang="en-AU" dirty="0"/>
              <a:t>Supported by the uptake project, so we have Pawsey engineers helping us with this (Cristian and Chris Harris) </a:t>
            </a:r>
          </a:p>
          <a:p>
            <a:pPr lvl="0"/>
            <a:r>
              <a:rPr lang="en-AU" dirty="0"/>
              <a:t>Certainly more work to do – ask me later if you wish, or Bradley – some initially profiling makes it amply clear that I/O is a substantial part of the processing budget </a:t>
            </a:r>
          </a:p>
        </p:txBody>
      </p:sp>
    </p:spTree>
    <p:extLst>
      <p:ext uri="{BB962C8B-B14F-4D97-AF65-F5344CB8AC3E}">
        <p14:creationId xmlns:p14="http://schemas.microsoft.com/office/powerpoint/2010/main" val="342687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e73cd4c1d1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e73cd4c1d1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123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e479d980f2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e479d980f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SMART survey – an ambitious project to survey the southern skies at low </a:t>
            </a:r>
            <a:r>
              <a:rPr lang="en-AU" dirty="0" err="1"/>
              <a:t>freq</a:t>
            </a:r>
            <a:r>
              <a:rPr lang="en-AU" dirty="0"/>
              <a:t> for pulsars and fast transients – first southern sky pulsar in the SKA Low’s band – potentially more sensitive than previous southern surveys </a:t>
            </a:r>
          </a:p>
          <a:p>
            <a:pPr marL="0" lvl="0" indent="0" algn="l" rtl="0">
              <a:spcBef>
                <a:spcPts val="0"/>
              </a:spcBef>
              <a:spcAft>
                <a:spcPts val="0"/>
              </a:spcAft>
              <a:buNone/>
            </a:pPr>
            <a:r>
              <a:rPr lang="en-AU" dirty="0"/>
              <a:t>Nicely leverages the combination of a large </a:t>
            </a:r>
            <a:r>
              <a:rPr lang="en-AU" dirty="0" err="1"/>
              <a:t>FoV</a:t>
            </a:r>
            <a:r>
              <a:rPr lang="en-AU" dirty="0"/>
              <a:t> + VCS, and takes advantage of the compact configuration that was available from time to time…. </a:t>
            </a:r>
          </a:p>
          <a:p>
            <a:pPr marL="0" lvl="0" indent="0" algn="l" rtl="0">
              <a:spcBef>
                <a:spcPts val="0"/>
              </a:spcBef>
              <a:spcAft>
                <a:spcPts val="0"/>
              </a:spcAft>
              <a:buNone/>
            </a:pPr>
            <a:r>
              <a:rPr lang="en-AU" dirty="0"/>
              <a:t>High efficiency in data collection -  &lt; 100 hours opposed to 1000s of hours by other telescopes, but processing cost is substantial, because of the low frequencies, and much finer griding in the search parameter space, </a:t>
            </a:r>
            <a:r>
              <a:rPr lang="en-AU" dirty="0" err="1"/>
              <a:t>e.g,DM</a:t>
            </a:r>
            <a:r>
              <a:rPr lang="en-AU" dirty="0"/>
              <a:t> </a:t>
            </a:r>
          </a:p>
          <a:p>
            <a:pPr marL="0" lvl="0" indent="0" algn="l" rtl="0">
              <a:spcBef>
                <a:spcPts val="0"/>
              </a:spcBef>
              <a:spcAft>
                <a:spcPts val="0"/>
              </a:spcAft>
              <a:buNone/>
            </a:pPr>
            <a:r>
              <a:rPr lang="en-AU" dirty="0"/>
              <a:t>Data collection completed as of last year – we have 4 PB of VCS data that covers the entire sky south of 30 deg, all in VCS mode, and we have at this point has only done a “first pass” (shallow survey) of only a part of the sky…. </a:t>
            </a:r>
          </a:p>
          <a:p>
            <a:pPr marL="0" lvl="0" indent="0" algn="l" rtl="0">
              <a:spcBef>
                <a:spcPts val="0"/>
              </a:spcBef>
              <a:spcAft>
                <a:spcPts val="0"/>
              </a:spcAft>
              <a:buNone/>
            </a:pPr>
            <a:r>
              <a:rPr lang="en-AU" dirty="0"/>
              <a:t>Even that has been a pretty rewarding exercise, 200+ known pulsars detected at low frequencies, many for the first time, as shown by red dots, and several new pulsar discoveries from a small fraction of data scrutinised….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e73cd4c1d1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e73cd4c1d1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Here are our first goodies from a shallow pass processing of a small fraction of the data collected so far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Clockwise from top left --- first pulsar, 2</a:t>
            </a:r>
            <a:r>
              <a:rPr lang="en-AU" baseline="30000" dirty="0"/>
              <a:t>nd</a:t>
            </a:r>
            <a:r>
              <a:rPr lang="en-AU" dirty="0"/>
              <a:t> , 3</a:t>
            </a:r>
            <a:r>
              <a:rPr lang="en-AU" baseline="30000" dirty="0"/>
              <a:t>rd</a:t>
            </a:r>
            <a:r>
              <a:rPr lang="en-AU" dirty="0"/>
              <a:t> not there…. 4</a:t>
            </a:r>
            <a:r>
              <a:rPr lang="en-AU" baseline="30000" dirty="0"/>
              <a:t>th</a:t>
            </a:r>
            <a:r>
              <a:rPr lang="en-AU" dirty="0"/>
              <a:t> pulsar, and pulsar #5 – all from the first pass (which is a shallow survey of a part of the sky)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Important point to note here is …. Not just adding pulsar count, but many were good enough to warrant individual focused study for various reasons, in some cases more than one….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lvl="0" indent="0" algn="l" rtl="0">
              <a:spcBef>
                <a:spcPts val="0"/>
              </a:spcBef>
              <a:spcAft>
                <a:spcPts val="0"/>
              </a:spcAft>
              <a:buNone/>
            </a:pPr>
            <a:r>
              <a:rPr lang="en-AU" dirty="0"/>
              <a:t>First one is special because it is the first one, but turns out to be a steep spectrum low luminosity object, placing it in the bottom 2 percentile of pulsar population </a:t>
            </a:r>
          </a:p>
          <a:p>
            <a:pPr marL="0" lvl="0" indent="0" algn="l" rtl="0">
              <a:spcBef>
                <a:spcPts val="0"/>
              </a:spcBef>
              <a:spcAft>
                <a:spcPts val="0"/>
              </a:spcAft>
              <a:buNone/>
            </a:pPr>
            <a:r>
              <a:rPr lang="en-AU" dirty="0"/>
              <a:t>2</a:t>
            </a:r>
            <a:r>
              <a:rPr lang="en-AU" baseline="30000" dirty="0"/>
              <a:t>nd</a:t>
            </a:r>
            <a:r>
              <a:rPr lang="en-AU" dirty="0"/>
              <a:t> pulsar, turns out to be an independent re-discovery, and is a remarkable object in terms of sub-pulse drifting and  nulling phenomena. Seen here as regular </a:t>
            </a:r>
            <a:r>
              <a:rPr lang="en-AU" dirty="0" err="1"/>
              <a:t>patetrns</a:t>
            </a:r>
            <a:r>
              <a:rPr lang="en-AU" dirty="0"/>
              <a:t> in </a:t>
            </a:r>
            <a:r>
              <a:rPr lang="en-AU" dirty="0" err="1"/>
              <a:t>emissioo</a:t>
            </a:r>
            <a:r>
              <a:rPr lang="en-AU" dirty="0"/>
              <a:t> structure when you pulse </a:t>
            </a:r>
            <a:r>
              <a:rPr lang="en-AU" dirty="0" err="1"/>
              <a:t>stakc</a:t>
            </a:r>
            <a:r>
              <a:rPr lang="en-AU" dirty="0"/>
              <a:t>…..</a:t>
            </a:r>
          </a:p>
          <a:p>
            <a:pPr marL="0" lvl="0" indent="0" algn="l" rtl="0">
              <a:spcBef>
                <a:spcPts val="0"/>
              </a:spcBef>
              <a:spcAft>
                <a:spcPts val="0"/>
              </a:spcAft>
              <a:buNone/>
            </a:pPr>
            <a:r>
              <a:rPr lang="en-AU" dirty="0"/>
              <a:t>3</a:t>
            </a:r>
            <a:r>
              <a:rPr lang="en-AU" baseline="30000" dirty="0"/>
              <a:t>rd</a:t>
            </a:r>
            <a:r>
              <a:rPr lang="en-AU" dirty="0"/>
              <a:t> one is a vanilla pulsar (and a re-discovery) but we had a lot of fun in giving it a final name and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Important for initiating follow-up for regular timing observations, and also for follow-up using other telescopes (</a:t>
            </a:r>
            <a:r>
              <a:rPr lang="en-AU" dirty="0" err="1"/>
              <a:t>e.g</a:t>
            </a:r>
            <a:r>
              <a:rPr lang="en-AU" dirty="0"/>
              <a:t>, GMRT and Parkes) that operate at higher frequencies – we need positions good to at least a couple of arcmin</a:t>
            </a:r>
          </a:p>
          <a:p>
            <a:pPr marL="0" lvl="0" indent="0" algn="l" rtl="0">
              <a:spcBef>
                <a:spcPts val="0"/>
              </a:spcBef>
              <a:spcAft>
                <a:spcPts val="0"/>
              </a:spcAft>
              <a:buNone/>
            </a:pPr>
            <a:r>
              <a:rPr lang="en-AU" dirty="0"/>
              <a:t>In the past…. Earlier we used to use a likelihood approach, and in the process stumbled upon problems, so now developing a new method that is more robust and will give us localisation (error) maps – this is  work in progress by Bradley and </a:t>
            </a:r>
            <a:r>
              <a:rPr lang="en-AU" dirty="0" err="1"/>
              <a:t>Arash</a:t>
            </a:r>
            <a:r>
              <a:rPr lang="en-AU" dirty="0"/>
              <a:t>… motivated by SMART needs but the idea is to make this more generic so you can use it for other science applications as well e.g. localise a transient detected in TAB or improve a pulsar position etc.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6800" y="670561"/>
            <a:ext cx="5262880" cy="2929890"/>
          </a:xfrm>
        </p:spPr>
        <p:txBody>
          <a:bodyPr anchor="b" anchorCtr="0"/>
          <a:lstStyle>
            <a:lvl1pPr algn="l">
              <a:defRPr b="0" i="0" baseline="0">
                <a:solidFill>
                  <a:srgbClr val="000000"/>
                </a:solidFill>
                <a:latin typeface="Arial"/>
                <a:cs typeface="Arial"/>
              </a:defRPr>
            </a:lvl1pPr>
          </a:lstStyle>
          <a:p>
            <a:r>
              <a:rPr lang="en-AU" dirty="0"/>
              <a:t>Click to edit title</a:t>
            </a:r>
            <a:endParaRPr lang="en-US" dirty="0"/>
          </a:p>
        </p:txBody>
      </p:sp>
      <p:sp>
        <p:nvSpPr>
          <p:cNvPr id="3" name="Subtitle 2"/>
          <p:cNvSpPr>
            <a:spLocks noGrp="1"/>
          </p:cNvSpPr>
          <p:nvPr>
            <p:ph type="subTitle" idx="1"/>
          </p:nvPr>
        </p:nvSpPr>
        <p:spPr>
          <a:xfrm>
            <a:off x="3606800" y="4145280"/>
            <a:ext cx="5262880" cy="1097280"/>
          </a:xfrm>
        </p:spPr>
        <p:txBody>
          <a:bodyPr anchor="t" anchorCtr="0">
            <a:normAutofit/>
          </a:bodyPr>
          <a:lstStyle>
            <a:lvl1pPr marL="0" indent="0" algn="l">
              <a:buNone/>
              <a:defRPr sz="2400" b="0" i="0" baseline="0">
                <a:solidFill>
                  <a:srgbClr val="000000"/>
                </a:solidFill>
                <a:latin typeface="Arial"/>
                <a:cs typeface="Arial"/>
              </a:defRPr>
            </a:lvl1pPr>
            <a:lvl2pPr marL="0" indent="0" algn="l">
              <a:buNone/>
              <a:defRPr sz="2200" b="0" i="0">
                <a:solidFill>
                  <a:srgbClr val="000000"/>
                </a:solidFill>
                <a:latin typeface="Arial"/>
                <a:cs typeface="Aria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a:t>
            </a:r>
          </a:p>
          <a:p>
            <a:pPr lvl="1"/>
            <a:r>
              <a:rPr lang="en-AU" dirty="0" err="1"/>
              <a:t>Subsubtitle</a:t>
            </a:r>
            <a:endParaRPr lang="en-US" dirty="0"/>
          </a:p>
        </p:txBody>
      </p:sp>
    </p:spTree>
    <p:extLst>
      <p:ext uri="{BB962C8B-B14F-4D97-AF65-F5344CB8AC3E}">
        <p14:creationId xmlns:p14="http://schemas.microsoft.com/office/powerpoint/2010/main" val="4070560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badi MT Condensed Light" panose="020B0306030101010103" pitchFamily="34"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2024 May</a:t>
            </a: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Stanford  ISM</a:t>
            </a:r>
          </a:p>
        </p:txBody>
      </p:sp>
      <p:sp>
        <p:nvSpPr>
          <p:cNvPr id="6" name="Slide Number Placeholder 5"/>
          <p:cNvSpPr>
            <a:spLocks noGrp="1"/>
          </p:cNvSpPr>
          <p:nvPr>
            <p:ph type="sldNum" sz="quarter" idx="12"/>
          </p:nvPr>
        </p:nvSpPr>
        <p:spPr/>
        <p:txBody>
          <a:bodyPr/>
          <a:lstStyle/>
          <a:p>
            <a:fld id="{50518D95-076C-074B-9658-76215B711CD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2788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349652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6708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a:t>Free Range Science – Bendigo </a:t>
            </a:r>
            <a:endParaRPr lang="en-US" dirty="0"/>
          </a:p>
        </p:txBody>
      </p:sp>
      <p:sp>
        <p:nvSpPr>
          <p:cNvPr id="7" name="Slide Number Placeholder 5"/>
          <p:cNvSpPr txBox="1">
            <a:spLocks/>
          </p:cNvSpPr>
          <p:nvPr userDrawn="1"/>
        </p:nvSpPr>
        <p:spPr>
          <a:xfrm>
            <a:off x="8707120" y="6583680"/>
            <a:ext cx="447040" cy="26987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D1588C-AB24-5646-A060-72B6CDFB3A51}" type="slidenum">
              <a:rPr lang="en-US" smtClean="0"/>
              <a:pPr/>
              <a:t>‹#›</a:t>
            </a:fld>
            <a:endParaRPr lang="en-US" dirty="0"/>
          </a:p>
        </p:txBody>
      </p:sp>
      <p:sp>
        <p:nvSpPr>
          <p:cNvPr id="9" name="Slide Number Placeholder 8"/>
          <p:cNvSpPr>
            <a:spLocks noGrp="1"/>
          </p:cNvSpPr>
          <p:nvPr>
            <p:ph type="sldNum" sz="quarter" idx="13"/>
          </p:nvPr>
        </p:nvSpPr>
        <p:spPr/>
        <p:txBody>
          <a:bodyPr/>
          <a:lstStyle/>
          <a:p>
            <a:fld id="{93D1588C-AB24-5646-A060-72B6CDFB3A51}" type="slidenum">
              <a:rPr lang="en-US" smtClean="0"/>
              <a:pPr/>
              <a:t>‹#›</a:t>
            </a:fld>
            <a:endParaRPr lang="en-US" dirty="0"/>
          </a:p>
        </p:txBody>
      </p:sp>
      <p:sp>
        <p:nvSpPr>
          <p:cNvPr id="11" name="Text Placeholder 10"/>
          <p:cNvSpPr>
            <a:spLocks noGrp="1"/>
          </p:cNvSpPr>
          <p:nvPr>
            <p:ph type="body" sz="quarter" idx="14"/>
          </p:nvPr>
        </p:nvSpPr>
        <p:spPr>
          <a:xfrm>
            <a:off x="333375" y="1158875"/>
            <a:ext cx="8586788" cy="5211763"/>
          </a:xfrm>
        </p:spPr>
        <p:txBody>
          <a:body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322385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5184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a:t>Free Range Science – Bendigo </a:t>
            </a:r>
            <a:endParaRPr lang="en-US" dirty="0"/>
          </a:p>
        </p:txBody>
      </p:sp>
      <p:sp>
        <p:nvSpPr>
          <p:cNvPr id="4" name="Slide Number Placeholder 3"/>
          <p:cNvSpPr>
            <a:spLocks noGrp="1"/>
          </p:cNvSpPr>
          <p:nvPr>
            <p:ph type="sldNum" sz="quarter" idx="11"/>
          </p:nvPr>
        </p:nvSpPr>
        <p:spPr/>
        <p:txBody>
          <a:bodyPr/>
          <a:lstStyle/>
          <a:p>
            <a:fld id="{93D1588C-AB24-5646-A060-72B6CDFB3A51}" type="slidenum">
              <a:rPr lang="en-US" smtClean="0"/>
              <a:pPr/>
              <a:t>‹#›</a:t>
            </a:fld>
            <a:endParaRPr lang="en-US" dirty="0"/>
          </a:p>
        </p:txBody>
      </p:sp>
      <p:sp>
        <p:nvSpPr>
          <p:cNvPr id="5" name="Text Placeholder 2"/>
          <p:cNvSpPr>
            <a:spLocks noGrp="1"/>
          </p:cNvSpPr>
          <p:nvPr>
            <p:ph idx="1"/>
          </p:nvPr>
        </p:nvSpPr>
        <p:spPr>
          <a:xfrm>
            <a:off x="457200" y="1158240"/>
            <a:ext cx="4287520" cy="4967923"/>
          </a:xfrm>
          <a:prstGeom prst="rect">
            <a:avLst/>
          </a:prstGeom>
        </p:spPr>
        <p:txBody>
          <a:bodyPr vert="horz" lIns="91440" tIns="45720" rIns="91440" bIns="45720" rtlCol="0">
            <a:normAutofit/>
          </a:bodyPr>
          <a:lstStyle>
            <a:lvl1pPr>
              <a:defRPr>
                <a:solidFill>
                  <a:srgbClr val="CD0920"/>
                </a:solidFill>
              </a:defRPr>
            </a:lvl1p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Picture Placeholder 6"/>
          <p:cNvSpPr>
            <a:spLocks noGrp="1"/>
          </p:cNvSpPr>
          <p:nvPr>
            <p:ph type="pic" sz="quarter" idx="12"/>
          </p:nvPr>
        </p:nvSpPr>
        <p:spPr>
          <a:xfrm>
            <a:off x="4886325" y="1158875"/>
            <a:ext cx="3881438" cy="4967288"/>
          </a:xfrm>
        </p:spPr>
        <p:txBody>
          <a:bodyPr/>
          <a:lstStyle/>
          <a:p>
            <a:endParaRPr lang="en-US"/>
          </a:p>
        </p:txBody>
      </p:sp>
    </p:spTree>
    <p:extLst>
      <p:ext uri="{BB962C8B-B14F-4D97-AF65-F5344CB8AC3E}">
        <p14:creationId xmlns:p14="http://schemas.microsoft.com/office/powerpoint/2010/main" val="2052515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ption and Landscape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5184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a:t>Free Range Science – Bendigo </a:t>
            </a:r>
            <a:endParaRPr lang="en-US" dirty="0"/>
          </a:p>
        </p:txBody>
      </p:sp>
      <p:sp>
        <p:nvSpPr>
          <p:cNvPr id="4" name="Slide Number Placeholder 3"/>
          <p:cNvSpPr>
            <a:spLocks noGrp="1"/>
          </p:cNvSpPr>
          <p:nvPr>
            <p:ph type="sldNum" sz="quarter" idx="11"/>
          </p:nvPr>
        </p:nvSpPr>
        <p:spPr/>
        <p:txBody>
          <a:bodyPr/>
          <a:lstStyle/>
          <a:p>
            <a:fld id="{93D1588C-AB24-5646-A060-72B6CDFB3A51}" type="slidenum">
              <a:rPr lang="en-US" smtClean="0"/>
              <a:pPr/>
              <a:t>‹#›</a:t>
            </a:fld>
            <a:endParaRPr lang="en-US" dirty="0"/>
          </a:p>
        </p:txBody>
      </p:sp>
      <p:sp>
        <p:nvSpPr>
          <p:cNvPr id="6" name="Picture Placeholder 6"/>
          <p:cNvSpPr>
            <a:spLocks noGrp="1"/>
          </p:cNvSpPr>
          <p:nvPr>
            <p:ph type="pic" sz="quarter" idx="12"/>
          </p:nvPr>
        </p:nvSpPr>
        <p:spPr>
          <a:xfrm>
            <a:off x="325120" y="1158875"/>
            <a:ext cx="8442643" cy="4104005"/>
          </a:xfrm>
        </p:spPr>
        <p:txBody>
          <a:bodyPr/>
          <a:lstStyle/>
          <a:p>
            <a:endParaRPr lang="en-US" dirty="0"/>
          </a:p>
        </p:txBody>
      </p:sp>
      <p:sp>
        <p:nvSpPr>
          <p:cNvPr id="9" name="Text Placeholder 8"/>
          <p:cNvSpPr>
            <a:spLocks noGrp="1"/>
          </p:cNvSpPr>
          <p:nvPr>
            <p:ph type="body" sz="quarter" idx="13"/>
          </p:nvPr>
        </p:nvSpPr>
        <p:spPr>
          <a:xfrm>
            <a:off x="325438" y="5414963"/>
            <a:ext cx="8442325" cy="1077912"/>
          </a:xfrm>
        </p:spPr>
        <p:txBody>
          <a:bodyPr/>
          <a:lstStyle>
            <a:lvl1pPr algn="ctr">
              <a:defRPr sz="2400"/>
            </a:lvl1pPr>
            <a:lvl2pPr algn="ctr">
              <a:defRPr/>
            </a:lvl2pPr>
            <a:lvl3pPr marL="0" indent="0" algn="ctr">
              <a:buNone/>
              <a:defRPr sz="2400"/>
            </a:lvl3pPr>
            <a:lvl4pPr marL="0" indent="0" algn="ctr">
              <a:buNone/>
              <a:defRPr sz="2400"/>
            </a:lvl4pPr>
            <a:lvl5pPr marL="0" indent="0" algn="ctr">
              <a:buNone/>
              <a:defRPr sz="2400"/>
            </a:lvl5p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94131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6800" y="3850640"/>
            <a:ext cx="5262880" cy="833120"/>
          </a:xfrm>
        </p:spPr>
        <p:txBody>
          <a:bodyPr anchor="b" anchorCtr="0">
            <a:normAutofit/>
          </a:bodyPr>
          <a:lstStyle>
            <a:lvl1pPr algn="l">
              <a:defRPr sz="2800" b="0" i="0" baseline="0">
                <a:solidFill>
                  <a:srgbClr val="000000"/>
                </a:solidFill>
                <a:latin typeface="Arial"/>
                <a:cs typeface="Arial"/>
              </a:defRPr>
            </a:lvl1pPr>
          </a:lstStyle>
          <a:p>
            <a:r>
              <a:rPr lang="en-US" dirty="0"/>
              <a:t>Click to edit title</a:t>
            </a:r>
          </a:p>
        </p:txBody>
      </p:sp>
      <p:sp>
        <p:nvSpPr>
          <p:cNvPr id="3" name="Subtitle 2"/>
          <p:cNvSpPr>
            <a:spLocks noGrp="1"/>
          </p:cNvSpPr>
          <p:nvPr>
            <p:ph type="subTitle" idx="1" hasCustomPrompt="1"/>
          </p:nvPr>
        </p:nvSpPr>
        <p:spPr>
          <a:xfrm>
            <a:off x="3606800" y="4765040"/>
            <a:ext cx="5262880" cy="477520"/>
          </a:xfrm>
        </p:spPr>
        <p:txBody>
          <a:bodyPr anchor="t" anchorCtr="0">
            <a:normAutofit/>
          </a:bodyPr>
          <a:lstStyle>
            <a:lvl1pPr marL="0" indent="0" algn="l">
              <a:buNone/>
              <a:defRPr sz="2000" b="0" i="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subtitle</a:t>
            </a:r>
            <a:endParaRPr lang="en-US" dirty="0"/>
          </a:p>
        </p:txBody>
      </p:sp>
      <p:sp>
        <p:nvSpPr>
          <p:cNvPr id="5" name="Picture Placeholder 4"/>
          <p:cNvSpPr>
            <a:spLocks noGrp="1"/>
          </p:cNvSpPr>
          <p:nvPr>
            <p:ph type="pic" sz="quarter" idx="10"/>
          </p:nvPr>
        </p:nvSpPr>
        <p:spPr>
          <a:xfrm>
            <a:off x="3606799" y="599440"/>
            <a:ext cx="5262563" cy="3159760"/>
          </a:xfrm>
        </p:spPr>
        <p:txBody>
          <a:bodyPr/>
          <a:lstStyle/>
          <a:p>
            <a:endParaRPr lang="en-US"/>
          </a:p>
        </p:txBody>
      </p:sp>
    </p:spTree>
    <p:extLst>
      <p:ext uri="{BB962C8B-B14F-4D97-AF65-F5344CB8AC3E}">
        <p14:creationId xmlns:p14="http://schemas.microsoft.com/office/powerpoint/2010/main" val="296858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457200" y="6421438"/>
            <a:ext cx="2133600" cy="365125"/>
          </a:xfrm>
          <a:prstGeom prst="rect">
            <a:avLst/>
          </a:prstGeom>
        </p:spPr>
        <p:txBody>
          <a:bodyPr/>
          <a:lstStyle>
            <a:lvl1pPr>
              <a:defRPr/>
            </a:lvl1pPr>
          </a:lstStyle>
          <a:p>
            <a:pPr>
              <a:defRPr/>
            </a:pPr>
            <a:fld id="{E5E43949-A284-C845-8D25-1344035F1446}" type="datetimeFigureOut">
              <a:rPr lang="en-US"/>
              <a:pPr>
                <a:defRPr/>
              </a:pPr>
              <a:t>8/29/24</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5A4D5825-5AD5-3146-B1DD-784377387087}" type="slidenum">
              <a:rPr lang="en-US"/>
              <a:pPr>
                <a:defRPr/>
              </a:pPr>
              <a:t>‹#›</a:t>
            </a:fld>
            <a:endParaRPr lang="en-US"/>
          </a:p>
        </p:txBody>
      </p:sp>
    </p:spTree>
    <p:extLst>
      <p:ext uri="{BB962C8B-B14F-4D97-AF65-F5344CB8AC3E}">
        <p14:creationId xmlns:p14="http://schemas.microsoft.com/office/powerpoint/2010/main" val="101358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1123122" y="331304"/>
            <a:ext cx="7392300" cy="349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9" name="Google Shape;49;p8"/>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0" name="Google Shape;50;p8"/>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1" name="Google Shape;51;p8"/>
          <p:cNvSpPr txBox="1">
            <a:spLocks noGrp="1"/>
          </p:cNvSpPr>
          <p:nvPr>
            <p:ph type="dt" idx="10"/>
          </p:nvPr>
        </p:nvSpPr>
        <p:spPr>
          <a:xfrm>
            <a:off x="1123121" y="6626087"/>
            <a:ext cx="1563000" cy="23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 name="Google Shape;52;p8"/>
          <p:cNvSpPr txBox="1">
            <a:spLocks noGrp="1"/>
          </p:cNvSpPr>
          <p:nvPr>
            <p:ph type="ftr" idx="11"/>
          </p:nvPr>
        </p:nvSpPr>
        <p:spPr>
          <a:xfrm>
            <a:off x="3028950" y="6626087"/>
            <a:ext cx="3086100" cy="2320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 name="Google Shape;53;p8"/>
          <p:cNvSpPr txBox="1">
            <a:spLocks noGrp="1"/>
          </p:cNvSpPr>
          <p:nvPr>
            <p:ph type="sldNum" idx="12"/>
          </p:nvPr>
        </p:nvSpPr>
        <p:spPr>
          <a:xfrm>
            <a:off x="6457950" y="6626087"/>
            <a:ext cx="2057400" cy="23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70430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623888" y="1709737"/>
            <a:ext cx="78867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 name="Google Shape;43;p7"/>
          <p:cNvSpPr txBox="1">
            <a:spLocks noGrp="1"/>
          </p:cNvSpPr>
          <p:nvPr>
            <p:ph type="body" idx="1"/>
          </p:nvPr>
        </p:nvSpPr>
        <p:spPr>
          <a:xfrm>
            <a:off x="623888" y="4589463"/>
            <a:ext cx="7886700" cy="1500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44" name="Google Shape;44;p7"/>
          <p:cNvSpPr txBox="1">
            <a:spLocks noGrp="1"/>
          </p:cNvSpPr>
          <p:nvPr>
            <p:ph type="dt" idx="10"/>
          </p:nvPr>
        </p:nvSpPr>
        <p:spPr>
          <a:xfrm>
            <a:off x="1123121" y="6626087"/>
            <a:ext cx="1563000" cy="23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5" name="Google Shape;45;p7"/>
          <p:cNvSpPr txBox="1">
            <a:spLocks noGrp="1"/>
          </p:cNvSpPr>
          <p:nvPr>
            <p:ph type="ftr" idx="11"/>
          </p:nvPr>
        </p:nvSpPr>
        <p:spPr>
          <a:xfrm>
            <a:off x="3028950" y="6626087"/>
            <a:ext cx="3086100" cy="2320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6" name="Google Shape;46;p7"/>
          <p:cNvSpPr txBox="1">
            <a:spLocks noGrp="1"/>
          </p:cNvSpPr>
          <p:nvPr>
            <p:ph type="sldNum" idx="12"/>
          </p:nvPr>
        </p:nvSpPr>
        <p:spPr>
          <a:xfrm>
            <a:off x="6457950" y="6626087"/>
            <a:ext cx="2057400" cy="23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8576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3607956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680" y="81280"/>
            <a:ext cx="7518400" cy="650240"/>
          </a:xfrm>
          <a:prstGeom prst="rect">
            <a:avLst/>
          </a:prstGeom>
        </p:spPr>
        <p:txBody>
          <a:bodyPr vert="horz" lIns="91440" tIns="45720" rIns="91440" bIns="45720" rtlCol="0" anchor="ctr">
            <a:normAutofit/>
          </a:bodyPr>
          <a:lstStyle/>
          <a:p>
            <a:r>
              <a:rPr lang="en-AU" dirty="0"/>
              <a:t>Click to edit</a:t>
            </a:r>
            <a:endParaRPr lang="en-US" dirty="0"/>
          </a:p>
        </p:txBody>
      </p:sp>
      <p:sp>
        <p:nvSpPr>
          <p:cNvPr id="3" name="Text Placeholder 2"/>
          <p:cNvSpPr>
            <a:spLocks noGrp="1"/>
          </p:cNvSpPr>
          <p:nvPr>
            <p:ph type="body" idx="1"/>
          </p:nvPr>
        </p:nvSpPr>
        <p:spPr>
          <a:xfrm>
            <a:off x="457200" y="1158240"/>
            <a:ext cx="8310880" cy="4967923"/>
          </a:xfrm>
          <a:prstGeom prst="rect">
            <a:avLst/>
          </a:prstGeom>
        </p:spPr>
        <p:txBody>
          <a:bodyPr vert="horz" lIns="91440" tIns="45720" rIns="91440" bIns="45720" rtlCol="0">
            <a:normAutofit/>
          </a:body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5" name="Footer Placeholder 4"/>
          <p:cNvSpPr>
            <a:spLocks noGrp="1"/>
          </p:cNvSpPr>
          <p:nvPr>
            <p:ph type="ftr" sz="quarter" idx="3"/>
          </p:nvPr>
        </p:nvSpPr>
        <p:spPr>
          <a:xfrm>
            <a:off x="3332480" y="6573520"/>
            <a:ext cx="5135880" cy="269875"/>
          </a:xfrm>
          <a:prstGeom prst="rect">
            <a:avLst/>
          </a:prstGeom>
        </p:spPr>
        <p:txBody>
          <a:bodyPr vert="horz" lIns="91440" tIns="45720" rIns="91440" bIns="45720" rtlCol="0" anchor="ctr"/>
          <a:lstStyle>
            <a:lvl1pPr algn="r">
              <a:defRPr sz="1200" b="0" i="0">
                <a:solidFill>
                  <a:srgbClr val="000000"/>
                </a:solidFill>
                <a:latin typeface="Helvetica Neue"/>
                <a:cs typeface="Helvetica Neue"/>
              </a:defRPr>
            </a:lvl1pPr>
          </a:lstStyle>
          <a:p>
            <a:r>
              <a:rPr lang="en-US"/>
              <a:t>Free Range Science – Bendigo </a:t>
            </a:r>
            <a:endParaRPr lang="en-US" dirty="0"/>
          </a:p>
        </p:txBody>
      </p:sp>
      <p:sp>
        <p:nvSpPr>
          <p:cNvPr id="6" name="Slide Number Placeholder 5"/>
          <p:cNvSpPr>
            <a:spLocks noGrp="1"/>
          </p:cNvSpPr>
          <p:nvPr>
            <p:ph type="sldNum" sz="quarter" idx="4"/>
          </p:nvPr>
        </p:nvSpPr>
        <p:spPr>
          <a:xfrm>
            <a:off x="8686800" y="6573520"/>
            <a:ext cx="447040" cy="269875"/>
          </a:xfrm>
          <a:prstGeom prst="rect">
            <a:avLst/>
          </a:prstGeom>
        </p:spPr>
        <p:txBody>
          <a:bodyPr vert="horz" lIns="91440" tIns="45720" rIns="91440" bIns="45720" rtlCol="0" anchor="ctr"/>
          <a:lstStyle>
            <a:lvl1pPr algn="ctr">
              <a:defRPr sz="1200" b="0" i="0">
                <a:solidFill>
                  <a:srgbClr val="000000"/>
                </a:solidFill>
                <a:latin typeface="Helvetica Neue"/>
                <a:cs typeface="Helvetica Neue"/>
              </a:defRPr>
            </a:lvl1pPr>
          </a:lstStyle>
          <a:p>
            <a:fld id="{93D1588C-AB24-5646-A060-72B6CDFB3A51}" type="slidenum">
              <a:rPr lang="en-US" smtClean="0"/>
              <a:pPr/>
              <a:t>‹#›</a:t>
            </a:fld>
            <a:endParaRPr lang="en-US" dirty="0"/>
          </a:p>
        </p:txBody>
      </p:sp>
    </p:spTree>
    <p:extLst>
      <p:ext uri="{BB962C8B-B14F-4D97-AF65-F5344CB8AC3E}">
        <p14:creationId xmlns:p14="http://schemas.microsoft.com/office/powerpoint/2010/main" val="243548676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2" r:id="rId3"/>
    <p:sldLayoutId id="2147483653" r:id="rId4"/>
    <p:sldLayoutId id="2147483651" r:id="rId5"/>
    <p:sldLayoutId id="2147483656" r:id="rId6"/>
    <p:sldLayoutId id="2147483660" r:id="rId7"/>
    <p:sldLayoutId id="2147483662" r:id="rId8"/>
    <p:sldLayoutId id="2147483663" r:id="rId9"/>
    <p:sldLayoutId id="2147483664" r:id="rId10"/>
    <p:sldLayoutId id="2147483665" r:id="rId11"/>
  </p:sldLayoutIdLst>
  <p:hf sldNum="0" hdr="0" ftr="0" dt="0"/>
  <p:txStyles>
    <p:titleStyle>
      <a:lvl1pPr algn="l" defTabSz="457200" rtl="0" eaLnBrk="1" latinLnBrk="0" hangingPunct="1">
        <a:spcBef>
          <a:spcPct val="0"/>
        </a:spcBef>
        <a:buNone/>
        <a:defRPr sz="4400" b="0" i="0"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jpg"/><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0.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46.emf"/></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7.png"/><Relationship Id="rId7"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cira-pulsars-and-transients-group.github.io/vcsbeam/" TargetMode="External"/><Relationship Id="rId5" Type="http://schemas.openxmlformats.org/officeDocument/2006/relationships/hyperlink" Target="https://github.com/CIRA-Pulsars-and-Transients-Group/vcsbeam" TargetMode="Externa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cira-pulsars-and-transients-group.github.io/vcsbeam/" TargetMode="External"/><Relationship Id="rId5" Type="http://schemas.openxmlformats.org/officeDocument/2006/relationships/hyperlink" Target="https://github.com/CIRA-Pulsars-and-Transients-Group/vcsbeam"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field of white objects&#10;&#10;Description automatically generated">
            <a:extLst>
              <a:ext uri="{FF2B5EF4-FFF2-40B4-BE49-F238E27FC236}">
                <a16:creationId xmlns:a16="http://schemas.microsoft.com/office/drawing/2014/main" id="{C31E10AF-A998-30C8-8AD4-C3BBDF5A9244}"/>
              </a:ext>
            </a:extLst>
          </p:cNvPr>
          <p:cNvPicPr>
            <a:picLocks noChangeAspect="1"/>
          </p:cNvPicPr>
          <p:nvPr/>
        </p:nvPicPr>
        <p:blipFill>
          <a:blip r:embed="rId3">
            <a:alphaModFix amt="22000"/>
          </a:blip>
          <a:stretch>
            <a:fillRect/>
          </a:stretch>
        </p:blipFill>
        <p:spPr>
          <a:xfrm>
            <a:off x="-1" y="812799"/>
            <a:ext cx="9159183" cy="6090857"/>
          </a:xfrm>
          <a:prstGeom prst="rect">
            <a:avLst/>
          </a:prstGeom>
          <a:effectLst>
            <a:glow>
              <a:schemeClr val="accent1"/>
            </a:glow>
          </a:effectLst>
        </p:spPr>
      </p:pic>
      <p:sp>
        <p:nvSpPr>
          <p:cNvPr id="8" name="Title 3"/>
          <p:cNvSpPr txBox="1">
            <a:spLocks/>
          </p:cNvSpPr>
          <p:nvPr/>
        </p:nvSpPr>
        <p:spPr>
          <a:xfrm>
            <a:off x="161852" y="93723"/>
            <a:ext cx="9143999" cy="1534988"/>
          </a:xfrm>
          <a:prstGeom prst="rect">
            <a:avLst/>
          </a:prstGeom>
          <a:solidFill>
            <a:schemeClr val="bg1"/>
          </a:solidFill>
        </p:spPr>
        <p:txBody>
          <a:bodyPr vert="horz" lIns="91440" tIns="45720" rIns="91440" bIns="45720" rtlCol="0" anchor="b" anchorCtr="0">
            <a:noAutofit/>
          </a:bodyPr>
          <a:lstStyle>
            <a:lvl1pPr algn="l" defTabSz="457200" rtl="0" eaLnBrk="1" latinLnBrk="0" hangingPunct="1">
              <a:spcBef>
                <a:spcPct val="0"/>
              </a:spcBef>
              <a:buNone/>
              <a:defRPr sz="2800" b="0" i="0" kern="1200" baseline="0">
                <a:solidFill>
                  <a:srgbClr val="000000"/>
                </a:solidFill>
                <a:latin typeface="Arial"/>
                <a:ea typeface="+mj-ea"/>
                <a:cs typeface="Arial"/>
              </a:defRPr>
            </a:lvl1pPr>
          </a:lstStyle>
          <a:p>
            <a:pPr algn="ctr"/>
            <a:r>
              <a:rPr lang="en-US" sz="4400" dirty="0">
                <a:solidFill>
                  <a:srgbClr val="0432FF"/>
                </a:solidFill>
                <a:latin typeface="American Typewriter" panose="02090604020004020304" pitchFamily="18" charset="77"/>
                <a:ea typeface="American Typewriter" charset="0"/>
                <a:cs typeface="Arial" panose="020B0604020202020204" pitchFamily="34" charset="0"/>
              </a:rPr>
              <a:t>Pulsars and Fast Transients: Overview &amp; Updates </a:t>
            </a:r>
          </a:p>
        </p:txBody>
      </p:sp>
      <p:sp>
        <p:nvSpPr>
          <p:cNvPr id="13" name="TextBox 12"/>
          <p:cNvSpPr txBox="1"/>
          <p:nvPr/>
        </p:nvSpPr>
        <p:spPr>
          <a:xfrm>
            <a:off x="2276243" y="6459286"/>
            <a:ext cx="6822199" cy="338554"/>
          </a:xfrm>
          <a:prstGeom prst="rect">
            <a:avLst/>
          </a:prstGeom>
          <a:noFill/>
        </p:spPr>
        <p:txBody>
          <a:bodyPr wrap="square" rtlCol="0">
            <a:spAutoFit/>
          </a:bodyPr>
          <a:lstStyle/>
          <a:p>
            <a:pPr algn="ctr"/>
            <a:r>
              <a:rPr lang="en-US" sz="1600" dirty="0">
                <a:latin typeface="Arial" panose="020B0604020202020204" pitchFamily="34" charset="0"/>
                <a:ea typeface="American Typewriter" charset="0"/>
                <a:cs typeface="Arial" panose="020B0604020202020204" pitchFamily="34" charset="0"/>
              </a:rPr>
              <a:t>The MWA 2024 Project Meeting, 28-30 August, Lausanne</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5" y="5867400"/>
            <a:ext cx="1104900" cy="990600"/>
          </a:xfrm>
          <a:prstGeom prst="rect">
            <a:avLst/>
          </a:prstGeom>
        </p:spPr>
      </p:pic>
      <p:sp>
        <p:nvSpPr>
          <p:cNvPr id="10" name="Subtitle 4"/>
          <p:cNvSpPr txBox="1">
            <a:spLocks/>
          </p:cNvSpPr>
          <p:nvPr/>
        </p:nvSpPr>
        <p:spPr>
          <a:xfrm>
            <a:off x="3779725" y="4249953"/>
            <a:ext cx="4964814" cy="1149579"/>
          </a:xfrm>
          <a:prstGeom prst="rect">
            <a:avLst/>
          </a:prstGeom>
        </p:spPr>
        <p:txBody>
          <a:bodyPr vert="horz" lIns="91440" tIns="45720" rIns="91440" bIns="45720" rtlCol="0" anchor="t" anchorCtr="0">
            <a:normAutofit/>
          </a:bodyPr>
          <a:lstStyle>
            <a:lvl1pPr marL="0" indent="0" algn="l" defTabSz="457200" rtl="0" eaLnBrk="1" latinLnBrk="0" hangingPunct="1">
              <a:spcBef>
                <a:spcPct val="20000"/>
              </a:spcBef>
              <a:buFont typeface="Arial"/>
              <a:buNone/>
              <a:defRPr sz="2000" b="0" i="0" kern="1200" baseline="0">
                <a:solidFill>
                  <a:srgbClr val="000000"/>
                </a:solidFill>
                <a:latin typeface="Arial"/>
                <a:ea typeface="+mn-ea"/>
                <a:cs typeface="Arial"/>
              </a:defRPr>
            </a:lvl1pPr>
            <a:lvl2pPr marL="457200" indent="0" algn="ctr" defTabSz="457200" rtl="0" eaLnBrk="1" latinLnBrk="0" hangingPunct="1">
              <a:spcBef>
                <a:spcPts val="0"/>
              </a:spcBef>
              <a:buFont typeface="Arial"/>
              <a:buNone/>
              <a:defRPr sz="2400" b="0" i="0" kern="1200">
                <a:solidFill>
                  <a:schemeClr val="tx1">
                    <a:tint val="75000"/>
                  </a:schemeClr>
                </a:solidFill>
                <a:latin typeface="Arial"/>
                <a:ea typeface="+mn-ea"/>
                <a:cs typeface="Arial"/>
              </a:defRPr>
            </a:lvl2pPr>
            <a:lvl3pPr marL="914400" indent="0" algn="ctr" defTabSz="457200" rtl="0" eaLnBrk="1" latinLnBrk="0" hangingPunct="1">
              <a:spcBef>
                <a:spcPts val="0"/>
              </a:spcBef>
              <a:buSzPct val="80000"/>
              <a:buFont typeface="Arial"/>
              <a:buNone/>
              <a:defRPr sz="2400" b="0" i="0" kern="1200">
                <a:solidFill>
                  <a:schemeClr val="tx1">
                    <a:tint val="75000"/>
                  </a:schemeClr>
                </a:solidFill>
                <a:latin typeface="Arial"/>
                <a:ea typeface="+mn-ea"/>
                <a:cs typeface="Arial"/>
              </a:defRPr>
            </a:lvl3pPr>
            <a:lvl4pPr marL="1371600" indent="0" algn="ctr" defTabSz="457200" rtl="0" eaLnBrk="1" latinLnBrk="0" hangingPunct="1">
              <a:spcBef>
                <a:spcPts val="0"/>
              </a:spcBef>
              <a:buSzPct val="80000"/>
              <a:buFont typeface="Arial"/>
              <a:buNone/>
              <a:defRPr sz="2200" b="0" i="0" kern="1200">
                <a:solidFill>
                  <a:schemeClr val="tx1">
                    <a:tint val="75000"/>
                  </a:schemeClr>
                </a:solidFill>
                <a:latin typeface="Arial"/>
                <a:ea typeface="+mn-ea"/>
                <a:cs typeface="Arial"/>
              </a:defRPr>
            </a:lvl4pPr>
            <a:lvl5pPr marL="1828800" indent="0" algn="ctr" defTabSz="457200" rtl="0" eaLnBrk="1" latinLnBrk="0" hangingPunct="1">
              <a:spcBef>
                <a:spcPts val="0"/>
              </a:spcBef>
              <a:buSzPct val="80000"/>
              <a:buFont typeface="Arial"/>
              <a:buNone/>
              <a:defRPr sz="20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Aft>
                <a:spcPts val="600"/>
              </a:spcAft>
            </a:pPr>
            <a:r>
              <a:rPr lang="en-US" sz="3200" b="1" dirty="0"/>
              <a:t>Ramesh Bhat</a:t>
            </a:r>
          </a:p>
          <a:p>
            <a:pPr>
              <a:spcAft>
                <a:spcPts val="600"/>
              </a:spcAft>
            </a:pPr>
            <a:r>
              <a:rPr lang="en-US" sz="2100" dirty="0">
                <a:latin typeface="Helvetica" pitchFamily="2" charset="0"/>
                <a:ea typeface="American Typewriter" charset="0"/>
                <a:cs typeface="American Typewriter" charset="0"/>
              </a:rPr>
              <a:t>The Pulsars &amp; Fast Transients SWG</a:t>
            </a:r>
            <a:endParaRPr lang="en-US" sz="3200" dirty="0">
              <a:latin typeface="Helvetica" pitchFamily="2" charset="0"/>
              <a:ea typeface="American Typewriter" charset="0"/>
              <a:cs typeface="American Typewriter"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44" y="1631241"/>
            <a:ext cx="3540133" cy="3768291"/>
          </a:xfrm>
          <a:prstGeom prst="rect">
            <a:avLst/>
          </a:prstGeom>
        </p:spPr>
      </p:pic>
      <p:pic>
        <p:nvPicPr>
          <p:cNvPr id="4" name="Picture 3" descr="A picture containing text, font, graphics, graphic design&#10;&#10;Description automatically generated">
            <a:extLst>
              <a:ext uri="{FF2B5EF4-FFF2-40B4-BE49-F238E27FC236}">
                <a16:creationId xmlns:a16="http://schemas.microsoft.com/office/drawing/2014/main" id="{51C0A89B-09C8-9C3D-2CEE-699D4C3C5E17}"/>
              </a:ext>
            </a:extLst>
          </p:cNvPr>
          <p:cNvPicPr>
            <a:picLocks noChangeAspect="1"/>
          </p:cNvPicPr>
          <p:nvPr/>
        </p:nvPicPr>
        <p:blipFill>
          <a:blip r:embed="rId6"/>
          <a:stretch>
            <a:fillRect/>
          </a:stretch>
        </p:blipFill>
        <p:spPr>
          <a:xfrm>
            <a:off x="1141125" y="6090857"/>
            <a:ext cx="1623590" cy="618360"/>
          </a:xfrm>
          <a:prstGeom prst="rect">
            <a:avLst/>
          </a:prstGeom>
        </p:spPr>
      </p:pic>
      <p:pic>
        <p:nvPicPr>
          <p:cNvPr id="7" name="Picture 6" descr="A bright light in space&#10;&#10;Description automatically generated">
            <a:extLst>
              <a:ext uri="{FF2B5EF4-FFF2-40B4-BE49-F238E27FC236}">
                <a16:creationId xmlns:a16="http://schemas.microsoft.com/office/drawing/2014/main" id="{F28F1BED-362C-656B-D2CC-CFA11345E1D6}"/>
              </a:ext>
            </a:extLst>
          </p:cNvPr>
          <p:cNvPicPr>
            <a:picLocks noChangeAspect="1"/>
          </p:cNvPicPr>
          <p:nvPr/>
        </p:nvPicPr>
        <p:blipFill>
          <a:blip r:embed="rId7"/>
          <a:stretch>
            <a:fillRect/>
          </a:stretch>
        </p:blipFill>
        <p:spPr>
          <a:xfrm rot="16200000">
            <a:off x="6474179" y="2350584"/>
            <a:ext cx="2733698" cy="1807021"/>
          </a:xfrm>
          <a:prstGeom prst="rect">
            <a:avLst/>
          </a:prstGeom>
        </p:spPr>
      </p:pic>
      <p:sp>
        <p:nvSpPr>
          <p:cNvPr id="3" name="TextBox 2">
            <a:extLst>
              <a:ext uri="{FF2B5EF4-FFF2-40B4-BE49-F238E27FC236}">
                <a16:creationId xmlns:a16="http://schemas.microsoft.com/office/drawing/2014/main" id="{649970E4-BEE7-C1AF-DFE1-E39F29D60BB6}"/>
              </a:ext>
            </a:extLst>
          </p:cNvPr>
          <p:cNvSpPr txBox="1"/>
          <p:nvPr/>
        </p:nvSpPr>
        <p:spPr>
          <a:xfrm>
            <a:off x="-620889" y="24835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02567196"/>
      </p:ext>
    </p:extLst>
  </p:cSld>
  <p:clrMapOvr>
    <a:masterClrMapping/>
  </p:clrMapOvr>
  <mc:AlternateContent xmlns:mc="http://schemas.openxmlformats.org/markup-compatibility/2006" xmlns:p14="http://schemas.microsoft.com/office/powerpoint/2010/main">
    <mc:Choice Requires="p14">
      <p:transition spd="slow" p14:dur="2000" advTm="17423"/>
    </mc:Choice>
    <mc:Fallback xmlns="">
      <p:transition spd="slow" advTm="1742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6" name="Google Shape;56;p13"/>
          <p:cNvSpPr txBox="1">
            <a:spLocks noGrp="1"/>
          </p:cNvSpPr>
          <p:nvPr>
            <p:ph type="body" idx="1"/>
          </p:nvPr>
        </p:nvSpPr>
        <p:spPr>
          <a:xfrm>
            <a:off x="363185" y="1222914"/>
            <a:ext cx="8417630" cy="4763215"/>
          </a:xfrm>
          <a:prstGeom prst="rect">
            <a:avLst/>
          </a:prstGeom>
        </p:spPr>
        <p:txBody>
          <a:bodyPr spcFirstLastPara="1" vert="horz" wrap="square" lIns="91425" tIns="91425" rIns="91425" bIns="91425" rtlCol="0" anchor="t" anchorCtr="0">
            <a:normAutofit fontScale="92500" lnSpcReduction="10000"/>
          </a:bodyPr>
          <a:lstStyle/>
          <a:p>
            <a:pPr>
              <a:lnSpc>
                <a:spcPct val="120000"/>
              </a:lnSpc>
            </a:pPr>
            <a:r>
              <a:rPr lang="en-AU" sz="1800" b="0" dirty="0">
                <a:solidFill>
                  <a:srgbClr val="000000"/>
                </a:solidFill>
                <a:latin typeface="American Typewriter" panose="02090604020004020304" pitchFamily="18" charset="77"/>
              </a:rPr>
              <a:t>This p</a:t>
            </a:r>
            <a:r>
              <a:rPr lang="en-AU" sz="1800" b="0" dirty="0">
                <a:solidFill>
                  <a:srgbClr val="000000"/>
                </a:solidFill>
                <a:effectLst/>
                <a:latin typeface="American Typewriter" panose="02090604020004020304" pitchFamily="18" charset="77"/>
              </a:rPr>
              <a:t>rocessing can be done independently of any actual beamforming or searching procedure. </a:t>
            </a:r>
          </a:p>
          <a:p>
            <a:pPr>
              <a:lnSpc>
                <a:spcPct val="120000"/>
              </a:lnSpc>
            </a:pPr>
            <a:endParaRPr lang="en-AU" sz="1800" b="0" dirty="0">
              <a:solidFill>
                <a:srgbClr val="000000"/>
              </a:solidFill>
              <a:effectLst/>
              <a:latin typeface="American Typewriter" panose="02090604020004020304" pitchFamily="18" charset="77"/>
            </a:endParaRPr>
          </a:p>
          <a:p>
            <a:pPr>
              <a:lnSpc>
                <a:spcPct val="120000"/>
              </a:lnSpc>
            </a:pPr>
            <a:r>
              <a:rPr lang="en-AU" sz="1800" b="0" dirty="0">
                <a:solidFill>
                  <a:srgbClr val="000000"/>
                </a:solidFill>
                <a:effectLst/>
                <a:latin typeface="American Typewriter" panose="02090604020004020304" pitchFamily="18" charset="77"/>
              </a:rPr>
              <a:t>Systematically produced calibration solutions using the new generation MWA pre-processing tools (i.e. </a:t>
            </a:r>
            <a:r>
              <a:rPr lang="en-AU" sz="1800" b="0" i="1" dirty="0" err="1">
                <a:solidFill>
                  <a:srgbClr val="000000"/>
                </a:solidFill>
                <a:effectLst/>
                <a:latin typeface="American Typewriter" panose="02090604020004020304" pitchFamily="18" charset="77"/>
              </a:rPr>
              <a:t>birli</a:t>
            </a:r>
            <a:r>
              <a:rPr lang="en-AU" sz="1800" b="0" dirty="0">
                <a:solidFill>
                  <a:srgbClr val="000000"/>
                </a:solidFill>
                <a:effectLst/>
                <a:latin typeface="American Typewriter" panose="02090604020004020304" pitchFamily="18" charset="77"/>
              </a:rPr>
              <a:t> and </a:t>
            </a:r>
            <a:r>
              <a:rPr lang="en-AU" sz="1800" b="0" i="1" dirty="0">
                <a:solidFill>
                  <a:srgbClr val="000000"/>
                </a:solidFill>
                <a:effectLst/>
                <a:latin typeface="American Typewriter" panose="02090604020004020304" pitchFamily="18" charset="77"/>
              </a:rPr>
              <a:t>hyperdrive</a:t>
            </a:r>
            <a:r>
              <a:rPr lang="en-AU" sz="1800" b="0" dirty="0">
                <a:solidFill>
                  <a:srgbClr val="000000"/>
                </a:solidFill>
                <a:effectLst/>
                <a:latin typeface="American Typewriter" panose="02090604020004020304" pitchFamily="18" charset="77"/>
              </a:rPr>
              <a:t>) for each calibration observation associated with every SMART VCS observation.</a:t>
            </a:r>
          </a:p>
          <a:p>
            <a:pPr>
              <a:lnSpc>
                <a:spcPct val="120000"/>
              </a:lnSpc>
            </a:pPr>
            <a:endParaRPr lang="en-AU" sz="1800" b="0" dirty="0">
              <a:solidFill>
                <a:srgbClr val="000000"/>
              </a:solidFill>
              <a:effectLst/>
              <a:latin typeface="American Typewriter" panose="02090604020004020304" pitchFamily="18" charset="77"/>
            </a:endParaRPr>
          </a:p>
          <a:p>
            <a:pPr>
              <a:lnSpc>
                <a:spcPct val="120000"/>
              </a:lnSpc>
            </a:pPr>
            <a:r>
              <a:rPr lang="en-AU" sz="1800" b="0" dirty="0">
                <a:solidFill>
                  <a:srgbClr val="000000"/>
                </a:solidFill>
                <a:effectLst/>
                <a:latin typeface="American Typewriter" panose="02090604020004020304" pitchFamily="18" charset="77"/>
              </a:rPr>
              <a:t>These can then be stored (e.g. on NT/</a:t>
            </a:r>
            <a:r>
              <a:rPr lang="en-AU" sz="1800" b="0" dirty="0" err="1">
                <a:solidFill>
                  <a:srgbClr val="000000"/>
                </a:solidFill>
                <a:effectLst/>
                <a:latin typeface="American Typewriter" panose="02090604020004020304" pitchFamily="18" charset="77"/>
              </a:rPr>
              <a:t>OzSTAR</a:t>
            </a:r>
            <a:r>
              <a:rPr lang="en-AU" sz="1800" b="0" dirty="0">
                <a:solidFill>
                  <a:srgbClr val="000000"/>
                </a:solidFill>
                <a:effectLst/>
                <a:latin typeface="American Typewriter" panose="02090604020004020304" pitchFamily="18" charset="77"/>
              </a:rPr>
              <a:t>, or Data Central) and called upon for testing, or for full-scale search (beamforming) operations. </a:t>
            </a:r>
          </a:p>
          <a:p>
            <a:pPr>
              <a:lnSpc>
                <a:spcPct val="120000"/>
              </a:lnSpc>
            </a:pPr>
            <a:endParaRPr lang="en-AU" sz="1800" b="0" dirty="0">
              <a:solidFill>
                <a:srgbClr val="000000"/>
              </a:solidFill>
              <a:effectLst/>
              <a:latin typeface="American Typewriter" panose="02090604020004020304" pitchFamily="18" charset="77"/>
            </a:endParaRPr>
          </a:p>
          <a:p>
            <a:pPr>
              <a:lnSpc>
                <a:spcPct val="120000"/>
              </a:lnSpc>
            </a:pPr>
            <a:r>
              <a:rPr lang="en-AU" sz="1800" b="0" dirty="0">
                <a:solidFill>
                  <a:srgbClr val="000000"/>
                </a:solidFill>
                <a:effectLst/>
                <a:latin typeface="American Typewriter" panose="02090604020004020304" pitchFamily="18" charset="77"/>
              </a:rPr>
              <a:t>Almost completed – improving efficiency with the work leading up to MSP census and SMART data release papers in prep. </a:t>
            </a:r>
            <a:r>
              <a:rPr lang="en-AU" sz="1800" b="0" dirty="0">
                <a:solidFill>
                  <a:srgbClr val="000000"/>
                </a:solidFill>
                <a:latin typeface="American Typewriter" panose="02090604020004020304" pitchFamily="18" charset="77"/>
              </a:rPr>
              <a:t>(see paper proposals). </a:t>
            </a:r>
            <a:endParaRPr lang="en-AU" sz="1800" b="0" dirty="0">
              <a:solidFill>
                <a:srgbClr val="000000"/>
              </a:solidFill>
              <a:effectLst/>
              <a:latin typeface="American Typewriter" panose="02090604020004020304" pitchFamily="18" charset="77"/>
            </a:endParaRPr>
          </a:p>
          <a:p>
            <a:pPr>
              <a:lnSpc>
                <a:spcPct val="120000"/>
              </a:lnSpc>
            </a:pPr>
            <a:endParaRPr lang="en-AU" sz="1800" b="0" dirty="0">
              <a:solidFill>
                <a:srgbClr val="000000"/>
              </a:solidFill>
              <a:latin typeface="American Typewriter" panose="02090604020004020304" pitchFamily="18" charset="77"/>
            </a:endParaRPr>
          </a:p>
          <a:p>
            <a:pPr>
              <a:lnSpc>
                <a:spcPct val="120000"/>
              </a:lnSpc>
            </a:pPr>
            <a:r>
              <a:rPr lang="en-AU" sz="1800" b="0" dirty="0">
                <a:solidFill>
                  <a:srgbClr val="000000"/>
                </a:solidFill>
                <a:effectLst/>
                <a:latin typeface="American Typewriter" panose="02090604020004020304" pitchFamily="18" charset="77"/>
              </a:rPr>
              <a:t>The solutions are also very handily available for non-SMART science that will make use of SMART observations.</a:t>
            </a:r>
          </a:p>
        </p:txBody>
      </p:sp>
      <p:sp>
        <p:nvSpPr>
          <p:cNvPr id="2" name="Title 1">
            <a:extLst>
              <a:ext uri="{FF2B5EF4-FFF2-40B4-BE49-F238E27FC236}">
                <a16:creationId xmlns:a16="http://schemas.microsoft.com/office/drawing/2014/main" id="{33E8EF04-4A00-D9A1-3C3F-87748DB76CA5}"/>
              </a:ext>
            </a:extLst>
          </p:cNvPr>
          <p:cNvSpPr txBox="1">
            <a:spLocks/>
          </p:cNvSpPr>
          <p:nvPr/>
        </p:nvSpPr>
        <p:spPr>
          <a:xfrm>
            <a:off x="748118" y="180266"/>
            <a:ext cx="8597900" cy="646331"/>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3600" dirty="0">
                <a:solidFill>
                  <a:srgbClr val="0432FF"/>
                </a:solidFill>
                <a:latin typeface="American Typewriter" panose="02090604020004020304" pitchFamily="18" charset="77"/>
                <a:ea typeface="American Typewriter" charset="0"/>
                <a:cs typeface="Arial" panose="020B0604020202020204" pitchFamily="34" charset="0"/>
              </a:rPr>
              <a:t>SMART calibration Observations </a:t>
            </a:r>
          </a:p>
        </p:txBody>
      </p:sp>
    </p:spTree>
    <p:extLst>
      <p:ext uri="{BB962C8B-B14F-4D97-AF65-F5344CB8AC3E}">
        <p14:creationId xmlns:p14="http://schemas.microsoft.com/office/powerpoint/2010/main" val="2744614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10" name="Google Shape;410;p44"/>
          <p:cNvPicPr preferRelativeResize="0"/>
          <p:nvPr/>
        </p:nvPicPr>
        <p:blipFill>
          <a:blip r:embed="rId3">
            <a:alphaModFix/>
          </a:blip>
          <a:stretch>
            <a:fillRect/>
          </a:stretch>
        </p:blipFill>
        <p:spPr>
          <a:xfrm>
            <a:off x="114043" y="857110"/>
            <a:ext cx="3415577" cy="4261774"/>
          </a:xfrm>
          <a:prstGeom prst="rect">
            <a:avLst/>
          </a:prstGeom>
          <a:noFill/>
          <a:ln>
            <a:noFill/>
          </a:ln>
        </p:spPr>
      </p:pic>
      <p:pic>
        <p:nvPicPr>
          <p:cNvPr id="411" name="Google Shape;411;p44"/>
          <p:cNvPicPr preferRelativeResize="0"/>
          <p:nvPr/>
        </p:nvPicPr>
        <p:blipFill>
          <a:blip r:embed="rId4">
            <a:alphaModFix/>
          </a:blip>
          <a:stretch>
            <a:fillRect/>
          </a:stretch>
        </p:blipFill>
        <p:spPr>
          <a:xfrm>
            <a:off x="5530397" y="857110"/>
            <a:ext cx="3415569" cy="4261756"/>
          </a:xfrm>
          <a:prstGeom prst="rect">
            <a:avLst/>
          </a:prstGeom>
          <a:noFill/>
          <a:ln>
            <a:noFill/>
          </a:ln>
        </p:spPr>
      </p:pic>
      <p:sp>
        <p:nvSpPr>
          <p:cNvPr id="2" name="Title 1">
            <a:extLst>
              <a:ext uri="{FF2B5EF4-FFF2-40B4-BE49-F238E27FC236}">
                <a16:creationId xmlns:a16="http://schemas.microsoft.com/office/drawing/2014/main" id="{44C13D01-6BE3-E99E-B196-BDEFE7269E0C}"/>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MWA Pulsar Census</a:t>
            </a:r>
          </a:p>
        </p:txBody>
      </p:sp>
      <p:pic>
        <p:nvPicPr>
          <p:cNvPr id="4" name="Picture 3">
            <a:extLst>
              <a:ext uri="{FF2B5EF4-FFF2-40B4-BE49-F238E27FC236}">
                <a16:creationId xmlns:a16="http://schemas.microsoft.com/office/drawing/2014/main" id="{E7382893-C6E0-7899-C8CD-FABF5CBEF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1699" y="1740723"/>
            <a:ext cx="5146482" cy="2494530"/>
          </a:xfrm>
          <a:prstGeom prst="rect">
            <a:avLst/>
          </a:prstGeom>
        </p:spPr>
      </p:pic>
      <p:sp>
        <p:nvSpPr>
          <p:cNvPr id="5" name="TextBox 4">
            <a:extLst>
              <a:ext uri="{FF2B5EF4-FFF2-40B4-BE49-F238E27FC236}">
                <a16:creationId xmlns:a16="http://schemas.microsoft.com/office/drawing/2014/main" id="{796532DA-4931-99F8-B135-EA4EBE7A921A}"/>
              </a:ext>
            </a:extLst>
          </p:cNvPr>
          <p:cNvSpPr txBox="1"/>
          <p:nvPr/>
        </p:nvSpPr>
        <p:spPr>
          <a:xfrm>
            <a:off x="245659" y="5288143"/>
            <a:ext cx="8420669" cy="1077218"/>
          </a:xfrm>
          <a:prstGeom prst="rect">
            <a:avLst/>
          </a:prstGeom>
          <a:noFill/>
        </p:spPr>
        <p:txBody>
          <a:bodyPr wrap="square" rtlCol="0">
            <a:spAutoFit/>
          </a:bodyPr>
          <a:lstStyle/>
          <a:p>
            <a:r>
              <a:rPr lang="en-US" sz="1600" dirty="0">
                <a:latin typeface="Bookman Old Style" panose="02050604050505020204" pitchFamily="18" charset="0"/>
              </a:rPr>
              <a:t>SMART Paper II (Bhat et al. 2023b) </a:t>
            </a:r>
          </a:p>
          <a:p>
            <a:pPr marL="285750" indent="-285750">
              <a:buFont typeface="Arial" panose="020B0604020202020204" pitchFamily="34" charset="0"/>
              <a:buChar char="•"/>
            </a:pPr>
            <a:r>
              <a:rPr lang="en-US" sz="1600" dirty="0">
                <a:latin typeface="Bookman Old Style" panose="02050604050505020204" pitchFamily="18" charset="0"/>
              </a:rPr>
              <a:t>	low-frequency detections of 180 pulsars </a:t>
            </a:r>
          </a:p>
          <a:p>
            <a:pPr marL="285750" indent="-285750">
              <a:buFont typeface="Arial" panose="020B0604020202020204" pitchFamily="34" charset="0"/>
              <a:buChar char="•"/>
            </a:pPr>
            <a:r>
              <a:rPr lang="en-US" sz="1600" dirty="0">
                <a:latin typeface="Bookman Old Style" panose="02050604050505020204" pitchFamily="18" charset="0"/>
              </a:rPr>
              <a:t>	further characterization of four new pulsar discoveries</a:t>
            </a:r>
          </a:p>
          <a:p>
            <a:pPr marL="285750" indent="-285750">
              <a:buFont typeface="Arial" panose="020B0604020202020204" pitchFamily="34" charset="0"/>
              <a:buChar char="•"/>
            </a:pPr>
            <a:r>
              <a:rPr lang="en-US" sz="1600" dirty="0">
                <a:latin typeface="Bookman Old Style" panose="02050604050505020204" pitchFamily="18" charset="0"/>
              </a:rPr>
              <a:t>	pulsar census from SMART data collected in 2018-2021  </a:t>
            </a:r>
          </a:p>
        </p:txBody>
      </p:sp>
    </p:spTree>
    <p:extLst>
      <p:ext uri="{BB962C8B-B14F-4D97-AF65-F5344CB8AC3E}">
        <p14:creationId xmlns:p14="http://schemas.microsoft.com/office/powerpoint/2010/main" val="1770033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10" name="Google Shape;410;p44"/>
          <p:cNvPicPr preferRelativeResize="0"/>
          <p:nvPr/>
        </p:nvPicPr>
        <p:blipFill>
          <a:blip r:embed="rId3">
            <a:alphaModFix/>
          </a:blip>
          <a:stretch>
            <a:fillRect/>
          </a:stretch>
        </p:blipFill>
        <p:spPr>
          <a:xfrm>
            <a:off x="114043" y="857110"/>
            <a:ext cx="3415577" cy="4261774"/>
          </a:xfrm>
          <a:prstGeom prst="rect">
            <a:avLst/>
          </a:prstGeom>
          <a:noFill/>
          <a:ln>
            <a:noFill/>
          </a:ln>
        </p:spPr>
      </p:pic>
      <p:pic>
        <p:nvPicPr>
          <p:cNvPr id="411" name="Google Shape;411;p44"/>
          <p:cNvPicPr preferRelativeResize="0"/>
          <p:nvPr/>
        </p:nvPicPr>
        <p:blipFill>
          <a:blip r:embed="rId4">
            <a:alphaModFix/>
          </a:blip>
          <a:stretch>
            <a:fillRect/>
          </a:stretch>
        </p:blipFill>
        <p:spPr>
          <a:xfrm>
            <a:off x="5530397" y="857110"/>
            <a:ext cx="3415569" cy="4261756"/>
          </a:xfrm>
          <a:prstGeom prst="rect">
            <a:avLst/>
          </a:prstGeom>
          <a:noFill/>
          <a:ln>
            <a:noFill/>
          </a:ln>
        </p:spPr>
      </p:pic>
      <p:sp>
        <p:nvSpPr>
          <p:cNvPr id="2" name="Title 1">
            <a:extLst>
              <a:ext uri="{FF2B5EF4-FFF2-40B4-BE49-F238E27FC236}">
                <a16:creationId xmlns:a16="http://schemas.microsoft.com/office/drawing/2014/main" id="{44C13D01-6BE3-E99E-B196-BDEFE7269E0C}"/>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MWA Pulsar Census</a:t>
            </a:r>
          </a:p>
        </p:txBody>
      </p:sp>
      <p:pic>
        <p:nvPicPr>
          <p:cNvPr id="3" name="Picture 2">
            <a:extLst>
              <a:ext uri="{FF2B5EF4-FFF2-40B4-BE49-F238E27FC236}">
                <a16:creationId xmlns:a16="http://schemas.microsoft.com/office/drawing/2014/main" id="{CC0D7065-0EC2-38DA-F5AB-17CA49DB6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1699" y="1740723"/>
            <a:ext cx="5146482" cy="2494530"/>
          </a:xfrm>
          <a:prstGeom prst="rect">
            <a:avLst/>
          </a:prstGeom>
        </p:spPr>
      </p:pic>
      <p:sp>
        <p:nvSpPr>
          <p:cNvPr id="4" name="Google Shape;419;p45">
            <a:extLst>
              <a:ext uri="{FF2B5EF4-FFF2-40B4-BE49-F238E27FC236}">
                <a16:creationId xmlns:a16="http://schemas.microsoft.com/office/drawing/2014/main" id="{03D821B2-5A04-4F9F-0227-48BABFF1DE97}"/>
              </a:ext>
            </a:extLst>
          </p:cNvPr>
          <p:cNvSpPr txBox="1"/>
          <p:nvPr/>
        </p:nvSpPr>
        <p:spPr>
          <a:xfrm>
            <a:off x="900752" y="4411010"/>
            <a:ext cx="7779224" cy="1200298"/>
          </a:xfrm>
          <a:prstGeom prst="rect">
            <a:avLst/>
          </a:prstGeom>
          <a:solidFill>
            <a:srgbClr val="EEEEEE"/>
          </a:solid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algn="ctr">
              <a:spcAft>
                <a:spcPts val="1200"/>
              </a:spcAft>
            </a:pPr>
            <a:r>
              <a:rPr lang="en-GB" sz="2000" b="1" dirty="0">
                <a:solidFill>
                  <a:srgbClr val="000000"/>
                </a:solidFill>
              </a:rPr>
              <a:t>Legacy data sets of the high time resolution radio sky at low frequencies </a:t>
            </a:r>
            <a:br>
              <a:rPr lang="en-GB" sz="1600" b="1" dirty="0">
                <a:solidFill>
                  <a:srgbClr val="000000"/>
                </a:solidFill>
              </a:rPr>
            </a:br>
            <a:r>
              <a:rPr lang="en-GB" i="1" dirty="0">
                <a:solidFill>
                  <a:srgbClr val="000000"/>
                </a:solidFill>
                <a:latin typeface="Bookman Old Style" panose="02050604050505020204" pitchFamily="18" charset="0"/>
              </a:rPr>
              <a:t>flexible reprocessing options, </a:t>
            </a:r>
            <a:r>
              <a:rPr lang="en-GB" dirty="0">
                <a:solidFill>
                  <a:srgbClr val="000000"/>
                </a:solidFill>
                <a:latin typeface="Bookman Old Style" panose="02050604050505020204" pitchFamily="18" charset="0"/>
              </a:rPr>
              <a:t>future algorithms, new phenomena, </a:t>
            </a:r>
            <a:r>
              <a:rPr lang="en-GB" dirty="0">
                <a:solidFill>
                  <a:srgbClr val="000000"/>
                </a:solidFill>
              </a:rPr>
              <a:t>and  an </a:t>
            </a:r>
            <a:r>
              <a:rPr lang="en-GB" i="1" dirty="0">
                <a:solidFill>
                  <a:srgbClr val="000000"/>
                </a:solidFill>
              </a:rPr>
              <a:t>important reference for SKA-Low</a:t>
            </a:r>
            <a:r>
              <a:rPr lang="en-GB" dirty="0">
                <a:solidFill>
                  <a:srgbClr val="000000"/>
                </a:solidFill>
              </a:rPr>
              <a:t> pulsar survey and science</a:t>
            </a:r>
            <a:endParaRPr dirty="0"/>
          </a:p>
        </p:txBody>
      </p:sp>
      <p:sp>
        <p:nvSpPr>
          <p:cNvPr id="5" name="TextBox 4">
            <a:extLst>
              <a:ext uri="{FF2B5EF4-FFF2-40B4-BE49-F238E27FC236}">
                <a16:creationId xmlns:a16="http://schemas.microsoft.com/office/drawing/2014/main" id="{7C4B9BF5-3A21-33FA-02C5-6F646654260C}"/>
              </a:ext>
            </a:extLst>
          </p:cNvPr>
          <p:cNvSpPr txBox="1"/>
          <p:nvPr/>
        </p:nvSpPr>
        <p:spPr>
          <a:xfrm>
            <a:off x="114043" y="5826752"/>
            <a:ext cx="8529851" cy="615553"/>
          </a:xfrm>
          <a:prstGeom prst="rect">
            <a:avLst/>
          </a:prstGeom>
          <a:noFill/>
        </p:spPr>
        <p:txBody>
          <a:bodyPr wrap="square" rtlCol="0">
            <a:spAutoFit/>
          </a:bodyPr>
          <a:lstStyle/>
          <a:p>
            <a:pPr algn="r"/>
            <a:r>
              <a:rPr lang="en-US" sz="1600" dirty="0">
                <a:latin typeface="Bookman Old Style" panose="02050604050505020204" pitchFamily="18" charset="0"/>
              </a:rPr>
              <a:t>SMART Paper III (Bhat et al. in prep.) and Paper IV (Lee et al. in prep.) – see paper proposals circulated last week</a:t>
            </a:r>
            <a:r>
              <a:rPr lang="en-US" dirty="0"/>
              <a:t> </a:t>
            </a:r>
          </a:p>
        </p:txBody>
      </p:sp>
      <p:sp>
        <p:nvSpPr>
          <p:cNvPr id="6" name="Google Shape;58;p13">
            <a:extLst>
              <a:ext uri="{FF2B5EF4-FFF2-40B4-BE49-F238E27FC236}">
                <a16:creationId xmlns:a16="http://schemas.microsoft.com/office/drawing/2014/main" id="{735BFDA4-C9B1-21CE-A0F9-2CEC060E7BCF}"/>
              </a:ext>
            </a:extLst>
          </p:cNvPr>
          <p:cNvSpPr txBox="1"/>
          <p:nvPr/>
        </p:nvSpPr>
        <p:spPr>
          <a:xfrm>
            <a:off x="174003" y="6249612"/>
            <a:ext cx="3313899" cy="516473"/>
          </a:xfrm>
          <a:prstGeom prst="rect">
            <a:avLst/>
          </a:prstGeom>
          <a:solidFill>
            <a:schemeClr val="bg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i="1" dirty="0">
                <a:solidFill>
                  <a:srgbClr val="0432FF"/>
                </a:solidFill>
                <a:latin typeface="American Typewriter" panose="02090604020004020304" pitchFamily="18" charset="77"/>
              </a:rPr>
              <a:t>See Chris’ talk on MSP census </a:t>
            </a:r>
            <a:endParaRPr sz="1600" i="1" dirty="0">
              <a:solidFill>
                <a:srgbClr val="0432FF"/>
              </a:solidFill>
              <a:latin typeface="American Typewriter" panose="02090604020004020304" pitchFamily="18" charset="77"/>
            </a:endParaRPr>
          </a:p>
        </p:txBody>
      </p:sp>
    </p:spTree>
    <p:extLst>
      <p:ext uri="{BB962C8B-B14F-4D97-AF65-F5344CB8AC3E}">
        <p14:creationId xmlns:p14="http://schemas.microsoft.com/office/powerpoint/2010/main" val="338443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4"/>
          <p:cNvSpPr txBox="1">
            <a:spLocks noGrp="1"/>
          </p:cNvSpPr>
          <p:nvPr>
            <p:ph type="body" idx="1"/>
          </p:nvPr>
        </p:nvSpPr>
        <p:spPr>
          <a:xfrm>
            <a:off x="83100" y="1857324"/>
            <a:ext cx="8535582" cy="4790255"/>
          </a:xfrm>
          <a:prstGeom prst="rect">
            <a:avLst/>
          </a:prstGeom>
        </p:spPr>
        <p:txBody>
          <a:bodyPr spcFirstLastPara="1" vert="horz" wrap="square" lIns="91425" tIns="91425" rIns="91425" bIns="91425" rtlCol="0" anchor="t" anchorCtr="0">
            <a:normAutofit/>
          </a:bodyPr>
          <a:lstStyle/>
          <a:p>
            <a:r>
              <a:rPr lang="en-GB" sz="1600" b="0" dirty="0">
                <a:solidFill>
                  <a:schemeClr val="tx1"/>
                </a:solidFill>
              </a:rPr>
              <a:t>Using the SMART data and detections of known pulsars across the observable sky</a:t>
            </a:r>
            <a:br>
              <a:rPr lang="en-GB" sz="1600" b="0" dirty="0">
                <a:solidFill>
                  <a:schemeClr val="tx1"/>
                </a:solidFill>
              </a:rPr>
            </a:br>
            <a:endParaRPr sz="1600" b="0" dirty="0">
              <a:solidFill>
                <a:schemeClr val="tx1"/>
              </a:solidFill>
            </a:endParaRPr>
          </a:p>
          <a:p>
            <a:r>
              <a:rPr lang="en-GB" sz="1600" b="0" dirty="0">
                <a:solidFill>
                  <a:schemeClr val="tx1"/>
                </a:solidFill>
              </a:rPr>
              <a:t>Interstellar scattering </a:t>
            </a:r>
            <a:br>
              <a:rPr lang="en-GB" sz="1600" b="0" dirty="0">
                <a:solidFill>
                  <a:schemeClr val="tx1"/>
                </a:solidFill>
              </a:rPr>
            </a:br>
            <a:r>
              <a:rPr lang="en-GB" sz="1600" b="0" dirty="0">
                <a:solidFill>
                  <a:schemeClr val="tx1"/>
                </a:solidFill>
              </a:rPr>
              <a:t>measurements </a:t>
            </a:r>
            <a:br>
              <a:rPr lang="en-GB" sz="1600" b="0" dirty="0">
                <a:solidFill>
                  <a:schemeClr val="tx1"/>
                </a:solidFill>
              </a:rPr>
            </a:br>
            <a:r>
              <a:rPr lang="en-GB" sz="1600" b="0" dirty="0">
                <a:solidFill>
                  <a:schemeClr val="tx1"/>
                </a:solidFill>
              </a:rPr>
              <a:t>non-existent for many </a:t>
            </a:r>
            <a:br>
              <a:rPr lang="en-GB" sz="1600" b="0" dirty="0">
                <a:solidFill>
                  <a:schemeClr val="tx1"/>
                </a:solidFill>
              </a:rPr>
            </a:br>
            <a:r>
              <a:rPr lang="en-GB" sz="1600" b="0" dirty="0">
                <a:solidFill>
                  <a:schemeClr val="tx1"/>
                </a:solidFill>
              </a:rPr>
              <a:t>high-|</a:t>
            </a:r>
            <a:r>
              <a:rPr lang="en-GB" sz="1600" b="0" i="1" dirty="0">
                <a:solidFill>
                  <a:schemeClr val="tx1"/>
                </a:solidFill>
              </a:rPr>
              <a:t>b</a:t>
            </a:r>
            <a:r>
              <a:rPr lang="en-GB" sz="1600" b="0" dirty="0">
                <a:solidFill>
                  <a:schemeClr val="tx1"/>
                </a:solidFill>
              </a:rPr>
              <a:t>| pulsars</a:t>
            </a:r>
            <a:br>
              <a:rPr lang="en-GB" sz="1600" b="0" dirty="0">
                <a:solidFill>
                  <a:schemeClr val="tx1"/>
                </a:solidFill>
              </a:rPr>
            </a:br>
            <a:r>
              <a:rPr lang="en-GB" sz="1600" b="0" dirty="0">
                <a:solidFill>
                  <a:schemeClr val="tx1"/>
                </a:solidFill>
              </a:rPr>
              <a:t> </a:t>
            </a:r>
            <a:endParaRPr sz="1600" b="0" dirty="0">
              <a:solidFill>
                <a:schemeClr val="tx1"/>
              </a:solidFill>
            </a:endParaRPr>
          </a:p>
          <a:p>
            <a:r>
              <a:rPr lang="en-GB" sz="1600" b="0" dirty="0">
                <a:solidFill>
                  <a:schemeClr val="tx1"/>
                </a:solidFill>
              </a:rPr>
              <a:t>MWA can make unique </a:t>
            </a:r>
            <a:br>
              <a:rPr lang="en-GB" sz="1600" b="0" dirty="0">
                <a:solidFill>
                  <a:schemeClr val="tx1"/>
                </a:solidFill>
              </a:rPr>
            </a:br>
            <a:r>
              <a:rPr lang="en-GB" sz="1600" b="0" dirty="0">
                <a:solidFill>
                  <a:schemeClr val="tx1"/>
                </a:solidFill>
              </a:rPr>
              <a:t>contributions to the </a:t>
            </a:r>
            <a:br>
              <a:rPr lang="en-GB" sz="1600" b="0" dirty="0">
                <a:solidFill>
                  <a:schemeClr val="tx1"/>
                </a:solidFill>
              </a:rPr>
            </a:br>
            <a:r>
              <a:rPr lang="en-GB" sz="1600" b="0" dirty="0">
                <a:solidFill>
                  <a:schemeClr val="tx1"/>
                </a:solidFill>
              </a:rPr>
              <a:t>next-generation of </a:t>
            </a:r>
            <a:br>
              <a:rPr lang="en-GB" sz="1600" b="0" dirty="0">
                <a:solidFill>
                  <a:schemeClr val="tx1"/>
                </a:solidFill>
              </a:rPr>
            </a:br>
            <a:r>
              <a:rPr lang="en-GB" sz="1600" b="0" dirty="0">
                <a:solidFill>
                  <a:schemeClr val="tx1"/>
                </a:solidFill>
              </a:rPr>
              <a:t>electron density models</a:t>
            </a:r>
          </a:p>
          <a:p>
            <a:endParaRPr lang="en-GB" sz="1600" b="0" dirty="0">
              <a:solidFill>
                <a:schemeClr val="tx1"/>
              </a:solidFill>
            </a:endParaRPr>
          </a:p>
          <a:p>
            <a:endParaRPr lang="en-GB" sz="1600" b="0" dirty="0">
              <a:solidFill>
                <a:schemeClr val="tx1"/>
              </a:solidFill>
            </a:endParaRPr>
          </a:p>
          <a:p>
            <a:endParaRPr lang="en-GB" sz="1600" b="0" dirty="0">
              <a:solidFill>
                <a:schemeClr val="tx1"/>
              </a:solidFill>
            </a:endParaRPr>
          </a:p>
          <a:p>
            <a:endParaRPr lang="en-GB" sz="1600" b="0" dirty="0">
              <a:solidFill>
                <a:schemeClr val="tx1"/>
              </a:solidFill>
            </a:endParaRPr>
          </a:p>
          <a:p>
            <a:endParaRPr lang="en-GB" sz="1600" b="0" dirty="0">
              <a:solidFill>
                <a:schemeClr val="tx1"/>
              </a:solidFill>
            </a:endParaRPr>
          </a:p>
          <a:p>
            <a:r>
              <a:rPr lang="en-GB" sz="1600" b="0" dirty="0">
                <a:solidFill>
                  <a:schemeClr val="tx1"/>
                </a:solidFill>
                <a:latin typeface="Bookman Old Style" panose="02050604050505020204" pitchFamily="18" charset="0"/>
              </a:rPr>
              <a:t>Meyers et al. (in prep.) – see paper proposal circulated last week </a:t>
            </a:r>
          </a:p>
          <a:p>
            <a:endParaRPr lang="en-GB" sz="1600" b="0" dirty="0">
              <a:solidFill>
                <a:schemeClr val="tx1"/>
              </a:solidFill>
            </a:endParaRPr>
          </a:p>
          <a:p>
            <a:endParaRPr lang="en-GB" sz="1600" b="0" dirty="0">
              <a:solidFill>
                <a:schemeClr val="tx1"/>
              </a:solidFill>
            </a:endParaRPr>
          </a:p>
          <a:p>
            <a:endParaRPr lang="en-GB" sz="1600" b="0" dirty="0">
              <a:solidFill>
                <a:schemeClr val="tx1"/>
              </a:solidFill>
            </a:endParaRPr>
          </a:p>
          <a:p>
            <a:endParaRPr lang="en-GB" sz="1600" b="0" dirty="0">
              <a:solidFill>
                <a:schemeClr val="tx1"/>
              </a:solidFill>
            </a:endParaRPr>
          </a:p>
          <a:p>
            <a:endParaRPr lang="en-GB" sz="1600" b="0" dirty="0">
              <a:solidFill>
                <a:schemeClr val="tx1"/>
              </a:solidFill>
            </a:endParaRPr>
          </a:p>
          <a:p>
            <a:endParaRPr lang="en-GB" sz="1600" b="0" dirty="0">
              <a:solidFill>
                <a:schemeClr val="tx1"/>
              </a:solidFill>
            </a:endParaRPr>
          </a:p>
        </p:txBody>
      </p:sp>
      <p:pic>
        <p:nvPicPr>
          <p:cNvPr id="64" name="Google Shape;64;p14"/>
          <p:cNvPicPr preferRelativeResize="0"/>
          <p:nvPr/>
        </p:nvPicPr>
        <p:blipFill>
          <a:blip r:embed="rId3">
            <a:alphaModFix/>
          </a:blip>
          <a:stretch>
            <a:fillRect/>
          </a:stretch>
        </p:blipFill>
        <p:spPr>
          <a:xfrm>
            <a:off x="3169677" y="2750476"/>
            <a:ext cx="5902301" cy="2718301"/>
          </a:xfrm>
          <a:prstGeom prst="rect">
            <a:avLst/>
          </a:prstGeom>
          <a:noFill/>
          <a:ln>
            <a:noFill/>
          </a:ln>
        </p:spPr>
      </p:pic>
      <p:sp>
        <p:nvSpPr>
          <p:cNvPr id="2" name="Title 1">
            <a:extLst>
              <a:ext uri="{FF2B5EF4-FFF2-40B4-BE49-F238E27FC236}">
                <a16:creationId xmlns:a16="http://schemas.microsoft.com/office/drawing/2014/main" id="{B9F09F99-84F6-0A47-8506-90E43EB151D3}"/>
              </a:ext>
            </a:extLst>
          </p:cNvPr>
          <p:cNvSpPr txBox="1">
            <a:spLocks/>
          </p:cNvSpPr>
          <p:nvPr/>
        </p:nvSpPr>
        <p:spPr>
          <a:xfrm>
            <a:off x="83100" y="210420"/>
            <a:ext cx="9060900" cy="1200329"/>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3600" dirty="0">
                <a:solidFill>
                  <a:srgbClr val="0432FF"/>
                </a:solidFill>
                <a:latin typeface="American Typewriter" panose="02090604020004020304" pitchFamily="18" charset="77"/>
                <a:ea typeface="American Typewriter" charset="0"/>
                <a:cs typeface="Arial" panose="020B0604020202020204" pitchFamily="34" charset="0"/>
              </a:rPr>
              <a:t>Pulse Broadening (Scattering) timescales from SMART data </a:t>
            </a:r>
          </a:p>
        </p:txBody>
      </p:sp>
      <p:sp>
        <p:nvSpPr>
          <p:cNvPr id="3" name="TextBox 2">
            <a:extLst>
              <a:ext uri="{FF2B5EF4-FFF2-40B4-BE49-F238E27FC236}">
                <a16:creationId xmlns:a16="http://schemas.microsoft.com/office/drawing/2014/main" id="{82600563-6DAA-AE41-55C4-E1143718E0C0}"/>
              </a:ext>
            </a:extLst>
          </p:cNvPr>
          <p:cNvSpPr txBox="1"/>
          <p:nvPr/>
        </p:nvSpPr>
        <p:spPr>
          <a:xfrm>
            <a:off x="525318" y="4637780"/>
            <a:ext cx="3193576" cy="830997"/>
          </a:xfrm>
          <a:prstGeom prst="rect">
            <a:avLst/>
          </a:prstGeom>
          <a:noFill/>
        </p:spPr>
        <p:txBody>
          <a:bodyPr wrap="square" rtlCol="0">
            <a:spAutoFit/>
          </a:bodyPr>
          <a:lstStyle/>
          <a:p>
            <a:r>
              <a:rPr lang="en-US" sz="1600" dirty="0">
                <a:latin typeface="Bookman Old Style" panose="02050604050505020204" pitchFamily="18" charset="0"/>
              </a:rPr>
              <a:t>(NE2001 successor </a:t>
            </a:r>
          </a:p>
          <a:p>
            <a:r>
              <a:rPr lang="en-US" sz="1600" dirty="0">
                <a:latin typeface="Bookman Old Style" panose="02050604050505020204" pitchFamily="18" charset="0"/>
              </a:rPr>
              <a:t>under development, </a:t>
            </a:r>
          </a:p>
          <a:p>
            <a:r>
              <a:rPr lang="en-US" sz="1600" dirty="0">
                <a:latin typeface="Bookman Old Style" panose="02050604050505020204" pitchFamily="18" charset="0"/>
              </a:rPr>
              <a:t>by </a:t>
            </a:r>
            <a:r>
              <a:rPr lang="en-US" sz="1600" dirty="0" err="1">
                <a:latin typeface="Bookman Old Style" panose="02050604050505020204" pitchFamily="18" charset="0"/>
              </a:rPr>
              <a:t>Ocker</a:t>
            </a:r>
            <a:r>
              <a:rPr lang="en-US" sz="1600" dirty="0">
                <a:latin typeface="Bookman Old Style" panose="02050604050505020204" pitchFamily="18" charset="0"/>
              </a:rPr>
              <a:t> &amp; Cordes)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4" name="Picture 3" descr="A hexagon with a line in the center&#10;&#10;Description automatically generated">
            <a:extLst>
              <a:ext uri="{FF2B5EF4-FFF2-40B4-BE49-F238E27FC236}">
                <a16:creationId xmlns:a16="http://schemas.microsoft.com/office/drawing/2014/main" id="{8CC957B6-FC4E-B08F-5D6B-5208EAC6564F}"/>
              </a:ext>
            </a:extLst>
          </p:cNvPr>
          <p:cNvPicPr>
            <a:picLocks noChangeAspect="1"/>
          </p:cNvPicPr>
          <p:nvPr/>
        </p:nvPicPr>
        <p:blipFill>
          <a:blip r:embed="rId3"/>
          <a:stretch>
            <a:fillRect/>
          </a:stretch>
        </p:blipFill>
        <p:spPr>
          <a:xfrm>
            <a:off x="74123" y="4854174"/>
            <a:ext cx="3264195" cy="1963335"/>
          </a:xfrm>
          <a:prstGeom prst="rect">
            <a:avLst/>
          </a:prstGeom>
        </p:spPr>
      </p:pic>
      <p:sp>
        <p:nvSpPr>
          <p:cNvPr id="5" name="Title 1">
            <a:extLst>
              <a:ext uri="{FF2B5EF4-FFF2-40B4-BE49-F238E27FC236}">
                <a16:creationId xmlns:a16="http://schemas.microsoft.com/office/drawing/2014/main" id="{3DA86EB0-5DBA-4DF5-A89C-FEEF721B66CE}"/>
              </a:ext>
            </a:extLst>
          </p:cNvPr>
          <p:cNvSpPr txBox="1">
            <a:spLocks/>
          </p:cNvSpPr>
          <p:nvPr/>
        </p:nvSpPr>
        <p:spPr>
          <a:xfrm>
            <a:off x="74123" y="242271"/>
            <a:ext cx="9034251" cy="646331"/>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3600" dirty="0">
                <a:solidFill>
                  <a:srgbClr val="0432FF"/>
                </a:solidFill>
                <a:latin typeface="American Typewriter" charset="0"/>
                <a:ea typeface="American Typewriter" charset="0"/>
                <a:cs typeface="American Typewriter" charset="0"/>
              </a:rPr>
              <a:t>Commencing the second pass</a:t>
            </a:r>
          </a:p>
        </p:txBody>
      </p:sp>
      <p:sp>
        <p:nvSpPr>
          <p:cNvPr id="2" name="TextBox 1">
            <a:extLst>
              <a:ext uri="{FF2B5EF4-FFF2-40B4-BE49-F238E27FC236}">
                <a16:creationId xmlns:a16="http://schemas.microsoft.com/office/drawing/2014/main" id="{6FE76D37-5C23-F586-777E-E57F51D662A6}"/>
              </a:ext>
            </a:extLst>
          </p:cNvPr>
          <p:cNvSpPr txBox="1"/>
          <p:nvPr/>
        </p:nvSpPr>
        <p:spPr>
          <a:xfrm>
            <a:off x="6126148" y="1825434"/>
            <a:ext cx="5413179" cy="307777"/>
          </a:xfrm>
          <a:prstGeom prst="rect">
            <a:avLst/>
          </a:prstGeom>
          <a:noFill/>
        </p:spPr>
        <p:txBody>
          <a:bodyPr wrap="square" rtlCol="0">
            <a:spAutoFit/>
          </a:bodyPr>
          <a:lstStyle/>
          <a:p>
            <a:r>
              <a:rPr lang="en-US" sz="1400" b="1" dirty="0">
                <a:latin typeface="American Typewriter" panose="02090604020004020304" pitchFamily="18" charset="77"/>
              </a:rPr>
              <a:t>Some Numbers </a:t>
            </a:r>
            <a:r>
              <a:rPr lang="en-US" sz="1400" dirty="0">
                <a:latin typeface="American Typewriter" panose="02090604020004020304" pitchFamily="18" charset="77"/>
              </a:rPr>
              <a:t>(Chia Min Tan)</a:t>
            </a:r>
          </a:p>
        </p:txBody>
      </p:sp>
      <p:pic>
        <p:nvPicPr>
          <p:cNvPr id="36" name="Picture 35" descr="A person smiling for the camera&#10;&#10;Description automatically generated">
            <a:extLst>
              <a:ext uri="{FF2B5EF4-FFF2-40B4-BE49-F238E27FC236}">
                <a16:creationId xmlns:a16="http://schemas.microsoft.com/office/drawing/2014/main" id="{A203C98C-1C58-036C-AA77-2A3B2CB1BEC4}"/>
              </a:ext>
            </a:extLst>
          </p:cNvPr>
          <p:cNvPicPr>
            <a:picLocks noChangeAspect="1"/>
          </p:cNvPicPr>
          <p:nvPr/>
        </p:nvPicPr>
        <p:blipFill>
          <a:blip r:embed="rId4"/>
          <a:stretch>
            <a:fillRect/>
          </a:stretch>
        </p:blipFill>
        <p:spPr>
          <a:xfrm>
            <a:off x="8257010" y="437160"/>
            <a:ext cx="791988" cy="950386"/>
          </a:xfrm>
          <a:prstGeom prst="rect">
            <a:avLst/>
          </a:prstGeom>
        </p:spPr>
      </p:pic>
      <p:sp>
        <p:nvSpPr>
          <p:cNvPr id="37" name="TextBox 36">
            <a:extLst>
              <a:ext uri="{FF2B5EF4-FFF2-40B4-BE49-F238E27FC236}">
                <a16:creationId xmlns:a16="http://schemas.microsoft.com/office/drawing/2014/main" id="{6DEB854D-3B96-8F4E-96C1-7AFECFC6C4DE}"/>
              </a:ext>
            </a:extLst>
          </p:cNvPr>
          <p:cNvSpPr txBox="1"/>
          <p:nvPr/>
        </p:nvSpPr>
        <p:spPr>
          <a:xfrm>
            <a:off x="74123" y="1069844"/>
            <a:ext cx="6251207" cy="623589"/>
          </a:xfrm>
          <a:prstGeom prst="rect">
            <a:avLst/>
          </a:prstGeom>
          <a:solidFill>
            <a:schemeClr val="bg1"/>
          </a:solidFill>
          <a:ln w="25400">
            <a:solidFill>
              <a:srgbClr val="00B0F0"/>
            </a:solidFill>
          </a:ln>
        </p:spPr>
        <p:txBody>
          <a:bodyPr wrap="square" lIns="90000" tIns="45000" rIns="90000" bIns="45000" anchorCtr="0" compatLnSpc="0">
            <a:spAutoFit/>
          </a:bodyPr>
          <a:lstStyle/>
          <a:p>
            <a:pPr marL="0" marR="0" lvl="0" indent="0" algn="ctr" hangingPunct="0">
              <a:lnSpc>
                <a:spcPct val="100000"/>
              </a:lnSpc>
              <a:spcBef>
                <a:spcPts val="0"/>
              </a:spcBef>
              <a:spcAft>
                <a:spcPts val="0"/>
              </a:spcAft>
              <a:buSzPct val="45000"/>
              <a:tabLst/>
            </a:pPr>
            <a:r>
              <a:rPr lang="en-AU" dirty="0">
                <a:latin typeface="American Typewriter" charset="0"/>
                <a:ea typeface="American Typewriter" charset="0"/>
                <a:cs typeface="American Typewriter" charset="0"/>
              </a:rPr>
              <a:t>P</a:t>
            </a:r>
            <a:r>
              <a:rPr lang="en-AU" i="0" dirty="0">
                <a:latin typeface="American Typewriter" charset="0"/>
                <a:ea typeface="American Typewriter" charset="0"/>
                <a:cs typeface="American Typewriter" charset="0"/>
              </a:rPr>
              <a:t>rocessed </a:t>
            </a:r>
            <a:r>
              <a:rPr lang="en-AU" dirty="0">
                <a:latin typeface="American Typewriter" charset="0"/>
                <a:ea typeface="American Typewriter" charset="0"/>
                <a:cs typeface="American Typewriter" charset="0"/>
              </a:rPr>
              <a:t>1/8 of our first observation (4500 beams across the field of view), i.e.  560 tied-array beams </a:t>
            </a:r>
            <a:endParaRPr lang="en-AU" b="0" i="0" u="none" strike="noStrike" kern="1200" cap="none" dirty="0">
              <a:ln>
                <a:noFill/>
              </a:ln>
              <a:latin typeface="American Typewriter" charset="0"/>
              <a:ea typeface="American Typewriter" charset="0"/>
              <a:cs typeface="American Typewriter" charset="0"/>
            </a:endParaRPr>
          </a:p>
        </p:txBody>
      </p:sp>
      <p:sp>
        <p:nvSpPr>
          <p:cNvPr id="38" name="Google Shape;263;p33">
            <a:extLst>
              <a:ext uri="{FF2B5EF4-FFF2-40B4-BE49-F238E27FC236}">
                <a16:creationId xmlns:a16="http://schemas.microsoft.com/office/drawing/2014/main" id="{BA330243-3771-1E2C-8F22-D89EA5F68506}"/>
              </a:ext>
            </a:extLst>
          </p:cNvPr>
          <p:cNvSpPr txBox="1">
            <a:spLocks/>
          </p:cNvSpPr>
          <p:nvPr/>
        </p:nvSpPr>
        <p:spPr>
          <a:xfrm>
            <a:off x="6248928" y="2121933"/>
            <a:ext cx="2788356" cy="3226446"/>
          </a:xfrm>
          <a:prstGeom prst="rect">
            <a:avLst/>
          </a:prstGeom>
          <a:solidFill>
            <a:schemeClr val="bg1"/>
          </a:solidFill>
          <a:ln w="19050">
            <a:solidFill>
              <a:srgbClr val="0070C0"/>
            </a:solidFill>
          </a:ln>
        </p:spPr>
        <p:txBody>
          <a:bodyPr spcFirstLastPara="1" vert="horz" wrap="square" lIns="91425" tIns="91425" rIns="91425" bIns="91425" rtlCol="0" anchor="t" anchorCtr="0">
            <a:noAutofit/>
          </a:bodyPr>
          <a:lst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buFont typeface="Arial" panose="020B0604020202020204" pitchFamily="34" charset="0"/>
              <a:buChar char="•"/>
            </a:pPr>
            <a:r>
              <a:rPr lang="en-AU" sz="1400" b="0" i="0" dirty="0">
                <a:solidFill>
                  <a:srgbClr val="000000"/>
                </a:solidFill>
                <a:effectLst/>
                <a:latin typeface="Bookman Old Style" panose="02050604050505020204" pitchFamily="18" charset="0"/>
              </a:rPr>
              <a:t> </a:t>
            </a:r>
            <a:r>
              <a:rPr lang="en-AU" sz="1200" b="0" i="0" dirty="0">
                <a:solidFill>
                  <a:srgbClr val="000000"/>
                </a:solidFill>
                <a:effectLst/>
                <a:latin typeface="Bookman Old Style" panose="02050604050505020204" pitchFamily="18" charset="0"/>
              </a:rPr>
              <a:t>Processing on NT (</a:t>
            </a:r>
            <a:r>
              <a:rPr lang="en-AU" sz="1200" b="0" dirty="0" err="1">
                <a:solidFill>
                  <a:srgbClr val="000000"/>
                </a:solidFill>
                <a:latin typeface="Bookman Old Style" panose="02050604050505020204" pitchFamily="18" charset="0"/>
              </a:rPr>
              <a:t>OzSTAR</a:t>
            </a:r>
            <a:r>
              <a:rPr lang="en-AU" sz="1200" b="0" dirty="0">
                <a:solidFill>
                  <a:srgbClr val="000000"/>
                </a:solidFill>
                <a:latin typeface="Bookman Old Style" panose="02050604050505020204" pitchFamily="18" charset="0"/>
              </a:rPr>
              <a:t>) </a:t>
            </a:r>
          </a:p>
          <a:p>
            <a:pPr algn="l">
              <a:buFont typeface="Arial" panose="020B0604020202020204" pitchFamily="34" charset="0"/>
              <a:buChar char="•"/>
            </a:pPr>
            <a:endParaRPr lang="en-AU" sz="1200" b="0" i="0" dirty="0">
              <a:solidFill>
                <a:srgbClr val="000000"/>
              </a:solidFill>
              <a:effectLst/>
              <a:latin typeface="Bookman Old Style" panose="02050604050505020204" pitchFamily="18" charset="0"/>
            </a:endParaRPr>
          </a:p>
          <a:p>
            <a:pPr algn="l">
              <a:buFont typeface="Arial" panose="020B0604020202020204" pitchFamily="34" charset="0"/>
              <a:buChar char="•"/>
            </a:pPr>
            <a:r>
              <a:rPr lang="en-AU" sz="1200" b="0" i="0" dirty="0">
                <a:solidFill>
                  <a:srgbClr val="000000"/>
                </a:solidFill>
                <a:effectLst/>
                <a:latin typeface="Bookman Old Style" panose="02050604050505020204" pitchFamily="18" charset="0"/>
              </a:rPr>
              <a:t>Beamforming :</a:t>
            </a:r>
          </a:p>
          <a:p>
            <a:pPr marL="742950" lvl="1" indent="-285750" algn="l">
              <a:buFont typeface="Arial" panose="020B0604020202020204" pitchFamily="34" charset="0"/>
              <a:buChar char="•"/>
            </a:pPr>
            <a:r>
              <a:rPr lang="en-AU" sz="1200" b="0" i="0" dirty="0">
                <a:solidFill>
                  <a:srgbClr val="000000"/>
                </a:solidFill>
                <a:effectLst/>
                <a:latin typeface="Bookman Old Style" panose="02050604050505020204" pitchFamily="18" charset="0"/>
              </a:rPr>
              <a:t>~6 hours wall time to produce 11 </a:t>
            </a:r>
            <a:r>
              <a:rPr lang="en-AU" sz="1200" b="0" i="0" dirty="0" err="1">
                <a:solidFill>
                  <a:srgbClr val="000000"/>
                </a:solidFill>
                <a:effectLst/>
                <a:latin typeface="Bookman Old Style" panose="02050604050505020204" pitchFamily="18" charset="0"/>
              </a:rPr>
              <a:t>pointings</a:t>
            </a:r>
            <a:r>
              <a:rPr lang="en-AU" sz="1200" b="0" i="0" dirty="0">
                <a:solidFill>
                  <a:srgbClr val="000000"/>
                </a:solidFill>
                <a:effectLst/>
                <a:latin typeface="Bookman Old Style" panose="02050604050505020204" pitchFamily="18" charset="0"/>
              </a:rPr>
              <a:t> with 24 GPUs</a:t>
            </a:r>
          </a:p>
          <a:p>
            <a:pPr marL="742950" lvl="1" indent="-285750" algn="l">
              <a:buFont typeface="Arial" panose="020B0604020202020204" pitchFamily="34" charset="0"/>
              <a:buChar char="•"/>
            </a:pPr>
            <a:r>
              <a:rPr lang="en-AU" sz="1200" b="0" i="0" dirty="0">
                <a:solidFill>
                  <a:srgbClr val="000000"/>
                </a:solidFill>
                <a:effectLst/>
                <a:latin typeface="Bookman Old Style" panose="02050604050505020204" pitchFamily="18" charset="0"/>
              </a:rPr>
              <a:t>Wait time on queue can be up to 3 days</a:t>
            </a:r>
          </a:p>
          <a:p>
            <a:pPr marL="742950" lvl="1" indent="-285750" algn="l">
              <a:buFont typeface="Arial" panose="020B0604020202020204" pitchFamily="34" charset="0"/>
              <a:buChar char="•"/>
            </a:pPr>
            <a:endParaRPr lang="en-AU" sz="1200" b="0" i="0" dirty="0">
              <a:solidFill>
                <a:srgbClr val="000000"/>
              </a:solidFill>
              <a:effectLst/>
              <a:latin typeface="Bookman Old Style" panose="02050604050505020204" pitchFamily="18" charset="0"/>
            </a:endParaRPr>
          </a:p>
          <a:p>
            <a:pPr algn="l">
              <a:buFont typeface="Arial" panose="020B0604020202020204" pitchFamily="34" charset="0"/>
              <a:buChar char="•"/>
            </a:pPr>
            <a:r>
              <a:rPr lang="en-AU" sz="1200" b="0" i="0" dirty="0">
                <a:solidFill>
                  <a:srgbClr val="000000"/>
                </a:solidFill>
                <a:effectLst/>
                <a:latin typeface="Bookman Old Style" panose="02050604050505020204" pitchFamily="18" charset="0"/>
              </a:rPr>
              <a:t>Search pipeline : </a:t>
            </a:r>
          </a:p>
          <a:p>
            <a:pPr marL="742950" lvl="1" indent="-285750" algn="l">
              <a:buFont typeface="Arial" panose="020B0604020202020204" pitchFamily="34" charset="0"/>
              <a:buChar char="•"/>
            </a:pPr>
            <a:r>
              <a:rPr lang="en-AU" sz="1200" b="0" i="0" dirty="0">
                <a:solidFill>
                  <a:srgbClr val="000000"/>
                </a:solidFill>
                <a:effectLst/>
                <a:latin typeface="Bookman Old Style" panose="02050604050505020204" pitchFamily="18" charset="0"/>
              </a:rPr>
              <a:t>FFT + FFA search</a:t>
            </a:r>
          </a:p>
          <a:p>
            <a:pPr marL="742950" lvl="1" indent="-285750" algn="l">
              <a:buFont typeface="Arial" panose="020B0604020202020204" pitchFamily="34" charset="0"/>
              <a:buChar char="•"/>
            </a:pPr>
            <a:r>
              <a:rPr lang="en-AU" sz="1200" b="0" i="0" dirty="0">
                <a:solidFill>
                  <a:srgbClr val="000000"/>
                </a:solidFill>
                <a:effectLst/>
                <a:latin typeface="Bookman Old Style" panose="02050604050505020204" pitchFamily="18" charset="0"/>
              </a:rPr>
              <a:t>~7 hours wall time to process one pointing</a:t>
            </a:r>
          </a:p>
          <a:p>
            <a:pPr marL="742950" lvl="1" indent="-285750" algn="l">
              <a:buFont typeface="Arial" panose="020B0604020202020204" pitchFamily="34" charset="0"/>
              <a:buChar char="•"/>
            </a:pPr>
            <a:r>
              <a:rPr lang="en-AU" sz="1200" b="0" i="0" dirty="0">
                <a:solidFill>
                  <a:srgbClr val="000000"/>
                </a:solidFill>
                <a:effectLst/>
                <a:latin typeface="Bookman Old Style" panose="02050604050505020204" pitchFamily="18" charset="0"/>
              </a:rPr>
              <a:t>~50 CPU hours per pointing</a:t>
            </a:r>
          </a:p>
        </p:txBody>
      </p:sp>
      <p:pic>
        <p:nvPicPr>
          <p:cNvPr id="6" name="Google Shape;400;p43">
            <a:extLst>
              <a:ext uri="{FF2B5EF4-FFF2-40B4-BE49-F238E27FC236}">
                <a16:creationId xmlns:a16="http://schemas.microsoft.com/office/drawing/2014/main" id="{E21738F7-25F8-CCB9-E5BE-1CD5C7A9E3AB}"/>
              </a:ext>
            </a:extLst>
          </p:cNvPr>
          <p:cNvPicPr preferRelativeResize="0"/>
          <p:nvPr/>
        </p:nvPicPr>
        <p:blipFill>
          <a:blip r:embed="rId5">
            <a:alphaModFix/>
          </a:blip>
          <a:stretch>
            <a:fillRect/>
          </a:stretch>
        </p:blipFill>
        <p:spPr>
          <a:xfrm>
            <a:off x="319658" y="1801140"/>
            <a:ext cx="5806490" cy="2850087"/>
          </a:xfrm>
          <a:prstGeom prst="rect">
            <a:avLst/>
          </a:prstGeom>
          <a:noFill/>
          <a:ln>
            <a:noFill/>
          </a:ln>
        </p:spPr>
      </p:pic>
      <p:cxnSp>
        <p:nvCxnSpPr>
          <p:cNvPr id="9" name="Straight Arrow Connector 8">
            <a:extLst>
              <a:ext uri="{FF2B5EF4-FFF2-40B4-BE49-F238E27FC236}">
                <a16:creationId xmlns:a16="http://schemas.microsoft.com/office/drawing/2014/main" id="{552C8C01-BD18-A126-8B58-BB38FE707C0E}"/>
              </a:ext>
            </a:extLst>
          </p:cNvPr>
          <p:cNvCxnSpPr/>
          <p:nvPr/>
        </p:nvCxnSpPr>
        <p:spPr>
          <a:xfrm flipH="1">
            <a:off x="688622" y="3759200"/>
            <a:ext cx="4323645" cy="10332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2D783BC-A81C-A5CA-8932-9CD55D409AE4}"/>
              </a:ext>
            </a:extLst>
          </p:cNvPr>
          <p:cNvCxnSpPr/>
          <p:nvPr/>
        </p:nvCxnSpPr>
        <p:spPr>
          <a:xfrm flipH="1">
            <a:off x="2810933" y="3872089"/>
            <a:ext cx="2788356" cy="27144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0A568D96-C431-D6FD-BD76-6B8888FFA2B2}"/>
              </a:ext>
            </a:extLst>
          </p:cNvPr>
          <p:cNvSpPr txBox="1"/>
          <p:nvPr/>
        </p:nvSpPr>
        <p:spPr>
          <a:xfrm>
            <a:off x="4080680" y="5586403"/>
            <a:ext cx="4776717" cy="1231106"/>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AU" sz="1200" dirty="0">
                <a:solidFill>
                  <a:srgbClr val="000000"/>
                </a:solidFill>
                <a:latin typeface="Bookman Old Style" panose="02050604050505020204" pitchFamily="18" charset="0"/>
              </a:rPr>
              <a:t>300 hours with </a:t>
            </a:r>
            <a:r>
              <a:rPr lang="en-AU" sz="1200" b="1" dirty="0">
                <a:solidFill>
                  <a:srgbClr val="000000"/>
                </a:solidFill>
                <a:latin typeface="Bookman Old Style" panose="02050604050505020204" pitchFamily="18" charset="0"/>
              </a:rPr>
              <a:t>24 GPUs </a:t>
            </a:r>
            <a:r>
              <a:rPr lang="en-AU" sz="1200" dirty="0">
                <a:solidFill>
                  <a:srgbClr val="000000"/>
                </a:solidFill>
                <a:latin typeface="Bookman Old Style" panose="02050604050505020204" pitchFamily="18" charset="0"/>
              </a:rPr>
              <a:t>for 1/8</a:t>
            </a:r>
            <a:r>
              <a:rPr lang="en-AU" sz="1200" baseline="30000" dirty="0">
                <a:solidFill>
                  <a:srgbClr val="000000"/>
                </a:solidFill>
                <a:latin typeface="Bookman Old Style" panose="02050604050505020204" pitchFamily="18" charset="0"/>
              </a:rPr>
              <a:t>th</a:t>
            </a:r>
            <a:r>
              <a:rPr lang="en-AU" sz="1200" dirty="0">
                <a:solidFill>
                  <a:srgbClr val="000000"/>
                </a:solidFill>
                <a:latin typeface="Bookman Old Style" panose="02050604050505020204" pitchFamily="18" charset="0"/>
              </a:rPr>
              <a:t> </a:t>
            </a:r>
            <a:r>
              <a:rPr lang="en-AU" sz="1200" dirty="0" err="1">
                <a:solidFill>
                  <a:srgbClr val="000000"/>
                </a:solidFill>
                <a:latin typeface="Bookman Old Style" panose="02050604050505020204" pitchFamily="18" charset="0"/>
              </a:rPr>
              <a:t>obs</a:t>
            </a:r>
            <a:r>
              <a:rPr lang="en-AU" sz="1200" dirty="0">
                <a:solidFill>
                  <a:srgbClr val="000000"/>
                </a:solidFill>
                <a:latin typeface="Bookman Old Style" panose="02050604050505020204" pitchFamily="18" charset="0"/>
              </a:rPr>
              <a:t> (or </a:t>
            </a:r>
            <a:r>
              <a:rPr lang="en-AU" sz="1200" b="1" dirty="0">
                <a:solidFill>
                  <a:srgbClr val="000000"/>
                </a:solidFill>
                <a:latin typeface="Bookman Old Style" panose="02050604050505020204" pitchFamily="18" charset="0"/>
              </a:rPr>
              <a:t>2400 hours</a:t>
            </a:r>
            <a:r>
              <a:rPr lang="en-AU" sz="1200" dirty="0">
                <a:solidFill>
                  <a:srgbClr val="000000"/>
                </a:solidFill>
                <a:latin typeface="Bookman Old Style" panose="02050604050505020204" pitchFamily="18" charset="0"/>
              </a:rPr>
              <a:t>, for one full SMART observation)</a:t>
            </a:r>
          </a:p>
          <a:p>
            <a:pPr marL="285750" indent="-285750">
              <a:buFont typeface="Arial" panose="020B0604020202020204" pitchFamily="34" charset="0"/>
              <a:buChar char="•"/>
            </a:pPr>
            <a:r>
              <a:rPr lang="en-AU" sz="1200" b="0" i="0" dirty="0">
                <a:solidFill>
                  <a:srgbClr val="000000"/>
                </a:solidFill>
                <a:effectLst/>
                <a:latin typeface="Bookman Old Style" panose="02050604050505020204" pitchFamily="18" charset="0"/>
              </a:rPr>
              <a:t>4000 CPU hours for FFT+FFA search for 1/8</a:t>
            </a:r>
            <a:r>
              <a:rPr lang="en-AU" sz="1200" b="0" i="0" baseline="30000" dirty="0">
                <a:solidFill>
                  <a:srgbClr val="000000"/>
                </a:solidFill>
                <a:effectLst/>
                <a:latin typeface="Bookman Old Style" panose="02050604050505020204" pitchFamily="18" charset="0"/>
              </a:rPr>
              <a:t>th</a:t>
            </a:r>
            <a:r>
              <a:rPr lang="en-AU" sz="1200" b="0" i="0" dirty="0">
                <a:solidFill>
                  <a:srgbClr val="000000"/>
                </a:solidFill>
                <a:effectLst/>
                <a:latin typeface="Bookman Old Style" panose="02050604050505020204" pitchFamily="18" charset="0"/>
              </a:rPr>
              <a:t> </a:t>
            </a:r>
            <a:r>
              <a:rPr lang="en-AU" sz="1200" dirty="0" err="1">
                <a:solidFill>
                  <a:srgbClr val="000000"/>
                </a:solidFill>
                <a:latin typeface="Bookman Old Style" panose="02050604050505020204" pitchFamily="18" charset="0"/>
              </a:rPr>
              <a:t>obs</a:t>
            </a:r>
            <a:r>
              <a:rPr lang="en-AU" sz="1200" dirty="0">
                <a:solidFill>
                  <a:srgbClr val="000000"/>
                </a:solidFill>
                <a:latin typeface="Bookman Old Style" panose="02050604050505020204" pitchFamily="18" charset="0"/>
              </a:rPr>
              <a:t> (or </a:t>
            </a:r>
            <a:r>
              <a:rPr lang="en-AU" sz="1200" b="1" dirty="0">
                <a:solidFill>
                  <a:srgbClr val="000000"/>
                </a:solidFill>
                <a:latin typeface="Bookman Old Style" panose="02050604050505020204" pitchFamily="18" charset="0"/>
              </a:rPr>
              <a:t>31,500 CPU hours </a:t>
            </a:r>
            <a:r>
              <a:rPr lang="en-AU" sz="1200" dirty="0">
                <a:solidFill>
                  <a:srgbClr val="000000"/>
                </a:solidFill>
                <a:latin typeface="Bookman Old Style" panose="02050604050505020204" pitchFamily="18" charset="0"/>
              </a:rPr>
              <a:t>for one SMART observation</a:t>
            </a:r>
          </a:p>
          <a:p>
            <a:pPr marL="285750" indent="-285750">
              <a:buFont typeface="Arial" panose="020B0604020202020204" pitchFamily="34" charset="0"/>
              <a:buChar char="•"/>
            </a:pPr>
            <a:endParaRPr lang="en-AU" sz="1200" dirty="0">
              <a:solidFill>
                <a:srgbClr val="000000"/>
              </a:solidFill>
              <a:latin typeface="Bookman Old Style" panose="02050604050505020204" pitchFamily="18" charset="0"/>
            </a:endParaRPr>
          </a:p>
          <a:p>
            <a:pPr marL="285750" indent="-285750">
              <a:buFont typeface="Arial" panose="020B0604020202020204" pitchFamily="34" charset="0"/>
              <a:buChar char="•"/>
            </a:pPr>
            <a:r>
              <a:rPr lang="en-AU" sz="1400" i="0" dirty="0">
                <a:solidFill>
                  <a:srgbClr val="0432FF"/>
                </a:solidFill>
                <a:effectLst/>
                <a:latin typeface="Bookman Old Style" panose="02050604050505020204" pitchFamily="18" charset="0"/>
              </a:rPr>
              <a:t>Need to sp</a:t>
            </a:r>
            <a:r>
              <a:rPr lang="en-AU" sz="1400" dirty="0">
                <a:solidFill>
                  <a:srgbClr val="0432FF"/>
                </a:solidFill>
                <a:latin typeface="Bookman Old Style" panose="02050604050505020204" pitchFamily="18" charset="0"/>
              </a:rPr>
              <a:t>read out processing load (e.g. on DUG)</a:t>
            </a:r>
            <a:endParaRPr lang="en-AU" sz="1400" b="0" i="0" dirty="0">
              <a:solidFill>
                <a:srgbClr val="0432FF"/>
              </a:solidFill>
              <a:effectLst/>
              <a:latin typeface="Bookman Old Style" panose="02050604050505020204" pitchFamily="18" charset="0"/>
            </a:endParaRPr>
          </a:p>
        </p:txBody>
      </p:sp>
    </p:spTree>
    <p:extLst>
      <p:ext uri="{BB962C8B-B14F-4D97-AF65-F5344CB8AC3E}">
        <p14:creationId xmlns:p14="http://schemas.microsoft.com/office/powerpoint/2010/main" val="1467123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2" name="Title 1">
            <a:extLst>
              <a:ext uri="{FF2B5EF4-FFF2-40B4-BE49-F238E27FC236}">
                <a16:creationId xmlns:a16="http://schemas.microsoft.com/office/drawing/2014/main" id="{44C13D01-6BE3-E99E-B196-BDEFE7269E0C}"/>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New pulsar candidate J0125</a:t>
            </a:r>
          </a:p>
        </p:txBody>
      </p:sp>
      <p:pic>
        <p:nvPicPr>
          <p:cNvPr id="4" name="Picture 3" descr="A close-up of a graph&#10;&#10;Description automatically generated">
            <a:extLst>
              <a:ext uri="{FF2B5EF4-FFF2-40B4-BE49-F238E27FC236}">
                <a16:creationId xmlns:a16="http://schemas.microsoft.com/office/drawing/2014/main" id="{00098445-A415-09BB-51E2-7F036A21CA47}"/>
              </a:ext>
            </a:extLst>
          </p:cNvPr>
          <p:cNvPicPr>
            <a:picLocks noChangeAspect="1"/>
          </p:cNvPicPr>
          <p:nvPr/>
        </p:nvPicPr>
        <p:blipFill>
          <a:blip r:embed="rId3"/>
          <a:stretch>
            <a:fillRect/>
          </a:stretch>
        </p:blipFill>
        <p:spPr>
          <a:xfrm>
            <a:off x="1258481" y="1091622"/>
            <a:ext cx="7151872" cy="5346640"/>
          </a:xfrm>
          <a:prstGeom prst="rect">
            <a:avLst/>
          </a:prstGeom>
        </p:spPr>
      </p:pic>
      <p:sp>
        <p:nvSpPr>
          <p:cNvPr id="5" name="TextBox 4">
            <a:extLst>
              <a:ext uri="{FF2B5EF4-FFF2-40B4-BE49-F238E27FC236}">
                <a16:creationId xmlns:a16="http://schemas.microsoft.com/office/drawing/2014/main" id="{8E51D328-5718-CEE8-A6EA-0584096139FC}"/>
              </a:ext>
            </a:extLst>
          </p:cNvPr>
          <p:cNvSpPr txBox="1"/>
          <p:nvPr/>
        </p:nvSpPr>
        <p:spPr>
          <a:xfrm>
            <a:off x="7710377" y="1434813"/>
            <a:ext cx="596900" cy="127000"/>
          </a:xfrm>
          <a:prstGeom prst="rect">
            <a:avLst/>
          </a:prstGeom>
          <a:noFill/>
          <a:ln w="15875">
            <a:solidFill>
              <a:srgbClr val="FF0000"/>
            </a:solidFill>
          </a:ln>
        </p:spPr>
        <p:txBody>
          <a:bodyPr wrap="square" rtlCol="0">
            <a:spAutoFit/>
          </a:bodyPr>
          <a:lstStyle/>
          <a:p>
            <a:endParaRPr lang="en-US" sz="1000" dirty="0"/>
          </a:p>
        </p:txBody>
      </p:sp>
      <p:sp>
        <p:nvSpPr>
          <p:cNvPr id="6" name="TextBox 5">
            <a:extLst>
              <a:ext uri="{FF2B5EF4-FFF2-40B4-BE49-F238E27FC236}">
                <a16:creationId xmlns:a16="http://schemas.microsoft.com/office/drawing/2014/main" id="{A37AE50F-E4F1-93F0-5C1F-B87B3C0FE564}"/>
              </a:ext>
            </a:extLst>
          </p:cNvPr>
          <p:cNvSpPr txBox="1"/>
          <p:nvPr/>
        </p:nvSpPr>
        <p:spPr>
          <a:xfrm>
            <a:off x="6718300" y="1561814"/>
            <a:ext cx="596900" cy="127000"/>
          </a:xfrm>
          <a:prstGeom prst="rect">
            <a:avLst/>
          </a:prstGeom>
          <a:noFill/>
          <a:ln w="15875">
            <a:solidFill>
              <a:srgbClr val="FF0000"/>
            </a:solidFill>
          </a:ln>
        </p:spPr>
        <p:txBody>
          <a:bodyPr wrap="square" rtlCol="0">
            <a:spAutoFit/>
          </a:bodyPr>
          <a:lstStyle/>
          <a:p>
            <a:endParaRPr lang="en-US" sz="1000" dirty="0"/>
          </a:p>
        </p:txBody>
      </p:sp>
      <p:sp>
        <p:nvSpPr>
          <p:cNvPr id="7" name="TextBox 6">
            <a:extLst>
              <a:ext uri="{FF2B5EF4-FFF2-40B4-BE49-F238E27FC236}">
                <a16:creationId xmlns:a16="http://schemas.microsoft.com/office/drawing/2014/main" id="{A0C3C88A-B372-FAE8-6E0E-7813E26D630D}"/>
              </a:ext>
            </a:extLst>
          </p:cNvPr>
          <p:cNvSpPr txBox="1"/>
          <p:nvPr/>
        </p:nvSpPr>
        <p:spPr>
          <a:xfrm>
            <a:off x="5751623" y="1688815"/>
            <a:ext cx="596900" cy="127000"/>
          </a:xfrm>
          <a:prstGeom prst="rect">
            <a:avLst/>
          </a:prstGeom>
          <a:noFill/>
          <a:ln w="15875">
            <a:solidFill>
              <a:srgbClr val="FF0000"/>
            </a:solidFill>
          </a:ln>
        </p:spPr>
        <p:txBody>
          <a:bodyPr wrap="square" rtlCol="0">
            <a:spAutoFit/>
          </a:bodyPr>
          <a:lstStyle/>
          <a:p>
            <a:endParaRPr lang="en-US" sz="1000" dirty="0"/>
          </a:p>
        </p:txBody>
      </p:sp>
    </p:spTree>
    <p:extLst>
      <p:ext uri="{BB962C8B-B14F-4D97-AF65-F5344CB8AC3E}">
        <p14:creationId xmlns:p14="http://schemas.microsoft.com/office/powerpoint/2010/main" val="19523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2" name="Title 1">
            <a:extLst>
              <a:ext uri="{FF2B5EF4-FFF2-40B4-BE49-F238E27FC236}">
                <a16:creationId xmlns:a16="http://schemas.microsoft.com/office/drawing/2014/main" id="{44C13D01-6BE3-E99E-B196-BDEFE7269E0C}"/>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But why we didn’t find it earlier?</a:t>
            </a:r>
          </a:p>
        </p:txBody>
      </p:sp>
      <p:pic>
        <p:nvPicPr>
          <p:cNvPr id="5" name="Picture 4" descr="A screenshot of a graph&#10;&#10;Description automatically generated">
            <a:extLst>
              <a:ext uri="{FF2B5EF4-FFF2-40B4-BE49-F238E27FC236}">
                <a16:creationId xmlns:a16="http://schemas.microsoft.com/office/drawing/2014/main" id="{A59306F2-D3C5-CC89-F415-77E41A627535}"/>
              </a:ext>
            </a:extLst>
          </p:cNvPr>
          <p:cNvPicPr>
            <a:picLocks noChangeAspect="1"/>
          </p:cNvPicPr>
          <p:nvPr/>
        </p:nvPicPr>
        <p:blipFill>
          <a:blip r:embed="rId3"/>
          <a:stretch>
            <a:fillRect/>
          </a:stretch>
        </p:blipFill>
        <p:spPr>
          <a:xfrm>
            <a:off x="244551" y="2083981"/>
            <a:ext cx="4449118" cy="3143688"/>
          </a:xfrm>
          <a:prstGeom prst="rect">
            <a:avLst/>
          </a:prstGeom>
          <a:effectLst>
            <a:glow rad="127000">
              <a:schemeClr val="tx2">
                <a:lumMod val="20000"/>
                <a:lumOff val="80000"/>
              </a:schemeClr>
            </a:glow>
          </a:effectLst>
        </p:spPr>
      </p:pic>
      <p:pic>
        <p:nvPicPr>
          <p:cNvPr id="7" name="Picture 6" descr="A screenshot of a computer screen&#10;&#10;Description automatically generated">
            <a:extLst>
              <a:ext uri="{FF2B5EF4-FFF2-40B4-BE49-F238E27FC236}">
                <a16:creationId xmlns:a16="http://schemas.microsoft.com/office/drawing/2014/main" id="{04EDA31C-15F9-7310-3FCF-CC5C895269F9}"/>
              </a:ext>
            </a:extLst>
          </p:cNvPr>
          <p:cNvPicPr>
            <a:picLocks noChangeAspect="1"/>
          </p:cNvPicPr>
          <p:nvPr/>
        </p:nvPicPr>
        <p:blipFill>
          <a:blip r:embed="rId4"/>
          <a:stretch>
            <a:fillRect/>
          </a:stretch>
        </p:blipFill>
        <p:spPr>
          <a:xfrm>
            <a:off x="4683033" y="2083981"/>
            <a:ext cx="4449119" cy="3143688"/>
          </a:xfrm>
          <a:prstGeom prst="rect">
            <a:avLst/>
          </a:prstGeom>
          <a:effectLst>
            <a:glow rad="127000">
              <a:schemeClr val="tx2">
                <a:lumMod val="40000"/>
                <a:lumOff val="60000"/>
              </a:schemeClr>
            </a:glow>
          </a:effectLst>
        </p:spPr>
      </p:pic>
      <p:sp>
        <p:nvSpPr>
          <p:cNvPr id="3" name="TextBox 2">
            <a:extLst>
              <a:ext uri="{FF2B5EF4-FFF2-40B4-BE49-F238E27FC236}">
                <a16:creationId xmlns:a16="http://schemas.microsoft.com/office/drawing/2014/main" id="{BAC7D88F-8EB0-ED18-3394-5D2371B87BAF}"/>
              </a:ext>
            </a:extLst>
          </p:cNvPr>
          <p:cNvSpPr txBox="1"/>
          <p:nvPr/>
        </p:nvSpPr>
        <p:spPr>
          <a:xfrm>
            <a:off x="436728" y="1815152"/>
            <a:ext cx="4024240" cy="369332"/>
          </a:xfrm>
          <a:prstGeom prst="rect">
            <a:avLst/>
          </a:prstGeom>
          <a:solidFill>
            <a:schemeClr val="tx2">
              <a:lumMod val="20000"/>
              <a:lumOff val="80000"/>
            </a:schemeClr>
          </a:solidFill>
          <a:ln w="19050">
            <a:solidFill>
              <a:srgbClr val="FF0000"/>
            </a:solidFill>
          </a:ln>
        </p:spPr>
        <p:txBody>
          <a:bodyPr wrap="square" rtlCol="0">
            <a:spAutoFit/>
          </a:bodyPr>
          <a:lstStyle/>
          <a:p>
            <a:r>
              <a:rPr lang="en-US" dirty="0">
                <a:latin typeface="American Typewriter" panose="02090604020004020304" pitchFamily="18" charset="77"/>
              </a:rPr>
              <a:t>First pass processing (10 min </a:t>
            </a:r>
            <a:r>
              <a:rPr lang="en-US" dirty="0" err="1">
                <a:latin typeface="American Typewriter" panose="02090604020004020304" pitchFamily="18" charset="77"/>
              </a:rPr>
              <a:t>obs</a:t>
            </a:r>
            <a:r>
              <a:rPr lang="en-US" dirty="0">
                <a:latin typeface="American Typewriter" panose="02090604020004020304" pitchFamily="18" charset="77"/>
              </a:rPr>
              <a:t>) </a:t>
            </a:r>
          </a:p>
        </p:txBody>
      </p:sp>
      <p:sp>
        <p:nvSpPr>
          <p:cNvPr id="4" name="TextBox 3">
            <a:extLst>
              <a:ext uri="{FF2B5EF4-FFF2-40B4-BE49-F238E27FC236}">
                <a16:creationId xmlns:a16="http://schemas.microsoft.com/office/drawing/2014/main" id="{2DDD7B8F-EB2B-CDF1-4C67-7BA6BB9D8F50}"/>
              </a:ext>
            </a:extLst>
          </p:cNvPr>
          <p:cNvSpPr txBox="1"/>
          <p:nvPr/>
        </p:nvSpPr>
        <p:spPr>
          <a:xfrm>
            <a:off x="4845049" y="1817426"/>
            <a:ext cx="4287101" cy="369332"/>
          </a:xfrm>
          <a:prstGeom prst="rect">
            <a:avLst/>
          </a:prstGeom>
          <a:solidFill>
            <a:schemeClr val="tx2">
              <a:lumMod val="20000"/>
              <a:lumOff val="80000"/>
            </a:schemeClr>
          </a:solidFill>
          <a:ln w="19050">
            <a:solidFill>
              <a:srgbClr val="FF0000"/>
            </a:solidFill>
          </a:ln>
        </p:spPr>
        <p:txBody>
          <a:bodyPr wrap="square" rtlCol="0">
            <a:spAutoFit/>
          </a:bodyPr>
          <a:lstStyle/>
          <a:p>
            <a:r>
              <a:rPr lang="en-US" dirty="0">
                <a:latin typeface="American Typewriter" panose="02090604020004020304" pitchFamily="18" charset="77"/>
              </a:rPr>
              <a:t>Full observation (80 min) processing</a:t>
            </a:r>
          </a:p>
        </p:txBody>
      </p:sp>
      <p:sp>
        <p:nvSpPr>
          <p:cNvPr id="6" name="TextBox 5">
            <a:extLst>
              <a:ext uri="{FF2B5EF4-FFF2-40B4-BE49-F238E27FC236}">
                <a16:creationId xmlns:a16="http://schemas.microsoft.com/office/drawing/2014/main" id="{DC6C5877-7577-DA90-79CA-AFA7F4EB57AD}"/>
              </a:ext>
            </a:extLst>
          </p:cNvPr>
          <p:cNvSpPr txBox="1"/>
          <p:nvPr/>
        </p:nvSpPr>
        <p:spPr>
          <a:xfrm>
            <a:off x="4954327" y="5581083"/>
            <a:ext cx="3370807" cy="1077218"/>
          </a:xfrm>
          <a:prstGeom prst="rect">
            <a:avLst/>
          </a:prstGeom>
          <a:solidFill>
            <a:schemeClr val="tx2">
              <a:lumMod val="20000"/>
              <a:lumOff val="80000"/>
            </a:schemeClr>
          </a:solidFill>
          <a:ln w="19050">
            <a:solidFill>
              <a:srgbClr val="FF0000"/>
            </a:solidFill>
          </a:ln>
        </p:spPr>
        <p:txBody>
          <a:bodyPr wrap="square" rtlCol="0">
            <a:spAutoFit/>
          </a:bodyPr>
          <a:lstStyle/>
          <a:p>
            <a:pPr marL="285750" indent="-285750">
              <a:buFont typeface="Arial" panose="020B0604020202020204" pitchFamily="34" charset="0"/>
              <a:buChar char="•"/>
            </a:pPr>
            <a:r>
              <a:rPr lang="en-US" sz="1600" dirty="0">
                <a:latin typeface="Bookman Old Style" panose="02050604050505020204" pitchFamily="18" charset="0"/>
              </a:rPr>
              <a:t>Period: 24.6 </a:t>
            </a:r>
            <a:r>
              <a:rPr lang="en-US" sz="1600" dirty="0" err="1">
                <a:latin typeface="Bookman Old Style" panose="02050604050505020204" pitchFamily="18" charset="0"/>
              </a:rPr>
              <a:t>ms</a:t>
            </a:r>
            <a:r>
              <a:rPr lang="en-US" sz="1600" dirty="0">
                <a:latin typeface="Bookman Old Style" panose="02050604050505020204" pitchFamily="18" charset="0"/>
              </a:rPr>
              <a:t> </a:t>
            </a:r>
          </a:p>
          <a:p>
            <a:pPr marL="285750" indent="-285750">
              <a:buFont typeface="Arial" panose="020B0604020202020204" pitchFamily="34" charset="0"/>
              <a:buChar char="•"/>
            </a:pPr>
            <a:r>
              <a:rPr lang="en-US" sz="1600" dirty="0">
                <a:latin typeface="Bookman Old Style" panose="02050604050505020204" pitchFamily="18" charset="0"/>
              </a:rPr>
              <a:t>DM: 11.669 pc cm</a:t>
            </a:r>
            <a:r>
              <a:rPr lang="en-US" sz="1600" baseline="30000" dirty="0">
                <a:latin typeface="Bookman Old Style" panose="02050604050505020204" pitchFamily="18" charset="0"/>
              </a:rPr>
              <a:t>-3</a:t>
            </a:r>
          </a:p>
          <a:p>
            <a:pPr marL="285750" indent="-285750">
              <a:buFont typeface="Arial" panose="020B0604020202020204" pitchFamily="34" charset="0"/>
              <a:buChar char="•"/>
            </a:pPr>
            <a:r>
              <a:rPr lang="en-US" sz="1600" dirty="0">
                <a:latin typeface="Bookman Old Style" panose="02050604050505020204" pitchFamily="18" charset="0"/>
              </a:rPr>
              <a:t>S/N: 17 sigma in 80 min</a:t>
            </a:r>
          </a:p>
          <a:p>
            <a:pPr marL="285750" indent="-285750">
              <a:buFont typeface="Arial" panose="020B0604020202020204" pitchFamily="34" charset="0"/>
              <a:buChar char="•"/>
            </a:pPr>
            <a:r>
              <a:rPr lang="en-US" sz="1600" dirty="0">
                <a:latin typeface="Bookman Old Style" panose="02050604050505020204" pitchFamily="18" charset="0"/>
              </a:rPr>
              <a:t>S</a:t>
            </a:r>
            <a:r>
              <a:rPr lang="en-US" sz="1600" baseline="-25000" dirty="0">
                <a:latin typeface="Bookman Old Style" panose="02050604050505020204" pitchFamily="18" charset="0"/>
              </a:rPr>
              <a:t>150</a:t>
            </a:r>
            <a:r>
              <a:rPr lang="en-US" sz="1600" dirty="0">
                <a:latin typeface="Bookman Old Style" panose="02050604050505020204" pitchFamily="18" charset="0"/>
              </a:rPr>
              <a:t>: ~4-6 </a:t>
            </a:r>
            <a:r>
              <a:rPr lang="en-US" sz="1600" dirty="0" err="1">
                <a:latin typeface="Bookman Old Style" panose="02050604050505020204" pitchFamily="18" charset="0"/>
              </a:rPr>
              <a:t>mJy</a:t>
            </a:r>
            <a:r>
              <a:rPr lang="en-US" sz="1600" dirty="0">
                <a:latin typeface="Bookman Old Style" panose="02050604050505020204" pitchFamily="18" charset="0"/>
              </a:rPr>
              <a:t> (indicative)</a:t>
            </a:r>
          </a:p>
        </p:txBody>
      </p:sp>
    </p:spTree>
    <p:extLst>
      <p:ext uri="{BB962C8B-B14F-4D97-AF65-F5344CB8AC3E}">
        <p14:creationId xmlns:p14="http://schemas.microsoft.com/office/powerpoint/2010/main" val="275601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2" name="Title 1">
            <a:extLst>
              <a:ext uri="{FF2B5EF4-FFF2-40B4-BE49-F238E27FC236}">
                <a16:creationId xmlns:a16="http://schemas.microsoft.com/office/drawing/2014/main" id="{44C13D01-6BE3-E99E-B196-BDEFE7269E0C}"/>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Seen in two other observations</a:t>
            </a:r>
          </a:p>
        </p:txBody>
      </p:sp>
      <p:pic>
        <p:nvPicPr>
          <p:cNvPr id="4" name="Picture 3" descr="A screenshot of a graph&#10;&#10;Description automatically generated">
            <a:extLst>
              <a:ext uri="{FF2B5EF4-FFF2-40B4-BE49-F238E27FC236}">
                <a16:creationId xmlns:a16="http://schemas.microsoft.com/office/drawing/2014/main" id="{857D997D-D9F2-CC22-B871-847054FB16EC}"/>
              </a:ext>
            </a:extLst>
          </p:cNvPr>
          <p:cNvPicPr>
            <a:picLocks noChangeAspect="1"/>
          </p:cNvPicPr>
          <p:nvPr/>
        </p:nvPicPr>
        <p:blipFill>
          <a:blip r:embed="rId3"/>
          <a:stretch>
            <a:fillRect/>
          </a:stretch>
        </p:blipFill>
        <p:spPr>
          <a:xfrm>
            <a:off x="1940677" y="2181448"/>
            <a:ext cx="3768343" cy="2954078"/>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7B79DF63-A580-0752-211F-B9E8A81FC614}"/>
              </a:ext>
            </a:extLst>
          </p:cNvPr>
          <p:cNvPicPr>
            <a:picLocks noChangeAspect="1"/>
          </p:cNvPicPr>
          <p:nvPr/>
        </p:nvPicPr>
        <p:blipFill>
          <a:blip r:embed="rId4"/>
          <a:stretch>
            <a:fillRect/>
          </a:stretch>
        </p:blipFill>
        <p:spPr>
          <a:xfrm>
            <a:off x="5649350" y="3926161"/>
            <a:ext cx="3469463" cy="2782615"/>
          </a:xfrm>
          <a:prstGeom prst="rect">
            <a:avLst/>
          </a:prstGeom>
        </p:spPr>
      </p:pic>
      <p:pic>
        <p:nvPicPr>
          <p:cNvPr id="10" name="Picture 9" descr="A screenshot of a graph&#10;&#10;Description automatically generated">
            <a:extLst>
              <a:ext uri="{FF2B5EF4-FFF2-40B4-BE49-F238E27FC236}">
                <a16:creationId xmlns:a16="http://schemas.microsoft.com/office/drawing/2014/main" id="{D564142A-90A3-DEB0-46F5-24554F311EBE}"/>
              </a:ext>
            </a:extLst>
          </p:cNvPr>
          <p:cNvPicPr>
            <a:picLocks noChangeAspect="1"/>
          </p:cNvPicPr>
          <p:nvPr/>
        </p:nvPicPr>
        <p:blipFill>
          <a:blip r:embed="rId5"/>
          <a:stretch>
            <a:fillRect/>
          </a:stretch>
        </p:blipFill>
        <p:spPr>
          <a:xfrm>
            <a:off x="69722" y="979968"/>
            <a:ext cx="3720644" cy="2954079"/>
          </a:xfrm>
          <a:prstGeom prst="rect">
            <a:avLst/>
          </a:prstGeom>
        </p:spPr>
      </p:pic>
      <p:sp>
        <p:nvSpPr>
          <p:cNvPr id="3" name="TextBox 2">
            <a:extLst>
              <a:ext uri="{FF2B5EF4-FFF2-40B4-BE49-F238E27FC236}">
                <a16:creationId xmlns:a16="http://schemas.microsoft.com/office/drawing/2014/main" id="{5B8D81D5-CCB5-440E-9130-6FE49C5E5605}"/>
              </a:ext>
            </a:extLst>
          </p:cNvPr>
          <p:cNvSpPr txBox="1"/>
          <p:nvPr/>
        </p:nvSpPr>
        <p:spPr>
          <a:xfrm>
            <a:off x="3792206" y="2777950"/>
            <a:ext cx="3411117" cy="307777"/>
          </a:xfrm>
          <a:prstGeom prst="rect">
            <a:avLst/>
          </a:prstGeom>
          <a:solidFill>
            <a:schemeClr val="tx2">
              <a:lumMod val="20000"/>
              <a:lumOff val="80000"/>
            </a:schemeClr>
          </a:solidFill>
          <a:ln w="12700">
            <a:solidFill>
              <a:srgbClr val="FF0000"/>
            </a:solidFill>
          </a:ln>
        </p:spPr>
        <p:txBody>
          <a:bodyPr wrap="square" rtlCol="0">
            <a:spAutoFit/>
          </a:bodyPr>
          <a:lstStyle/>
          <a:p>
            <a:r>
              <a:rPr lang="en-US" sz="1400" dirty="0">
                <a:latin typeface="Bookman Old Style" panose="02050604050505020204" pitchFamily="18" charset="0"/>
              </a:rPr>
              <a:t>Discovery Observation MJD 58413</a:t>
            </a:r>
          </a:p>
        </p:txBody>
      </p:sp>
      <p:sp>
        <p:nvSpPr>
          <p:cNvPr id="6" name="TextBox 5">
            <a:extLst>
              <a:ext uri="{FF2B5EF4-FFF2-40B4-BE49-F238E27FC236}">
                <a16:creationId xmlns:a16="http://schemas.microsoft.com/office/drawing/2014/main" id="{E2996266-56E2-BC01-C351-B6F5935C5421}"/>
              </a:ext>
            </a:extLst>
          </p:cNvPr>
          <p:cNvSpPr txBox="1"/>
          <p:nvPr/>
        </p:nvSpPr>
        <p:spPr>
          <a:xfrm>
            <a:off x="5874416" y="3504598"/>
            <a:ext cx="3411117" cy="307777"/>
          </a:xfrm>
          <a:prstGeom prst="rect">
            <a:avLst/>
          </a:prstGeom>
          <a:solidFill>
            <a:schemeClr val="tx2">
              <a:lumMod val="20000"/>
              <a:lumOff val="80000"/>
            </a:schemeClr>
          </a:solidFill>
          <a:ln w="12700">
            <a:solidFill>
              <a:srgbClr val="FF0000"/>
            </a:solidFill>
          </a:ln>
        </p:spPr>
        <p:txBody>
          <a:bodyPr wrap="square" rtlCol="0">
            <a:spAutoFit/>
          </a:bodyPr>
          <a:lstStyle/>
          <a:p>
            <a:r>
              <a:rPr lang="en-US" sz="1400" dirty="0">
                <a:latin typeface="Bookman Old Style" panose="02050604050505020204" pitchFamily="18" charset="0"/>
              </a:rPr>
              <a:t>2</a:t>
            </a:r>
            <a:r>
              <a:rPr lang="en-US" sz="1400" baseline="30000" dirty="0">
                <a:latin typeface="Bookman Old Style" panose="02050604050505020204" pitchFamily="18" charset="0"/>
              </a:rPr>
              <a:t>nd</a:t>
            </a:r>
            <a:r>
              <a:rPr lang="en-US" sz="1400" dirty="0">
                <a:latin typeface="Bookman Old Style" panose="02050604050505020204" pitchFamily="18" charset="0"/>
              </a:rPr>
              <a:t> </a:t>
            </a:r>
            <a:r>
              <a:rPr lang="en-US" sz="1400" dirty="0" err="1">
                <a:latin typeface="Bookman Old Style" panose="02050604050505020204" pitchFamily="18" charset="0"/>
              </a:rPr>
              <a:t>Obs</a:t>
            </a:r>
            <a:r>
              <a:rPr lang="en-US" sz="1400" dirty="0">
                <a:latin typeface="Bookman Old Style" panose="02050604050505020204" pitchFamily="18" charset="0"/>
              </a:rPr>
              <a:t> (confirmation) MJD 58445</a:t>
            </a:r>
          </a:p>
        </p:txBody>
      </p:sp>
      <p:sp>
        <p:nvSpPr>
          <p:cNvPr id="7" name="TextBox 6">
            <a:extLst>
              <a:ext uri="{FF2B5EF4-FFF2-40B4-BE49-F238E27FC236}">
                <a16:creationId xmlns:a16="http://schemas.microsoft.com/office/drawing/2014/main" id="{100530B1-EC8E-9725-5923-F9B1CF34EBA5}"/>
              </a:ext>
            </a:extLst>
          </p:cNvPr>
          <p:cNvSpPr txBox="1"/>
          <p:nvPr/>
        </p:nvSpPr>
        <p:spPr>
          <a:xfrm>
            <a:off x="2084807" y="1509752"/>
            <a:ext cx="3411117" cy="307777"/>
          </a:xfrm>
          <a:prstGeom prst="rect">
            <a:avLst/>
          </a:prstGeom>
          <a:solidFill>
            <a:schemeClr val="tx2">
              <a:lumMod val="20000"/>
              <a:lumOff val="80000"/>
            </a:schemeClr>
          </a:solidFill>
          <a:ln w="12700">
            <a:solidFill>
              <a:srgbClr val="FF0000"/>
            </a:solidFill>
          </a:ln>
        </p:spPr>
        <p:txBody>
          <a:bodyPr wrap="square" rtlCol="0">
            <a:spAutoFit/>
          </a:bodyPr>
          <a:lstStyle/>
          <a:p>
            <a:r>
              <a:rPr lang="en-US" sz="1400" dirty="0">
                <a:latin typeface="Bookman Old Style" panose="02050604050505020204" pitchFamily="18" charset="0"/>
              </a:rPr>
              <a:t>3</a:t>
            </a:r>
            <a:r>
              <a:rPr lang="en-US" sz="1400" baseline="30000" dirty="0">
                <a:latin typeface="Bookman Old Style" panose="02050604050505020204" pitchFamily="18" charset="0"/>
              </a:rPr>
              <a:t>rd</a:t>
            </a:r>
            <a:r>
              <a:rPr lang="en-US" sz="1400" dirty="0">
                <a:latin typeface="Bookman Old Style" panose="02050604050505020204" pitchFamily="18" charset="0"/>
              </a:rPr>
              <a:t> </a:t>
            </a:r>
            <a:r>
              <a:rPr lang="en-US" sz="1400" dirty="0" err="1">
                <a:latin typeface="Bookman Old Style" panose="02050604050505020204" pitchFamily="18" charset="0"/>
              </a:rPr>
              <a:t>obs</a:t>
            </a:r>
            <a:r>
              <a:rPr lang="en-US" sz="1400" dirty="0">
                <a:latin typeface="Bookman Old Style" panose="02050604050505020204" pitchFamily="18" charset="0"/>
              </a:rPr>
              <a:t> (Archival data) MJD 57714</a:t>
            </a:r>
          </a:p>
        </p:txBody>
      </p:sp>
      <p:sp>
        <p:nvSpPr>
          <p:cNvPr id="9" name="TextBox 8">
            <a:extLst>
              <a:ext uri="{FF2B5EF4-FFF2-40B4-BE49-F238E27FC236}">
                <a16:creationId xmlns:a16="http://schemas.microsoft.com/office/drawing/2014/main" id="{F03EB456-5CEE-ECD3-4703-22A6B2217B86}"/>
              </a:ext>
            </a:extLst>
          </p:cNvPr>
          <p:cNvSpPr txBox="1"/>
          <p:nvPr/>
        </p:nvSpPr>
        <p:spPr>
          <a:xfrm>
            <a:off x="69722" y="5315721"/>
            <a:ext cx="4986319" cy="1384995"/>
          </a:xfrm>
          <a:prstGeom prst="rect">
            <a:avLst/>
          </a:prstGeom>
          <a:solidFill>
            <a:schemeClr val="tx2">
              <a:lumMod val="20000"/>
              <a:lumOff val="80000"/>
            </a:schemeClr>
          </a:solidFill>
          <a:ln w="12700">
            <a:solidFill>
              <a:srgbClr val="FF0000"/>
            </a:solidFill>
          </a:ln>
        </p:spPr>
        <p:txBody>
          <a:bodyPr wrap="square" rtlCol="0">
            <a:spAutoFit/>
          </a:bodyPr>
          <a:lstStyle/>
          <a:p>
            <a:pPr marL="285750" indent="-285750">
              <a:buFont typeface="Arial" panose="020B0604020202020204" pitchFamily="34" charset="0"/>
              <a:buChar char="•"/>
            </a:pPr>
            <a:r>
              <a:rPr lang="en-US" sz="1400" dirty="0">
                <a:latin typeface="Bookman Old Style" panose="02050604050505020204" pitchFamily="18" charset="0"/>
              </a:rPr>
              <a:t>Preliminary indications</a:t>
            </a:r>
          </a:p>
          <a:p>
            <a:pPr marL="742950" lvl="1" indent="-285750">
              <a:buFont typeface="Arial" panose="020B0604020202020204" pitchFamily="34" charset="0"/>
              <a:buChar char="•"/>
            </a:pPr>
            <a:r>
              <a:rPr lang="en-US" sz="1400" dirty="0">
                <a:latin typeface="Bookman Old Style" panose="02050604050505020204" pitchFamily="18" charset="0"/>
              </a:rPr>
              <a:t>Likely part of a binary system </a:t>
            </a:r>
          </a:p>
          <a:p>
            <a:pPr marL="742950" lvl="1" indent="-285750">
              <a:buFont typeface="Arial" panose="020B0604020202020204" pitchFamily="34" charset="0"/>
              <a:buChar char="•"/>
            </a:pPr>
            <a:r>
              <a:rPr lang="en-US" sz="1400" dirty="0">
                <a:latin typeface="Bookman Old Style" panose="02050604050505020204" pitchFamily="18" charset="0"/>
              </a:rPr>
              <a:t>Potentially a “partially recycled” object</a:t>
            </a:r>
          </a:p>
          <a:p>
            <a:pPr marL="742950" lvl="1" indent="-285750">
              <a:buFont typeface="Arial" panose="020B0604020202020204" pitchFamily="34" charset="0"/>
              <a:buChar char="•"/>
            </a:pPr>
            <a:endParaRPr lang="en-US" sz="1400" dirty="0">
              <a:latin typeface="Bookman Old Style" panose="02050604050505020204" pitchFamily="18" charset="0"/>
            </a:endParaRPr>
          </a:p>
          <a:p>
            <a:pPr marL="285750" indent="-285750">
              <a:buFont typeface="Arial" panose="020B0604020202020204" pitchFamily="34" charset="0"/>
              <a:buChar char="•"/>
            </a:pPr>
            <a:r>
              <a:rPr lang="en-US" sz="1400" dirty="0">
                <a:latin typeface="Bookman Old Style" panose="02050604050505020204" pitchFamily="18" charset="0"/>
              </a:rPr>
              <a:t>Non-detection at Parkes, beyond GMRT sky</a:t>
            </a:r>
          </a:p>
          <a:p>
            <a:pPr marL="285750" indent="-285750">
              <a:buFont typeface="Arial" panose="020B0604020202020204" pitchFamily="34" charset="0"/>
              <a:buChar char="•"/>
            </a:pPr>
            <a:r>
              <a:rPr lang="en-US" sz="1400" dirty="0">
                <a:latin typeface="Bookman Old Style" panose="02050604050505020204" pitchFamily="18" charset="0"/>
              </a:rPr>
              <a:t>MWA follow-up in progress…. </a:t>
            </a:r>
          </a:p>
        </p:txBody>
      </p:sp>
    </p:spTree>
    <p:extLst>
      <p:ext uri="{BB962C8B-B14F-4D97-AF65-F5344CB8AC3E}">
        <p14:creationId xmlns:p14="http://schemas.microsoft.com/office/powerpoint/2010/main" val="405701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70" name="Google Shape;70;p15"/>
          <p:cNvSpPr txBox="1">
            <a:spLocks noGrp="1"/>
          </p:cNvSpPr>
          <p:nvPr>
            <p:ph type="body" idx="1"/>
          </p:nvPr>
        </p:nvSpPr>
        <p:spPr>
          <a:xfrm>
            <a:off x="299320" y="1410749"/>
            <a:ext cx="8626316" cy="4955519"/>
          </a:xfrm>
          <a:prstGeom prst="rect">
            <a:avLst/>
          </a:prstGeom>
        </p:spPr>
        <p:txBody>
          <a:bodyPr spcFirstLastPara="1" vert="horz" wrap="square" lIns="91425" tIns="91425" rIns="91425" bIns="91425" rtlCol="0" anchor="t" anchorCtr="0">
            <a:normAutofit fontScale="62500" lnSpcReduction="20000"/>
          </a:bodyPr>
          <a:lstStyle/>
          <a:p>
            <a:pPr>
              <a:lnSpc>
                <a:spcPct val="120000"/>
              </a:lnSpc>
            </a:pPr>
            <a:r>
              <a:rPr lang="en-GB" dirty="0" err="1">
                <a:solidFill>
                  <a:schemeClr val="tx1"/>
                </a:solidFill>
                <a:latin typeface="Arial" panose="020B0604020202020204" pitchFamily="34" charset="0"/>
                <a:cs typeface="Arial" panose="020B0604020202020204" pitchFamily="34" charset="0"/>
              </a:rPr>
              <a:t>Dedispersion</a:t>
            </a:r>
            <a:r>
              <a:rPr lang="en-GB" dirty="0">
                <a:solidFill>
                  <a:schemeClr val="tx1"/>
                </a:solidFill>
                <a:latin typeface="Arial" panose="020B0604020202020204" pitchFamily="34" charset="0"/>
                <a:cs typeface="Arial" panose="020B0604020202020204" pitchFamily="34" charset="0"/>
              </a:rPr>
              <a:t> at low frequencies</a:t>
            </a:r>
          </a:p>
          <a:p>
            <a:pPr>
              <a:lnSpc>
                <a:spcPct val="120000"/>
              </a:lnSpc>
            </a:pPr>
            <a:endParaRPr dirty="0">
              <a:solidFill>
                <a:schemeClr val="tx1"/>
              </a:solidFill>
              <a:latin typeface="Arial" panose="020B0604020202020204" pitchFamily="34" charset="0"/>
              <a:cs typeface="Arial" panose="020B0604020202020204" pitchFamily="34" charset="0"/>
            </a:endParaRPr>
          </a:p>
          <a:p>
            <a:pPr lvl="1">
              <a:lnSpc>
                <a:spcPct val="120000"/>
              </a:lnSpc>
            </a:pPr>
            <a:r>
              <a:rPr lang="en-GB" dirty="0">
                <a:latin typeface="Arial" panose="020B0604020202020204" pitchFamily="34" charset="0"/>
                <a:cs typeface="Arial" panose="020B0604020202020204" pitchFamily="34" charset="0"/>
              </a:rPr>
              <a:t>Exploring GPU accelerated options, like:</a:t>
            </a:r>
            <a:endParaRPr dirty="0">
              <a:latin typeface="Arial" panose="020B0604020202020204" pitchFamily="34" charset="0"/>
              <a:cs typeface="Arial" panose="020B0604020202020204" pitchFamily="34" charset="0"/>
            </a:endParaRPr>
          </a:p>
          <a:p>
            <a:pPr lvl="2">
              <a:lnSpc>
                <a:spcPct val="120000"/>
              </a:lnSpc>
            </a:pPr>
            <a:r>
              <a:rPr lang="en-GB" dirty="0" err="1">
                <a:latin typeface="Arial" panose="020B0604020202020204" pitchFamily="34" charset="0"/>
                <a:cs typeface="Arial" panose="020B0604020202020204" pitchFamily="34" charset="0"/>
              </a:rPr>
              <a:t>AstroAccelerate</a:t>
            </a:r>
            <a:r>
              <a:rPr lang="en-GB" dirty="0">
                <a:latin typeface="Arial" panose="020B0604020202020204" pitchFamily="34" charset="0"/>
                <a:cs typeface="Arial" panose="020B0604020202020204" pitchFamily="34" charset="0"/>
              </a:rPr>
              <a:t> (tuned for SKA-mid, loses most of its efficiency at low-frequencies)</a:t>
            </a:r>
            <a:endParaRPr dirty="0">
              <a:latin typeface="Arial" panose="020B0604020202020204" pitchFamily="34" charset="0"/>
              <a:cs typeface="Arial" panose="020B0604020202020204" pitchFamily="34" charset="0"/>
            </a:endParaRPr>
          </a:p>
          <a:p>
            <a:pPr lvl="2">
              <a:lnSpc>
                <a:spcPct val="120000"/>
              </a:lnSpc>
            </a:pPr>
            <a:r>
              <a:rPr lang="en-GB" dirty="0" err="1">
                <a:latin typeface="Arial" panose="020B0604020202020204" pitchFamily="34" charset="0"/>
                <a:cs typeface="Arial" panose="020B0604020202020204" pitchFamily="34" charset="0"/>
              </a:rPr>
              <a:t>dedisp</a:t>
            </a:r>
            <a:r>
              <a:rPr lang="en-GB" dirty="0">
                <a:latin typeface="Arial" panose="020B0604020202020204" pitchFamily="34" charset="0"/>
                <a:cs typeface="Arial" panose="020B0604020202020204" pitchFamily="34" charset="0"/>
              </a:rPr>
              <a:t> (time-domain and Fourier domain options)</a:t>
            </a:r>
            <a:br>
              <a:rPr lang="en-GB"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a:lnSpc>
                <a:spcPct val="120000"/>
              </a:lnSpc>
            </a:pPr>
            <a:r>
              <a:rPr lang="en-GB" dirty="0">
                <a:solidFill>
                  <a:schemeClr val="tx1"/>
                </a:solidFill>
                <a:latin typeface="Arial" panose="020B0604020202020204" pitchFamily="34" charset="0"/>
                <a:cs typeface="Arial" panose="020B0604020202020204" pitchFamily="34" charset="0"/>
              </a:rPr>
              <a:t>I/O for beamforming/reduction tasks</a:t>
            </a:r>
          </a:p>
          <a:p>
            <a:pPr>
              <a:lnSpc>
                <a:spcPct val="120000"/>
              </a:lnSpc>
            </a:pPr>
            <a:endParaRPr dirty="0">
              <a:solidFill>
                <a:schemeClr val="tx1"/>
              </a:solidFill>
              <a:latin typeface="Arial" panose="020B0604020202020204" pitchFamily="34" charset="0"/>
              <a:cs typeface="Arial" panose="020B0604020202020204" pitchFamily="34" charset="0"/>
            </a:endParaRPr>
          </a:p>
          <a:p>
            <a:pPr lvl="1">
              <a:lnSpc>
                <a:spcPct val="120000"/>
              </a:lnSpc>
            </a:pPr>
            <a:r>
              <a:rPr lang="en-GB" dirty="0">
                <a:latin typeface="Arial" panose="020B0604020202020204" pitchFamily="34" charset="0"/>
                <a:cs typeface="Arial" panose="020B0604020202020204" pitchFamily="34" charset="0"/>
              </a:rPr>
              <a:t>Large (many-TB) raw data sets, potentially many medium (many-GB) outputs</a:t>
            </a:r>
            <a:endParaRPr dirty="0">
              <a:latin typeface="Arial" panose="020B0604020202020204" pitchFamily="34" charset="0"/>
              <a:cs typeface="Arial" panose="020B0604020202020204" pitchFamily="34" charset="0"/>
            </a:endParaRPr>
          </a:p>
          <a:p>
            <a:pPr lvl="1">
              <a:lnSpc>
                <a:spcPct val="120000"/>
              </a:lnSpc>
            </a:pPr>
            <a:r>
              <a:rPr lang="en-GB" dirty="0">
                <a:latin typeface="Arial" panose="020B0604020202020204" pitchFamily="34" charset="0"/>
                <a:cs typeface="Arial" panose="020B0604020202020204" pitchFamily="34" charset="0"/>
              </a:rPr>
              <a:t>Lustre filesystems have performance issues, SSD storage tends to be not large enough</a:t>
            </a:r>
            <a:br>
              <a:rPr lang="en-GB"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a:lnSpc>
                <a:spcPct val="120000"/>
              </a:lnSpc>
            </a:pPr>
            <a:r>
              <a:rPr lang="en-GB" dirty="0">
                <a:solidFill>
                  <a:schemeClr val="tx1"/>
                </a:solidFill>
                <a:latin typeface="Arial" panose="020B0604020202020204" pitchFamily="34" charset="0"/>
                <a:cs typeface="Arial" panose="020B0604020202020204" pitchFamily="34" charset="0"/>
              </a:rPr>
              <a:t>Performance extensions to community pulsar search software</a:t>
            </a:r>
          </a:p>
          <a:p>
            <a:pPr>
              <a:lnSpc>
                <a:spcPct val="120000"/>
              </a:lnSpc>
            </a:pPr>
            <a:endParaRPr dirty="0">
              <a:solidFill>
                <a:schemeClr val="tx1"/>
              </a:solidFill>
              <a:latin typeface="Arial" panose="020B0604020202020204" pitchFamily="34" charset="0"/>
              <a:cs typeface="Arial" panose="020B0604020202020204" pitchFamily="34" charset="0"/>
            </a:endParaRPr>
          </a:p>
          <a:p>
            <a:pPr lvl="1">
              <a:lnSpc>
                <a:spcPct val="120000"/>
              </a:lnSpc>
            </a:pPr>
            <a:r>
              <a:rPr lang="en-GB" dirty="0">
                <a:latin typeface="Arial" panose="020B0604020202020204" pitchFamily="34" charset="0"/>
                <a:cs typeface="Arial" panose="020B0604020202020204" pitchFamily="34" charset="0"/>
              </a:rPr>
              <a:t>Popular, well-tested and trusted software (e.g. presto) is showing its age</a:t>
            </a:r>
            <a:endParaRPr dirty="0">
              <a:latin typeface="Arial" panose="020B0604020202020204" pitchFamily="34" charset="0"/>
              <a:cs typeface="Arial" panose="020B0604020202020204" pitchFamily="34" charset="0"/>
            </a:endParaRPr>
          </a:p>
          <a:p>
            <a:pPr lvl="1">
              <a:lnSpc>
                <a:spcPct val="120000"/>
              </a:lnSpc>
            </a:pPr>
            <a:r>
              <a:rPr lang="en-GB" dirty="0">
                <a:latin typeface="Arial" panose="020B0604020202020204" pitchFamily="34" charset="0"/>
                <a:cs typeface="Arial" panose="020B0604020202020204" pitchFamily="34" charset="0"/>
              </a:rPr>
              <a:t>Some parallelism, but still much to exploit (even on CPU front)</a:t>
            </a:r>
            <a:endParaRPr dirty="0">
              <a:latin typeface="Arial" panose="020B0604020202020204" pitchFamily="34" charset="0"/>
              <a:cs typeface="Arial" panose="020B0604020202020204" pitchFamily="34" charset="0"/>
            </a:endParaRPr>
          </a:p>
          <a:p>
            <a:pPr lvl="1">
              <a:lnSpc>
                <a:spcPct val="120000"/>
              </a:lnSpc>
            </a:pPr>
            <a:r>
              <a:rPr lang="en-GB" dirty="0">
                <a:latin typeface="Arial" panose="020B0604020202020204" pitchFamily="34" charset="0"/>
                <a:cs typeface="Arial" panose="020B0604020202020204" pitchFamily="34" charset="0"/>
              </a:rPr>
              <a:t>GPU Fourier-domain acceleration/jerk searches? GPU fast folding algorithms? </a:t>
            </a:r>
            <a:endParaRPr dirty="0">
              <a:latin typeface="Arial" panose="020B0604020202020204" pitchFamily="34" charset="0"/>
              <a:cs typeface="Arial" panose="020B0604020202020204" pitchFamily="34" charset="0"/>
            </a:endParaRPr>
          </a:p>
          <a:p>
            <a:pPr lvl="1">
              <a:lnSpc>
                <a:spcPct val="120000"/>
              </a:lnSpc>
            </a:pPr>
            <a:r>
              <a:rPr lang="en-GB" b="1" dirty="0">
                <a:latin typeface="Arial" panose="020B0604020202020204" pitchFamily="34" charset="0"/>
                <a:cs typeface="Arial" panose="020B0604020202020204" pitchFamily="34" charset="0"/>
              </a:rPr>
              <a:t>Key point: Needs to be easy to use!! </a:t>
            </a:r>
            <a:endParaRPr b="1"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B97A016-0D5D-5A6C-821A-FFF4FDE9A984}"/>
              </a:ext>
            </a:extLst>
          </p:cNvPr>
          <p:cNvSpPr txBox="1">
            <a:spLocks/>
          </p:cNvSpPr>
          <p:nvPr/>
        </p:nvSpPr>
        <p:spPr>
          <a:xfrm>
            <a:off x="83100" y="210420"/>
            <a:ext cx="9060900" cy="1200329"/>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3600" dirty="0">
                <a:solidFill>
                  <a:srgbClr val="0432FF"/>
                </a:solidFill>
                <a:latin typeface="American Typewriter" panose="02090604020004020304" pitchFamily="18" charset="77"/>
                <a:ea typeface="American Typewriter" charset="0"/>
                <a:cs typeface="Arial" panose="020B0604020202020204" pitchFamily="34" charset="0"/>
              </a:rPr>
              <a:t>SMART data processing: HPC Challenges and Opportunities </a:t>
            </a:r>
          </a:p>
        </p:txBody>
      </p:sp>
      <p:sp>
        <p:nvSpPr>
          <p:cNvPr id="3" name="TextBox 2">
            <a:extLst>
              <a:ext uri="{FF2B5EF4-FFF2-40B4-BE49-F238E27FC236}">
                <a16:creationId xmlns:a16="http://schemas.microsoft.com/office/drawing/2014/main" id="{A5A147BC-C105-ACA0-DC28-6203A1918556}"/>
              </a:ext>
            </a:extLst>
          </p:cNvPr>
          <p:cNvSpPr txBox="1"/>
          <p:nvPr/>
        </p:nvSpPr>
        <p:spPr>
          <a:xfrm>
            <a:off x="122828" y="5895833"/>
            <a:ext cx="8925636" cy="584775"/>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1600" dirty="0">
                <a:latin typeface="Bookman Old Style" panose="02050604050505020204" pitchFamily="18" charset="0"/>
              </a:rPr>
              <a:t>Discussions in progress with the HPC team at EPFL (Emma Tolley, Piyush Panchal)</a:t>
            </a:r>
          </a:p>
          <a:p>
            <a:pPr marL="285750" indent="-285750">
              <a:buFont typeface="Arial" panose="020B0604020202020204" pitchFamily="34" charset="0"/>
              <a:buChar char="•"/>
            </a:pPr>
            <a:r>
              <a:rPr lang="en-US" sz="1600" dirty="0">
                <a:latin typeface="Bookman Old Style" panose="02050604050505020204" pitchFamily="18" charset="0"/>
              </a:rPr>
              <a:t>Develop fresh insights into the problem, identify bottlenecks, explore solutions, etc.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2" name="Title 1">
            <a:extLst>
              <a:ext uri="{FF2B5EF4-FFF2-40B4-BE49-F238E27FC236}">
                <a16:creationId xmlns:a16="http://schemas.microsoft.com/office/drawing/2014/main" id="{44C13D01-6BE3-E99E-B196-BDEFE7269E0C}"/>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Recent Pulsar Publications </a:t>
            </a:r>
          </a:p>
        </p:txBody>
      </p:sp>
      <p:pic>
        <p:nvPicPr>
          <p:cNvPr id="5" name="Picture 4" descr="A close-up of a document&#10;&#10;Description automatically generated">
            <a:extLst>
              <a:ext uri="{FF2B5EF4-FFF2-40B4-BE49-F238E27FC236}">
                <a16:creationId xmlns:a16="http://schemas.microsoft.com/office/drawing/2014/main" id="{36AFBC76-69D9-27B4-2EF5-F171CA15B5F8}"/>
              </a:ext>
            </a:extLst>
          </p:cNvPr>
          <p:cNvPicPr>
            <a:picLocks noChangeAspect="1"/>
          </p:cNvPicPr>
          <p:nvPr/>
        </p:nvPicPr>
        <p:blipFill>
          <a:blip r:embed="rId3"/>
          <a:stretch>
            <a:fillRect/>
          </a:stretch>
        </p:blipFill>
        <p:spPr>
          <a:xfrm>
            <a:off x="1000349" y="935289"/>
            <a:ext cx="3902149" cy="1870510"/>
          </a:xfrm>
          <a:prstGeom prst="rect">
            <a:avLst/>
          </a:prstGeom>
          <a:ln w="28575">
            <a:solidFill>
              <a:srgbClr val="C00000"/>
            </a:solidFill>
          </a:ln>
        </p:spPr>
      </p:pic>
      <p:pic>
        <p:nvPicPr>
          <p:cNvPr id="9" name="Picture 8" descr="A close-up of a document&#10;&#10;Description automatically generated">
            <a:extLst>
              <a:ext uri="{FF2B5EF4-FFF2-40B4-BE49-F238E27FC236}">
                <a16:creationId xmlns:a16="http://schemas.microsoft.com/office/drawing/2014/main" id="{A4CB506E-7901-ECD2-FF0A-72606DC518B7}"/>
              </a:ext>
            </a:extLst>
          </p:cNvPr>
          <p:cNvPicPr>
            <a:picLocks noChangeAspect="1"/>
          </p:cNvPicPr>
          <p:nvPr/>
        </p:nvPicPr>
        <p:blipFill>
          <a:blip r:embed="rId4"/>
          <a:stretch>
            <a:fillRect/>
          </a:stretch>
        </p:blipFill>
        <p:spPr>
          <a:xfrm>
            <a:off x="5090926" y="3105141"/>
            <a:ext cx="4053074" cy="1998488"/>
          </a:xfrm>
          <a:prstGeom prst="rect">
            <a:avLst/>
          </a:prstGeom>
          <a:ln w="31750">
            <a:solidFill>
              <a:srgbClr val="0432FF"/>
            </a:solidFill>
          </a:ln>
        </p:spPr>
      </p:pic>
      <p:pic>
        <p:nvPicPr>
          <p:cNvPr id="10" name="Picture 9" descr="A close-up of a graph&#10;&#10;Description automatically generated">
            <a:extLst>
              <a:ext uri="{FF2B5EF4-FFF2-40B4-BE49-F238E27FC236}">
                <a16:creationId xmlns:a16="http://schemas.microsoft.com/office/drawing/2014/main" id="{292B13DD-73A7-178D-E3BD-32810D826928}"/>
              </a:ext>
            </a:extLst>
          </p:cNvPr>
          <p:cNvPicPr>
            <a:picLocks noChangeAspect="1"/>
          </p:cNvPicPr>
          <p:nvPr/>
        </p:nvPicPr>
        <p:blipFill>
          <a:blip r:embed="rId5"/>
          <a:stretch>
            <a:fillRect/>
          </a:stretch>
        </p:blipFill>
        <p:spPr>
          <a:xfrm>
            <a:off x="4757406" y="1105407"/>
            <a:ext cx="4268750" cy="1870510"/>
          </a:xfrm>
          <a:prstGeom prst="rect">
            <a:avLst/>
          </a:prstGeom>
        </p:spPr>
      </p:pic>
      <p:pic>
        <p:nvPicPr>
          <p:cNvPr id="12" name="Picture 11" descr="A diagram of a period of birth&#10;&#10;Description automatically generated with medium confidence">
            <a:extLst>
              <a:ext uri="{FF2B5EF4-FFF2-40B4-BE49-F238E27FC236}">
                <a16:creationId xmlns:a16="http://schemas.microsoft.com/office/drawing/2014/main" id="{3AEEE12F-2AEA-C671-FF9A-DBB494D30C0E}"/>
              </a:ext>
            </a:extLst>
          </p:cNvPr>
          <p:cNvPicPr>
            <a:picLocks noChangeAspect="1"/>
          </p:cNvPicPr>
          <p:nvPr/>
        </p:nvPicPr>
        <p:blipFill>
          <a:blip r:embed="rId6"/>
          <a:stretch>
            <a:fillRect/>
          </a:stretch>
        </p:blipFill>
        <p:spPr>
          <a:xfrm>
            <a:off x="-31014" y="2814372"/>
            <a:ext cx="2636897" cy="2608234"/>
          </a:xfrm>
          <a:prstGeom prst="rect">
            <a:avLst/>
          </a:prstGeom>
        </p:spPr>
      </p:pic>
      <p:pic>
        <p:nvPicPr>
          <p:cNvPr id="7" name="Picture 6" descr="A close-up of a document&#10;&#10;Description automatically generated">
            <a:extLst>
              <a:ext uri="{FF2B5EF4-FFF2-40B4-BE49-F238E27FC236}">
                <a16:creationId xmlns:a16="http://schemas.microsoft.com/office/drawing/2014/main" id="{78FEDE1E-6E8C-8038-1B26-FDDB9DE520D3}"/>
              </a:ext>
            </a:extLst>
          </p:cNvPr>
          <p:cNvPicPr>
            <a:picLocks noChangeAspect="1"/>
          </p:cNvPicPr>
          <p:nvPr/>
        </p:nvPicPr>
        <p:blipFill>
          <a:blip r:embed="rId7"/>
          <a:stretch>
            <a:fillRect/>
          </a:stretch>
        </p:blipFill>
        <p:spPr>
          <a:xfrm>
            <a:off x="1563866" y="5138521"/>
            <a:ext cx="3154178" cy="1687514"/>
          </a:xfrm>
          <a:prstGeom prst="rect">
            <a:avLst/>
          </a:prstGeom>
          <a:ln w="31750">
            <a:solidFill>
              <a:srgbClr val="C00000"/>
            </a:solidFill>
          </a:ln>
        </p:spPr>
      </p:pic>
      <p:pic>
        <p:nvPicPr>
          <p:cNvPr id="16" name="Picture 15" descr="A map of the earth&#10;&#10;Description automatically generated">
            <a:extLst>
              <a:ext uri="{FF2B5EF4-FFF2-40B4-BE49-F238E27FC236}">
                <a16:creationId xmlns:a16="http://schemas.microsoft.com/office/drawing/2014/main" id="{849B933B-6126-4807-F769-C33F6B64E63B}"/>
              </a:ext>
            </a:extLst>
          </p:cNvPr>
          <p:cNvPicPr>
            <a:picLocks noChangeAspect="1"/>
          </p:cNvPicPr>
          <p:nvPr/>
        </p:nvPicPr>
        <p:blipFill>
          <a:blip r:embed="rId8"/>
          <a:stretch>
            <a:fillRect/>
          </a:stretch>
        </p:blipFill>
        <p:spPr>
          <a:xfrm>
            <a:off x="5066044" y="5075089"/>
            <a:ext cx="3095940" cy="1687514"/>
          </a:xfrm>
          <a:prstGeom prst="rect">
            <a:avLst/>
          </a:prstGeom>
        </p:spPr>
      </p:pic>
      <p:pic>
        <p:nvPicPr>
          <p:cNvPr id="17" name="Picture 16" descr="A person wearing a hat and glasses&#10;&#10;Description automatically generated">
            <a:extLst>
              <a:ext uri="{FF2B5EF4-FFF2-40B4-BE49-F238E27FC236}">
                <a16:creationId xmlns:a16="http://schemas.microsoft.com/office/drawing/2014/main" id="{64747024-950A-24B3-742B-4B8079B4AAD2}"/>
              </a:ext>
            </a:extLst>
          </p:cNvPr>
          <p:cNvPicPr>
            <a:picLocks noChangeAspect="1"/>
          </p:cNvPicPr>
          <p:nvPr/>
        </p:nvPicPr>
        <p:blipFill>
          <a:blip r:embed="rId9"/>
          <a:stretch>
            <a:fillRect/>
          </a:stretch>
        </p:blipFill>
        <p:spPr>
          <a:xfrm>
            <a:off x="-20217" y="1395182"/>
            <a:ext cx="1052743" cy="1292476"/>
          </a:xfrm>
          <a:prstGeom prst="rect">
            <a:avLst/>
          </a:prstGeom>
        </p:spPr>
      </p:pic>
      <p:pic>
        <p:nvPicPr>
          <p:cNvPr id="18" name="Picture 17" descr="A person wearing glasses and smiling&#10;&#10;Description automatically generated">
            <a:extLst>
              <a:ext uri="{FF2B5EF4-FFF2-40B4-BE49-F238E27FC236}">
                <a16:creationId xmlns:a16="http://schemas.microsoft.com/office/drawing/2014/main" id="{C981FF56-87DE-641B-8B72-5709C17A2C90}"/>
              </a:ext>
            </a:extLst>
          </p:cNvPr>
          <p:cNvPicPr>
            <a:picLocks noChangeAspect="1"/>
          </p:cNvPicPr>
          <p:nvPr/>
        </p:nvPicPr>
        <p:blipFill>
          <a:blip r:embed="rId10"/>
          <a:stretch>
            <a:fillRect/>
          </a:stretch>
        </p:blipFill>
        <p:spPr>
          <a:xfrm>
            <a:off x="8150396" y="5756816"/>
            <a:ext cx="875760" cy="875760"/>
          </a:xfrm>
          <a:prstGeom prst="rect">
            <a:avLst/>
          </a:prstGeom>
        </p:spPr>
      </p:pic>
      <p:sp>
        <p:nvSpPr>
          <p:cNvPr id="19" name="Google Shape;58;p13">
            <a:extLst>
              <a:ext uri="{FF2B5EF4-FFF2-40B4-BE49-F238E27FC236}">
                <a16:creationId xmlns:a16="http://schemas.microsoft.com/office/drawing/2014/main" id="{83985110-42E6-596B-B1A0-84D095177273}"/>
              </a:ext>
            </a:extLst>
          </p:cNvPr>
          <p:cNvSpPr txBox="1"/>
          <p:nvPr/>
        </p:nvSpPr>
        <p:spPr>
          <a:xfrm>
            <a:off x="6312924" y="5423389"/>
            <a:ext cx="30108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dirty="0">
                <a:solidFill>
                  <a:srgbClr val="0432FF"/>
                </a:solidFill>
              </a:rPr>
              <a:t>Sett et al. (2024), accepted in PASA</a:t>
            </a:r>
            <a:endParaRPr sz="1200" dirty="0">
              <a:solidFill>
                <a:srgbClr val="0432FF"/>
              </a:solidFill>
            </a:endParaRPr>
          </a:p>
        </p:txBody>
      </p:sp>
      <p:sp>
        <p:nvSpPr>
          <p:cNvPr id="20" name="Google Shape;58;p13">
            <a:extLst>
              <a:ext uri="{FF2B5EF4-FFF2-40B4-BE49-F238E27FC236}">
                <a16:creationId xmlns:a16="http://schemas.microsoft.com/office/drawing/2014/main" id="{47B95CAC-A973-26B0-B85E-0C9227D6CF97}"/>
              </a:ext>
            </a:extLst>
          </p:cNvPr>
          <p:cNvSpPr txBox="1"/>
          <p:nvPr/>
        </p:nvSpPr>
        <p:spPr>
          <a:xfrm>
            <a:off x="2246167" y="4739737"/>
            <a:ext cx="30108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dirty="0">
                <a:solidFill>
                  <a:srgbClr val="0432FF"/>
                </a:solidFill>
              </a:rPr>
              <a:t>Grover et al. (2024b), accepted in PASA</a:t>
            </a:r>
            <a:endParaRPr sz="1200" dirty="0">
              <a:solidFill>
                <a:srgbClr val="0432FF"/>
              </a:solidFill>
            </a:endParaRPr>
          </a:p>
        </p:txBody>
      </p:sp>
      <p:sp>
        <p:nvSpPr>
          <p:cNvPr id="21" name="Google Shape;58;p13">
            <a:extLst>
              <a:ext uri="{FF2B5EF4-FFF2-40B4-BE49-F238E27FC236}">
                <a16:creationId xmlns:a16="http://schemas.microsoft.com/office/drawing/2014/main" id="{0C2F7B3E-3E59-0B6F-EA48-F045AFFB5E12}"/>
              </a:ext>
            </a:extLst>
          </p:cNvPr>
          <p:cNvSpPr txBox="1"/>
          <p:nvPr/>
        </p:nvSpPr>
        <p:spPr>
          <a:xfrm>
            <a:off x="4718044" y="836662"/>
            <a:ext cx="30108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dirty="0">
                <a:solidFill>
                  <a:srgbClr val="0432FF"/>
                </a:solidFill>
              </a:rPr>
              <a:t>Grover et al. (2024a), </a:t>
            </a:r>
            <a:r>
              <a:rPr lang="en-GB" sz="1200" dirty="0" err="1">
                <a:solidFill>
                  <a:srgbClr val="0432FF"/>
                </a:solidFill>
              </a:rPr>
              <a:t>ApJ</a:t>
            </a:r>
            <a:r>
              <a:rPr lang="en-GB" sz="1200" dirty="0">
                <a:solidFill>
                  <a:srgbClr val="0432FF"/>
                </a:solidFill>
              </a:rPr>
              <a:t>, </a:t>
            </a:r>
            <a:r>
              <a:rPr lang="en-GB" sz="1200" b="1" dirty="0">
                <a:solidFill>
                  <a:srgbClr val="0432FF"/>
                </a:solidFill>
              </a:rPr>
              <a:t>970</a:t>
            </a:r>
            <a:r>
              <a:rPr lang="en-GB" sz="1200" dirty="0">
                <a:solidFill>
                  <a:srgbClr val="0432FF"/>
                </a:solidFill>
              </a:rPr>
              <a:t>, 78</a:t>
            </a:r>
            <a:endParaRPr sz="1200" dirty="0">
              <a:solidFill>
                <a:srgbClr val="0432FF"/>
              </a:solidFill>
            </a:endParaRPr>
          </a:p>
        </p:txBody>
      </p:sp>
      <p:sp>
        <p:nvSpPr>
          <p:cNvPr id="22" name="Google Shape;58;p13">
            <a:extLst>
              <a:ext uri="{FF2B5EF4-FFF2-40B4-BE49-F238E27FC236}">
                <a16:creationId xmlns:a16="http://schemas.microsoft.com/office/drawing/2014/main" id="{4F0D1558-73F1-49A5-6C2D-B95C76C48423}"/>
              </a:ext>
            </a:extLst>
          </p:cNvPr>
          <p:cNvSpPr txBox="1"/>
          <p:nvPr/>
        </p:nvSpPr>
        <p:spPr>
          <a:xfrm>
            <a:off x="2296966" y="2927241"/>
            <a:ext cx="216247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i="1" dirty="0">
                <a:solidFill>
                  <a:srgbClr val="FF0000"/>
                </a:solidFill>
                <a:latin typeface="American Typewriter" panose="02090604020004020304" pitchFamily="18" charset="77"/>
              </a:rPr>
              <a:t>See </a:t>
            </a:r>
            <a:r>
              <a:rPr lang="en-GB" sz="1600" i="1" dirty="0" err="1">
                <a:solidFill>
                  <a:srgbClr val="FF0000"/>
                </a:solidFill>
                <a:latin typeface="American Typewriter" panose="02090604020004020304" pitchFamily="18" charset="77"/>
              </a:rPr>
              <a:t>Garvit’s</a:t>
            </a:r>
            <a:r>
              <a:rPr lang="en-GB" sz="1600" i="1" dirty="0">
                <a:solidFill>
                  <a:srgbClr val="FF0000"/>
                </a:solidFill>
                <a:latin typeface="American Typewriter" panose="02090604020004020304" pitchFamily="18" charset="77"/>
              </a:rPr>
              <a:t> talk</a:t>
            </a:r>
            <a:endParaRPr sz="1600" i="1" dirty="0">
              <a:solidFill>
                <a:srgbClr val="FF0000"/>
              </a:solidFill>
              <a:latin typeface="American Typewriter" panose="02090604020004020304" pitchFamily="18" charset="77"/>
            </a:endParaRPr>
          </a:p>
        </p:txBody>
      </p:sp>
      <p:sp>
        <p:nvSpPr>
          <p:cNvPr id="3" name="TextBox 2">
            <a:extLst>
              <a:ext uri="{FF2B5EF4-FFF2-40B4-BE49-F238E27FC236}">
                <a16:creationId xmlns:a16="http://schemas.microsoft.com/office/drawing/2014/main" id="{D6FA7FFD-9DC4-1466-916C-028C3EC31228}"/>
              </a:ext>
            </a:extLst>
          </p:cNvPr>
          <p:cNvSpPr txBox="1"/>
          <p:nvPr/>
        </p:nvSpPr>
        <p:spPr>
          <a:xfrm>
            <a:off x="23608" y="2373621"/>
            <a:ext cx="976741" cy="553998"/>
          </a:xfrm>
          <a:prstGeom prst="rect">
            <a:avLst/>
          </a:prstGeom>
          <a:noFill/>
        </p:spPr>
        <p:txBody>
          <a:bodyPr wrap="square" rtlCol="0">
            <a:spAutoFit/>
          </a:bodyPr>
          <a:lstStyle/>
          <a:p>
            <a:pPr algn="ctr"/>
            <a:r>
              <a:rPr lang="en-US" sz="1000" dirty="0" err="1"/>
              <a:t>Garvit</a:t>
            </a:r>
            <a:r>
              <a:rPr lang="en-US" sz="1000" dirty="0"/>
              <a:t> Grover</a:t>
            </a:r>
          </a:p>
          <a:p>
            <a:pPr algn="ctr"/>
            <a:r>
              <a:rPr lang="en-US" sz="1000" dirty="0"/>
              <a:t>PhD student</a:t>
            </a:r>
          </a:p>
          <a:p>
            <a:pPr algn="ctr"/>
            <a:r>
              <a:rPr lang="en-US" sz="1000" dirty="0"/>
              <a:t>Curtin </a:t>
            </a:r>
          </a:p>
        </p:txBody>
      </p:sp>
      <p:sp>
        <p:nvSpPr>
          <p:cNvPr id="4" name="TextBox 3">
            <a:extLst>
              <a:ext uri="{FF2B5EF4-FFF2-40B4-BE49-F238E27FC236}">
                <a16:creationId xmlns:a16="http://schemas.microsoft.com/office/drawing/2014/main" id="{0C4EA219-28AA-79E6-2523-C9B2D1050AA0}"/>
              </a:ext>
            </a:extLst>
          </p:cNvPr>
          <p:cNvSpPr txBox="1"/>
          <p:nvPr/>
        </p:nvSpPr>
        <p:spPr>
          <a:xfrm>
            <a:off x="8047013" y="6628306"/>
            <a:ext cx="976741" cy="246221"/>
          </a:xfrm>
          <a:prstGeom prst="rect">
            <a:avLst/>
          </a:prstGeom>
          <a:solidFill>
            <a:schemeClr val="bg1"/>
          </a:solidFill>
        </p:spPr>
        <p:txBody>
          <a:bodyPr wrap="square" rtlCol="0">
            <a:spAutoFit/>
          </a:bodyPr>
          <a:lstStyle/>
          <a:p>
            <a:pPr algn="ctr"/>
            <a:r>
              <a:rPr lang="en-US" sz="1000" dirty="0" err="1"/>
              <a:t>Susmita</a:t>
            </a:r>
            <a:r>
              <a:rPr lang="en-US" sz="1000" dirty="0"/>
              <a:t> Sett</a:t>
            </a:r>
          </a:p>
        </p:txBody>
      </p:sp>
    </p:spTree>
    <p:extLst>
      <p:ext uri="{BB962C8B-B14F-4D97-AF65-F5344CB8AC3E}">
        <p14:creationId xmlns:p14="http://schemas.microsoft.com/office/powerpoint/2010/main" val="379845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2"/>
          <p:cNvSpPr/>
          <p:nvPr/>
        </p:nvSpPr>
        <p:spPr>
          <a:xfrm>
            <a:off x="1837253" y="2248343"/>
            <a:ext cx="664200" cy="37200"/>
          </a:xfrm>
          <a:prstGeom prst="roundRect">
            <a:avLst>
              <a:gd name="adj" fmla="val 50000"/>
            </a:avLst>
          </a:prstGeom>
          <a:solidFill>
            <a:srgbClr val="A7291E"/>
          </a:solidFill>
          <a:ln>
            <a:noFill/>
          </a:ln>
        </p:spPr>
        <p:txBody>
          <a:bodyPr spcFirstLastPara="1" wrap="square" lIns="91425" tIns="91425" rIns="91425" bIns="91425" anchor="ctr" anchorCtr="0">
            <a:noAutofit/>
          </a:bodyPr>
          <a:lstStyle/>
          <a:p>
            <a:endParaRPr/>
          </a:p>
        </p:txBody>
      </p:sp>
      <p:grpSp>
        <p:nvGrpSpPr>
          <p:cNvPr id="147" name="Google Shape;147;p22"/>
          <p:cNvGrpSpPr/>
          <p:nvPr/>
        </p:nvGrpSpPr>
        <p:grpSpPr>
          <a:xfrm>
            <a:off x="59263" y="1928957"/>
            <a:ext cx="1959984" cy="2085687"/>
            <a:chOff x="571536" y="1957150"/>
            <a:chExt cx="1755000" cy="1897977"/>
          </a:xfrm>
        </p:grpSpPr>
        <p:sp>
          <p:nvSpPr>
            <p:cNvPr id="148" name="Google Shape;148;p22"/>
            <p:cNvSpPr/>
            <p:nvPr/>
          </p:nvSpPr>
          <p:spPr>
            <a:xfrm>
              <a:off x="1151886" y="1957150"/>
              <a:ext cx="594300" cy="594300"/>
            </a:xfrm>
            <a:prstGeom prst="ellipse">
              <a:avLst/>
            </a:prstGeom>
            <a:noFill/>
            <a:ln w="3810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9" name="Google Shape;149;p22"/>
            <p:cNvSpPr txBox="1"/>
            <p:nvPr/>
          </p:nvSpPr>
          <p:spPr>
            <a:xfrm>
              <a:off x="1120537" y="2104224"/>
              <a:ext cx="657000" cy="3210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pPr>
              <a:r>
                <a:rPr lang="en-GB" sz="1000" b="1">
                  <a:solidFill>
                    <a:srgbClr val="A7291E"/>
                  </a:solidFill>
                  <a:latin typeface="Roboto"/>
                  <a:ea typeface="Roboto"/>
                  <a:cs typeface="Roboto"/>
                  <a:sym typeface="Roboto"/>
                </a:rPr>
                <a:t>2013/14</a:t>
              </a:r>
              <a:endParaRPr sz="1000" b="1">
                <a:solidFill>
                  <a:srgbClr val="A7291E"/>
                </a:solidFill>
                <a:latin typeface="Roboto"/>
                <a:ea typeface="Roboto"/>
                <a:cs typeface="Roboto"/>
                <a:sym typeface="Roboto"/>
              </a:endParaRPr>
            </a:p>
          </p:txBody>
        </p:sp>
        <p:sp>
          <p:nvSpPr>
            <p:cNvPr id="150" name="Google Shape;150;p22"/>
            <p:cNvSpPr txBox="1"/>
            <p:nvPr/>
          </p:nvSpPr>
          <p:spPr>
            <a:xfrm>
              <a:off x="594488" y="2660925"/>
              <a:ext cx="1709100" cy="446400"/>
            </a:xfrm>
            <a:prstGeom prst="rect">
              <a:avLst/>
            </a:prstGeom>
            <a:noFill/>
            <a:ln>
              <a:noFill/>
            </a:ln>
          </p:spPr>
          <p:txBody>
            <a:bodyPr spcFirstLastPara="1" wrap="square" lIns="91425" tIns="91425" rIns="91425" bIns="91425" anchor="b" anchorCtr="0">
              <a:noAutofit/>
            </a:bodyPr>
            <a:lstStyle/>
            <a:p>
              <a:pPr algn="ctr">
                <a:lnSpc>
                  <a:spcPct val="115000"/>
                </a:lnSpc>
              </a:pPr>
              <a:r>
                <a:rPr lang="en-GB" sz="1200" b="1">
                  <a:solidFill>
                    <a:srgbClr val="A7291E"/>
                  </a:solidFill>
                  <a:latin typeface="Roboto"/>
                  <a:ea typeface="Roboto"/>
                  <a:cs typeface="Roboto"/>
                  <a:sym typeface="Roboto"/>
                </a:rPr>
                <a:t>First voltage capture tests</a:t>
              </a:r>
              <a:endParaRPr sz="1200" b="1">
                <a:solidFill>
                  <a:srgbClr val="A7291E"/>
                </a:solidFill>
                <a:latin typeface="Roboto"/>
                <a:ea typeface="Roboto"/>
                <a:cs typeface="Roboto"/>
                <a:sym typeface="Roboto"/>
              </a:endParaRPr>
            </a:p>
          </p:txBody>
        </p:sp>
        <p:sp>
          <p:nvSpPr>
            <p:cNvPr id="151" name="Google Shape;151;p22"/>
            <p:cNvSpPr txBox="1"/>
            <p:nvPr/>
          </p:nvSpPr>
          <p:spPr>
            <a:xfrm>
              <a:off x="571536" y="3117727"/>
              <a:ext cx="1755000" cy="737400"/>
            </a:xfrm>
            <a:prstGeom prst="rect">
              <a:avLst/>
            </a:prstGeom>
            <a:noFill/>
            <a:ln>
              <a:noFill/>
            </a:ln>
          </p:spPr>
          <p:txBody>
            <a:bodyPr spcFirstLastPara="1" wrap="square" lIns="0" tIns="91425" rIns="0" bIns="91425" anchor="t" anchorCtr="0">
              <a:noAutofit/>
            </a:bodyPr>
            <a:lstStyle/>
            <a:p>
              <a:pPr marL="352799" indent="-185900">
                <a:lnSpc>
                  <a:spcPct val="115000"/>
                </a:lnSpc>
                <a:buClr>
                  <a:schemeClr val="dk1"/>
                </a:buClr>
                <a:buSzPts val="1000"/>
                <a:buFont typeface="Roboto"/>
                <a:buChar char="●"/>
              </a:pPr>
              <a:r>
                <a:rPr lang="en-GB" sz="1000" dirty="0">
                  <a:solidFill>
                    <a:schemeClr val="dk1"/>
                  </a:solidFill>
                  <a:latin typeface="Roboto"/>
                  <a:ea typeface="Roboto"/>
                  <a:cs typeface="Roboto"/>
                  <a:sym typeface="Roboto"/>
                </a:rPr>
                <a:t>Technology demo. for a new observing mode </a:t>
              </a:r>
              <a:endParaRPr sz="1000" dirty="0">
                <a:solidFill>
                  <a:schemeClr val="dk1"/>
                </a:solidFill>
                <a:latin typeface="Roboto"/>
                <a:ea typeface="Roboto"/>
                <a:cs typeface="Roboto"/>
                <a:sym typeface="Roboto"/>
              </a:endParaRPr>
            </a:p>
            <a:p>
              <a:pPr marL="352799" indent="-185900">
                <a:lnSpc>
                  <a:spcPct val="115000"/>
                </a:lnSpc>
                <a:buClr>
                  <a:schemeClr val="dk1"/>
                </a:buClr>
                <a:buSzPts val="1000"/>
                <a:buFont typeface="Roboto"/>
                <a:buChar char="●"/>
              </a:pPr>
              <a:r>
                <a:rPr lang="en-GB" sz="1000" dirty="0">
                  <a:solidFill>
                    <a:schemeClr val="dk1"/>
                  </a:solidFill>
                  <a:latin typeface="Roboto"/>
                  <a:ea typeface="Roboto"/>
                  <a:cs typeface="Roboto"/>
                  <a:sym typeface="Roboto"/>
                </a:rPr>
                <a:t>To provide sub-</a:t>
              </a:r>
              <a:r>
                <a:rPr lang="en-GB" sz="1000" dirty="0" err="1">
                  <a:solidFill>
                    <a:schemeClr val="dk1"/>
                  </a:solidFill>
                  <a:latin typeface="Roboto"/>
                  <a:ea typeface="Roboto"/>
                  <a:cs typeface="Roboto"/>
                  <a:sym typeface="Roboto"/>
                </a:rPr>
                <a:t>ms</a:t>
              </a:r>
              <a:r>
                <a:rPr lang="en-GB" sz="1000" dirty="0">
                  <a:solidFill>
                    <a:schemeClr val="dk1"/>
                  </a:solidFill>
                  <a:latin typeface="Roboto"/>
                  <a:ea typeface="Roboto"/>
                  <a:cs typeface="Roboto"/>
                  <a:sym typeface="Roboto"/>
                </a:rPr>
                <a:t> timeseries data</a:t>
              </a:r>
              <a:endParaRPr sz="1000" dirty="0">
                <a:solidFill>
                  <a:schemeClr val="dk1"/>
                </a:solidFill>
                <a:latin typeface="Roboto"/>
                <a:ea typeface="Roboto"/>
                <a:cs typeface="Roboto"/>
                <a:sym typeface="Roboto"/>
              </a:endParaRPr>
            </a:p>
            <a:p>
              <a:pPr marL="352799" indent="-185900">
                <a:lnSpc>
                  <a:spcPct val="115000"/>
                </a:lnSpc>
                <a:buClr>
                  <a:schemeClr val="dk1"/>
                </a:buClr>
                <a:buSzPts val="1000"/>
                <a:buFont typeface="Roboto"/>
                <a:buChar char="●"/>
              </a:pPr>
              <a:r>
                <a:rPr lang="en-GB" sz="1000" dirty="0">
                  <a:solidFill>
                    <a:schemeClr val="dk1"/>
                  </a:solidFill>
                  <a:latin typeface="Roboto"/>
                  <a:ea typeface="Roboto"/>
                  <a:cs typeface="Roboto"/>
                  <a:sym typeface="Roboto"/>
                </a:rPr>
                <a:t>Software development to enable pulsar science accelerates (offline beamformer)</a:t>
              </a:r>
              <a:endParaRPr sz="1000" dirty="0">
                <a:solidFill>
                  <a:schemeClr val="dk1"/>
                </a:solidFill>
                <a:latin typeface="Roboto"/>
                <a:ea typeface="Roboto"/>
                <a:cs typeface="Roboto"/>
                <a:sym typeface="Roboto"/>
              </a:endParaRPr>
            </a:p>
            <a:p>
              <a:pPr marL="352799" indent="-185900">
                <a:lnSpc>
                  <a:spcPct val="115000"/>
                </a:lnSpc>
                <a:buClr>
                  <a:schemeClr val="dk1"/>
                </a:buClr>
                <a:buSzPts val="1000"/>
                <a:buFont typeface="Roboto"/>
                <a:buChar char="●"/>
              </a:pPr>
              <a:r>
                <a:rPr lang="en-GB" sz="1000" dirty="0">
                  <a:solidFill>
                    <a:schemeClr val="dk1"/>
                  </a:solidFill>
                  <a:latin typeface="Roboto"/>
                  <a:ea typeface="Roboto"/>
                  <a:cs typeface="Roboto"/>
                  <a:sym typeface="Roboto"/>
                </a:rPr>
                <a:t>First pulsar publication in 2014 (PSR J0437-4715)</a:t>
              </a:r>
              <a:endParaRPr sz="1000" dirty="0">
                <a:solidFill>
                  <a:schemeClr val="dk1"/>
                </a:solidFill>
                <a:latin typeface="Roboto"/>
                <a:ea typeface="Roboto"/>
                <a:cs typeface="Roboto"/>
                <a:sym typeface="Roboto"/>
              </a:endParaRPr>
            </a:p>
          </p:txBody>
        </p:sp>
      </p:grpSp>
      <p:grpSp>
        <p:nvGrpSpPr>
          <p:cNvPr id="152" name="Google Shape;152;p22"/>
          <p:cNvGrpSpPr/>
          <p:nvPr/>
        </p:nvGrpSpPr>
        <p:grpSpPr>
          <a:xfrm>
            <a:off x="2435687" y="1928957"/>
            <a:ext cx="1908726" cy="2085687"/>
            <a:chOff x="2699423" y="1957150"/>
            <a:chExt cx="1709103" cy="1897977"/>
          </a:xfrm>
        </p:grpSpPr>
        <p:sp>
          <p:nvSpPr>
            <p:cNvPr id="153" name="Google Shape;153;p22"/>
            <p:cNvSpPr/>
            <p:nvPr/>
          </p:nvSpPr>
          <p:spPr>
            <a:xfrm>
              <a:off x="3256823" y="1957150"/>
              <a:ext cx="594300" cy="594300"/>
            </a:xfrm>
            <a:prstGeom prst="ellipse">
              <a:avLst/>
            </a:prstGeom>
            <a:noFill/>
            <a:ln w="3810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4" name="Google Shape;154;p22"/>
            <p:cNvSpPr txBox="1"/>
            <p:nvPr/>
          </p:nvSpPr>
          <p:spPr>
            <a:xfrm>
              <a:off x="2699425" y="2660925"/>
              <a:ext cx="1709100" cy="446400"/>
            </a:xfrm>
            <a:prstGeom prst="rect">
              <a:avLst/>
            </a:prstGeom>
            <a:noFill/>
            <a:ln>
              <a:noFill/>
            </a:ln>
          </p:spPr>
          <p:txBody>
            <a:bodyPr spcFirstLastPara="1" wrap="square" lIns="91425" tIns="91425" rIns="91425" bIns="91425" anchor="b" anchorCtr="0">
              <a:noAutofit/>
            </a:bodyPr>
            <a:lstStyle/>
            <a:p>
              <a:pPr algn="ctr">
                <a:lnSpc>
                  <a:spcPct val="115000"/>
                </a:lnSpc>
              </a:pPr>
              <a:r>
                <a:rPr lang="en-GB" sz="1200" b="1">
                  <a:solidFill>
                    <a:srgbClr val="A7291E"/>
                  </a:solidFill>
                  <a:latin typeface="Roboto"/>
                  <a:ea typeface="Roboto"/>
                  <a:cs typeface="Roboto"/>
                  <a:sym typeface="Roboto"/>
                </a:rPr>
                <a:t>Voltage Capture System commissioned</a:t>
              </a:r>
              <a:endParaRPr sz="1200" b="1">
                <a:solidFill>
                  <a:srgbClr val="A7291E"/>
                </a:solidFill>
                <a:latin typeface="Roboto"/>
                <a:ea typeface="Roboto"/>
                <a:cs typeface="Roboto"/>
                <a:sym typeface="Roboto"/>
              </a:endParaRPr>
            </a:p>
          </p:txBody>
        </p:sp>
        <p:sp>
          <p:nvSpPr>
            <p:cNvPr id="155" name="Google Shape;155;p22"/>
            <p:cNvSpPr txBox="1"/>
            <p:nvPr/>
          </p:nvSpPr>
          <p:spPr>
            <a:xfrm>
              <a:off x="2699423" y="3117727"/>
              <a:ext cx="1709100" cy="737400"/>
            </a:xfrm>
            <a:prstGeom prst="rect">
              <a:avLst/>
            </a:prstGeom>
            <a:noFill/>
            <a:ln>
              <a:noFill/>
            </a:ln>
          </p:spPr>
          <p:txBody>
            <a:bodyPr spcFirstLastPara="1" wrap="square" lIns="0" tIns="91425" rIns="0" bIns="91425" anchor="t" anchorCtr="0">
              <a:noAutofit/>
            </a:bodyPr>
            <a:lstStyle/>
            <a:p>
              <a:pPr marL="352799" indent="-185900">
                <a:lnSpc>
                  <a:spcPct val="115000"/>
                </a:lnSpc>
                <a:buClr>
                  <a:schemeClr val="dk1"/>
                </a:buClr>
                <a:buSzPts val="1000"/>
                <a:buFont typeface="Roboto"/>
                <a:buChar char="●"/>
              </a:pPr>
              <a:r>
                <a:rPr lang="en-GB" sz="1000">
                  <a:solidFill>
                    <a:schemeClr val="dk1"/>
                  </a:solidFill>
                  <a:latin typeface="Roboto"/>
                  <a:ea typeface="Roboto"/>
                  <a:cs typeface="Roboto"/>
                  <a:sym typeface="Roboto"/>
                </a:rPr>
                <a:t>The “dawn” of high time resolution science with the MWA </a:t>
              </a:r>
              <a:endParaRPr sz="1000">
                <a:solidFill>
                  <a:schemeClr val="dk1"/>
                </a:solidFill>
                <a:latin typeface="Roboto"/>
                <a:ea typeface="Roboto"/>
                <a:cs typeface="Roboto"/>
                <a:sym typeface="Roboto"/>
              </a:endParaRPr>
            </a:p>
            <a:p>
              <a:pPr marL="352799" indent="-185900">
                <a:lnSpc>
                  <a:spcPct val="115000"/>
                </a:lnSpc>
                <a:buClr>
                  <a:schemeClr val="dk1"/>
                </a:buClr>
                <a:buSzPts val="1000"/>
                <a:buFont typeface="Roboto"/>
                <a:buChar char="●"/>
              </a:pPr>
              <a:r>
                <a:rPr lang="en-GB" sz="1000">
                  <a:solidFill>
                    <a:schemeClr val="dk1"/>
                  </a:solidFill>
                  <a:latin typeface="Roboto"/>
                  <a:ea typeface="Roboto"/>
                  <a:cs typeface="Roboto"/>
                  <a:sym typeface="Roboto"/>
                </a:rPr>
                <a:t>A way to access the Nyquist sampled tile voltage data in an “easy” and schedulable way</a:t>
              </a:r>
              <a:endParaRPr sz="1000">
                <a:solidFill>
                  <a:schemeClr val="dk1"/>
                </a:solidFill>
                <a:latin typeface="Roboto"/>
                <a:ea typeface="Roboto"/>
                <a:cs typeface="Roboto"/>
                <a:sym typeface="Roboto"/>
              </a:endParaRPr>
            </a:p>
            <a:p>
              <a:pPr marL="352799" indent="-185900">
                <a:lnSpc>
                  <a:spcPct val="115000"/>
                </a:lnSpc>
                <a:buClr>
                  <a:schemeClr val="dk1"/>
                </a:buClr>
                <a:buSzPts val="1000"/>
                <a:buFont typeface="Roboto"/>
                <a:buChar char="●"/>
              </a:pPr>
              <a:r>
                <a:rPr lang="en-GB" sz="1000">
                  <a:solidFill>
                    <a:schemeClr val="dk1"/>
                  </a:solidFill>
                  <a:latin typeface="Roboto"/>
                  <a:ea typeface="Roboto"/>
                  <a:cs typeface="Roboto"/>
                  <a:sym typeface="Roboto"/>
                </a:rPr>
                <a:t>Coherent beamforming on the horizon</a:t>
              </a:r>
              <a:endParaRPr sz="1000">
                <a:solidFill>
                  <a:schemeClr val="dk1"/>
                </a:solidFill>
                <a:latin typeface="Roboto"/>
                <a:ea typeface="Roboto"/>
                <a:cs typeface="Roboto"/>
                <a:sym typeface="Roboto"/>
              </a:endParaRPr>
            </a:p>
          </p:txBody>
        </p:sp>
        <p:sp>
          <p:nvSpPr>
            <p:cNvPr id="156" name="Google Shape;156;p22"/>
            <p:cNvSpPr txBox="1"/>
            <p:nvPr/>
          </p:nvSpPr>
          <p:spPr>
            <a:xfrm>
              <a:off x="3327950" y="2093800"/>
              <a:ext cx="436800" cy="3210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pPr>
              <a:r>
                <a:rPr lang="en-GB" sz="1000" b="1">
                  <a:solidFill>
                    <a:srgbClr val="A7291E"/>
                  </a:solidFill>
                  <a:latin typeface="Roboto"/>
                  <a:ea typeface="Roboto"/>
                  <a:cs typeface="Roboto"/>
                  <a:sym typeface="Roboto"/>
                </a:rPr>
                <a:t>2015</a:t>
              </a:r>
              <a:endParaRPr sz="1000" b="1">
                <a:solidFill>
                  <a:srgbClr val="A7291E"/>
                </a:solidFill>
                <a:latin typeface="Roboto"/>
                <a:ea typeface="Roboto"/>
                <a:cs typeface="Roboto"/>
                <a:sym typeface="Roboto"/>
              </a:endParaRPr>
            </a:p>
          </p:txBody>
        </p:sp>
      </p:grpSp>
      <p:grpSp>
        <p:nvGrpSpPr>
          <p:cNvPr id="157" name="Google Shape;157;p22"/>
          <p:cNvGrpSpPr/>
          <p:nvPr/>
        </p:nvGrpSpPr>
        <p:grpSpPr>
          <a:xfrm>
            <a:off x="4760849" y="1928957"/>
            <a:ext cx="1908729" cy="2085685"/>
            <a:chOff x="4781408" y="1957150"/>
            <a:chExt cx="1709106" cy="1897975"/>
          </a:xfrm>
        </p:grpSpPr>
        <p:sp>
          <p:nvSpPr>
            <p:cNvPr id="158" name="Google Shape;158;p22"/>
            <p:cNvSpPr/>
            <p:nvPr/>
          </p:nvSpPr>
          <p:spPr>
            <a:xfrm>
              <a:off x="5338808" y="1957150"/>
              <a:ext cx="594300" cy="594300"/>
            </a:xfrm>
            <a:prstGeom prst="ellipse">
              <a:avLst/>
            </a:prstGeom>
            <a:noFill/>
            <a:ln w="3810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endParaRPr>
                <a:solidFill>
                  <a:schemeClr val="accent4"/>
                </a:solidFill>
              </a:endParaRPr>
            </a:p>
          </p:txBody>
        </p:sp>
        <p:sp>
          <p:nvSpPr>
            <p:cNvPr id="159" name="Google Shape;159;p22"/>
            <p:cNvSpPr txBox="1"/>
            <p:nvPr/>
          </p:nvSpPr>
          <p:spPr>
            <a:xfrm>
              <a:off x="4781413" y="2660925"/>
              <a:ext cx="1709100" cy="446400"/>
            </a:xfrm>
            <a:prstGeom prst="rect">
              <a:avLst/>
            </a:prstGeom>
            <a:noFill/>
            <a:ln>
              <a:noFill/>
            </a:ln>
          </p:spPr>
          <p:txBody>
            <a:bodyPr spcFirstLastPara="1" wrap="square" lIns="91425" tIns="91425" rIns="91425" bIns="91425" anchor="b" anchorCtr="0">
              <a:noAutofit/>
            </a:bodyPr>
            <a:lstStyle/>
            <a:p>
              <a:pPr algn="ctr">
                <a:lnSpc>
                  <a:spcPct val="115000"/>
                </a:lnSpc>
              </a:pPr>
              <a:r>
                <a:rPr lang="en-GB" sz="1200" b="1">
                  <a:solidFill>
                    <a:schemeClr val="accent4"/>
                  </a:solidFill>
                  <a:latin typeface="Roboto"/>
                  <a:ea typeface="Roboto"/>
                  <a:cs typeface="Roboto"/>
                  <a:sym typeface="Roboto"/>
                </a:rPr>
                <a:t>MWAX VCS commissioning</a:t>
              </a:r>
              <a:endParaRPr sz="1200" b="1">
                <a:solidFill>
                  <a:schemeClr val="accent4"/>
                </a:solidFill>
                <a:latin typeface="Roboto"/>
                <a:ea typeface="Roboto"/>
                <a:cs typeface="Roboto"/>
                <a:sym typeface="Roboto"/>
              </a:endParaRPr>
            </a:p>
          </p:txBody>
        </p:sp>
        <p:sp>
          <p:nvSpPr>
            <p:cNvPr id="160" name="Google Shape;160;p22"/>
            <p:cNvSpPr txBox="1"/>
            <p:nvPr/>
          </p:nvSpPr>
          <p:spPr>
            <a:xfrm>
              <a:off x="4781408" y="3117725"/>
              <a:ext cx="1709100" cy="737400"/>
            </a:xfrm>
            <a:prstGeom prst="rect">
              <a:avLst/>
            </a:prstGeom>
            <a:noFill/>
            <a:ln>
              <a:noFill/>
            </a:ln>
          </p:spPr>
          <p:txBody>
            <a:bodyPr spcFirstLastPara="1" wrap="square" lIns="0" tIns="91425" rIns="0" bIns="91425" anchor="t" anchorCtr="0">
              <a:noAutofit/>
            </a:bodyPr>
            <a:lstStyle/>
            <a:p>
              <a:pPr marL="352799" indent="-185900">
                <a:lnSpc>
                  <a:spcPct val="115000"/>
                </a:lnSpc>
                <a:buClr>
                  <a:schemeClr val="dk1"/>
                </a:buClr>
                <a:buSzPts val="1000"/>
                <a:buFont typeface="Roboto"/>
                <a:buChar char="●"/>
              </a:pPr>
              <a:r>
                <a:rPr lang="en-GB" sz="1000">
                  <a:solidFill>
                    <a:schemeClr val="dk1"/>
                  </a:solidFill>
                  <a:latin typeface="Roboto"/>
                  <a:ea typeface="Roboto"/>
                  <a:cs typeface="Roboto"/>
                  <a:sym typeface="Roboto"/>
                </a:rPr>
                <a:t>Upgrades to the MWA correlator, necessitate a new generation of  VCS </a:t>
              </a:r>
              <a:endParaRPr sz="1000">
                <a:solidFill>
                  <a:schemeClr val="dk1"/>
                </a:solidFill>
                <a:latin typeface="Roboto"/>
                <a:ea typeface="Roboto"/>
                <a:cs typeface="Roboto"/>
                <a:sym typeface="Roboto"/>
              </a:endParaRPr>
            </a:p>
            <a:p>
              <a:pPr marL="352799" indent="-185900">
                <a:lnSpc>
                  <a:spcPct val="115000"/>
                </a:lnSpc>
                <a:buClr>
                  <a:schemeClr val="dk1"/>
                </a:buClr>
                <a:buSzPts val="1000"/>
                <a:buFont typeface="Roboto"/>
                <a:buChar char="●"/>
              </a:pPr>
              <a:r>
                <a:rPr lang="en-GB" sz="1000">
                  <a:solidFill>
                    <a:schemeClr val="dk1"/>
                  </a:solidFill>
                  <a:latin typeface="Roboto"/>
                  <a:ea typeface="Roboto"/>
                  <a:cs typeface="Roboto"/>
                  <a:sym typeface="Roboto"/>
                </a:rPr>
                <a:t>More flexible, but even higher data rate!</a:t>
              </a:r>
              <a:endParaRPr sz="1000">
                <a:solidFill>
                  <a:schemeClr val="dk1"/>
                </a:solidFill>
                <a:latin typeface="Roboto"/>
                <a:ea typeface="Roboto"/>
                <a:cs typeface="Roboto"/>
                <a:sym typeface="Roboto"/>
              </a:endParaRPr>
            </a:p>
            <a:p>
              <a:pPr marL="352799" indent="-185900">
                <a:lnSpc>
                  <a:spcPct val="115000"/>
                </a:lnSpc>
                <a:buClr>
                  <a:schemeClr val="dk1"/>
                </a:buClr>
                <a:buSzPts val="1000"/>
                <a:buFont typeface="Roboto"/>
                <a:buChar char="●"/>
              </a:pPr>
              <a:r>
                <a:rPr lang="en-GB" sz="1000">
                  <a:solidFill>
                    <a:schemeClr val="dk1"/>
                  </a:solidFill>
                  <a:latin typeface="Roboto"/>
                  <a:ea typeface="Roboto"/>
                  <a:cs typeface="Roboto"/>
                  <a:sym typeface="Roboto"/>
                </a:rPr>
                <a:t>Now record the 1.28 MHz baseband data rather than PFB output</a:t>
              </a:r>
              <a:endParaRPr sz="1000">
                <a:solidFill>
                  <a:schemeClr val="dk1"/>
                </a:solidFill>
                <a:latin typeface="Roboto"/>
                <a:ea typeface="Roboto"/>
                <a:cs typeface="Roboto"/>
                <a:sym typeface="Roboto"/>
              </a:endParaRPr>
            </a:p>
          </p:txBody>
        </p:sp>
        <p:sp>
          <p:nvSpPr>
            <p:cNvPr id="161" name="Google Shape;161;p22"/>
            <p:cNvSpPr txBox="1"/>
            <p:nvPr/>
          </p:nvSpPr>
          <p:spPr>
            <a:xfrm>
              <a:off x="5417558" y="2093789"/>
              <a:ext cx="436800" cy="3210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pPr>
              <a:r>
                <a:rPr lang="en-GB" sz="1000" b="1">
                  <a:solidFill>
                    <a:schemeClr val="accent4"/>
                  </a:solidFill>
                  <a:latin typeface="Roboto"/>
                  <a:ea typeface="Roboto"/>
                  <a:cs typeface="Roboto"/>
                  <a:sym typeface="Roboto"/>
                </a:rPr>
                <a:t>2021</a:t>
              </a:r>
              <a:endParaRPr sz="1000" b="1">
                <a:solidFill>
                  <a:schemeClr val="accent4"/>
                </a:solidFill>
                <a:latin typeface="Roboto"/>
                <a:ea typeface="Roboto"/>
                <a:cs typeface="Roboto"/>
                <a:sym typeface="Roboto"/>
              </a:endParaRPr>
            </a:p>
          </p:txBody>
        </p:sp>
      </p:grpSp>
      <p:grpSp>
        <p:nvGrpSpPr>
          <p:cNvPr id="162" name="Google Shape;162;p22"/>
          <p:cNvGrpSpPr/>
          <p:nvPr/>
        </p:nvGrpSpPr>
        <p:grpSpPr>
          <a:xfrm>
            <a:off x="7086002" y="1928957"/>
            <a:ext cx="1908725" cy="2085687"/>
            <a:chOff x="6863386" y="1957150"/>
            <a:chExt cx="1709102" cy="1897977"/>
          </a:xfrm>
        </p:grpSpPr>
        <p:sp>
          <p:nvSpPr>
            <p:cNvPr id="163" name="Google Shape;163;p22"/>
            <p:cNvSpPr/>
            <p:nvPr/>
          </p:nvSpPr>
          <p:spPr>
            <a:xfrm>
              <a:off x="7420786" y="1957150"/>
              <a:ext cx="594300" cy="594300"/>
            </a:xfrm>
            <a:prstGeom prst="ellipse">
              <a:avLst/>
            </a:prstGeom>
            <a:noFill/>
            <a:ln w="3810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4" name="Google Shape;164;p22"/>
            <p:cNvSpPr txBox="1"/>
            <p:nvPr/>
          </p:nvSpPr>
          <p:spPr>
            <a:xfrm>
              <a:off x="6863388" y="2660925"/>
              <a:ext cx="1709100" cy="446400"/>
            </a:xfrm>
            <a:prstGeom prst="rect">
              <a:avLst/>
            </a:prstGeom>
            <a:noFill/>
            <a:ln>
              <a:noFill/>
            </a:ln>
          </p:spPr>
          <p:txBody>
            <a:bodyPr spcFirstLastPara="1" wrap="square" lIns="91425" tIns="91425" rIns="91425" bIns="91425" anchor="b" anchorCtr="0">
              <a:noAutofit/>
            </a:bodyPr>
            <a:lstStyle/>
            <a:p>
              <a:pPr algn="ctr">
                <a:lnSpc>
                  <a:spcPct val="115000"/>
                </a:lnSpc>
              </a:pPr>
              <a:r>
                <a:rPr lang="en-GB" sz="1200" b="1">
                  <a:solidFill>
                    <a:srgbClr val="A7291E"/>
                  </a:solidFill>
                  <a:latin typeface="Roboto"/>
                  <a:ea typeface="Roboto"/>
                  <a:cs typeface="Roboto"/>
                  <a:sym typeface="Roboto"/>
                </a:rPr>
                <a:t>SMART survey data collection completed</a:t>
              </a:r>
              <a:endParaRPr sz="1200" b="1">
                <a:solidFill>
                  <a:srgbClr val="A7291E"/>
                </a:solidFill>
                <a:latin typeface="Roboto"/>
                <a:ea typeface="Roboto"/>
                <a:cs typeface="Roboto"/>
                <a:sym typeface="Roboto"/>
              </a:endParaRPr>
            </a:p>
          </p:txBody>
        </p:sp>
        <p:sp>
          <p:nvSpPr>
            <p:cNvPr id="165" name="Google Shape;165;p22"/>
            <p:cNvSpPr txBox="1"/>
            <p:nvPr/>
          </p:nvSpPr>
          <p:spPr>
            <a:xfrm>
              <a:off x="6863386" y="3117727"/>
              <a:ext cx="1709100" cy="737400"/>
            </a:xfrm>
            <a:prstGeom prst="rect">
              <a:avLst/>
            </a:prstGeom>
            <a:noFill/>
            <a:ln>
              <a:noFill/>
            </a:ln>
          </p:spPr>
          <p:txBody>
            <a:bodyPr spcFirstLastPara="1" wrap="square" lIns="0" tIns="91425" rIns="0" bIns="91425" anchor="t" anchorCtr="0">
              <a:noAutofit/>
            </a:bodyPr>
            <a:lstStyle/>
            <a:p>
              <a:pPr marL="352799" indent="-185900">
                <a:lnSpc>
                  <a:spcPct val="115000"/>
                </a:lnSpc>
                <a:buClr>
                  <a:schemeClr val="dk1"/>
                </a:buClr>
                <a:buSzPts val="1000"/>
                <a:buFont typeface="Roboto"/>
                <a:buChar char="●"/>
              </a:pPr>
              <a:r>
                <a:rPr lang="en-GB" sz="1000">
                  <a:solidFill>
                    <a:schemeClr val="dk1"/>
                  </a:solidFill>
                  <a:latin typeface="Roboto"/>
                  <a:ea typeface="Roboto"/>
                  <a:cs typeface="Roboto"/>
                  <a:sym typeface="Roboto"/>
                </a:rPr>
                <a:t>The flagship MWA pulsar survey project completes its </a:t>
              </a:r>
              <a:r>
                <a:rPr lang="en-GB" sz="1000" i="1">
                  <a:solidFill>
                    <a:schemeClr val="dk1"/>
                  </a:solidFill>
                  <a:latin typeface="Roboto"/>
                  <a:ea typeface="Roboto"/>
                  <a:cs typeface="Roboto"/>
                  <a:sym typeface="Roboto"/>
                </a:rPr>
                <a:t>large</a:t>
              </a:r>
              <a:r>
                <a:rPr lang="en-GB" sz="1000">
                  <a:solidFill>
                    <a:schemeClr val="dk1"/>
                  </a:solidFill>
                  <a:latin typeface="Roboto"/>
                  <a:ea typeface="Roboto"/>
                  <a:cs typeface="Roboto"/>
                  <a:sym typeface="Roboto"/>
                </a:rPr>
                <a:t> data acquisition step</a:t>
              </a:r>
              <a:endParaRPr sz="1000">
                <a:solidFill>
                  <a:schemeClr val="dk1"/>
                </a:solidFill>
                <a:latin typeface="Roboto"/>
                <a:ea typeface="Roboto"/>
                <a:cs typeface="Roboto"/>
                <a:sym typeface="Roboto"/>
              </a:endParaRPr>
            </a:p>
            <a:p>
              <a:pPr marL="352799" indent="-185900">
                <a:lnSpc>
                  <a:spcPct val="115000"/>
                </a:lnSpc>
                <a:buClr>
                  <a:schemeClr val="dk1"/>
                </a:buClr>
                <a:buSzPts val="1000"/>
                <a:buFont typeface="Roboto"/>
                <a:buChar char="●"/>
              </a:pPr>
              <a:r>
                <a:rPr lang="en-GB" sz="1000">
                  <a:solidFill>
                    <a:schemeClr val="dk1"/>
                  </a:solidFill>
                  <a:latin typeface="Roboto"/>
                  <a:ea typeface="Roboto"/>
                  <a:cs typeface="Roboto"/>
                  <a:sym typeface="Roboto"/>
                </a:rPr>
                <a:t>A voltage record of the sky at 154 MHz</a:t>
              </a:r>
              <a:endParaRPr sz="1000">
                <a:solidFill>
                  <a:schemeClr val="dk1"/>
                </a:solidFill>
                <a:latin typeface="Roboto"/>
                <a:ea typeface="Roboto"/>
                <a:cs typeface="Roboto"/>
                <a:sym typeface="Roboto"/>
              </a:endParaRPr>
            </a:p>
            <a:p>
              <a:pPr marL="352799" indent="-185900">
                <a:lnSpc>
                  <a:spcPct val="115000"/>
                </a:lnSpc>
                <a:buClr>
                  <a:schemeClr val="dk1"/>
                </a:buClr>
                <a:buSzPts val="1000"/>
                <a:buFont typeface="Roboto"/>
                <a:buChar char="●"/>
              </a:pPr>
              <a:r>
                <a:rPr lang="en-GB" sz="1000">
                  <a:solidFill>
                    <a:schemeClr val="dk1"/>
                  </a:solidFill>
                  <a:latin typeface="Roboto"/>
                  <a:ea typeface="Roboto"/>
                  <a:cs typeface="Roboto"/>
                  <a:sym typeface="Roboto"/>
                </a:rPr>
                <a:t>Preserved* via the ARDC as a Data Collection of National Significance </a:t>
              </a:r>
              <a:endParaRPr sz="1000">
                <a:solidFill>
                  <a:schemeClr val="dk1"/>
                </a:solidFill>
                <a:latin typeface="Roboto"/>
                <a:ea typeface="Roboto"/>
                <a:cs typeface="Roboto"/>
                <a:sym typeface="Roboto"/>
              </a:endParaRPr>
            </a:p>
          </p:txBody>
        </p:sp>
        <p:sp>
          <p:nvSpPr>
            <p:cNvPr id="166" name="Google Shape;166;p22"/>
            <p:cNvSpPr txBox="1"/>
            <p:nvPr/>
          </p:nvSpPr>
          <p:spPr>
            <a:xfrm>
              <a:off x="7499536" y="2093789"/>
              <a:ext cx="436800" cy="3210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pPr>
              <a:r>
                <a:rPr lang="en-GB" sz="1000" b="1">
                  <a:solidFill>
                    <a:srgbClr val="A7291E"/>
                  </a:solidFill>
                  <a:latin typeface="Roboto"/>
                  <a:ea typeface="Roboto"/>
                  <a:cs typeface="Roboto"/>
                  <a:sym typeface="Roboto"/>
                </a:rPr>
                <a:t>2023</a:t>
              </a:r>
              <a:endParaRPr sz="1000" b="1">
                <a:solidFill>
                  <a:srgbClr val="A7291E"/>
                </a:solidFill>
                <a:latin typeface="Roboto"/>
                <a:ea typeface="Roboto"/>
                <a:cs typeface="Roboto"/>
                <a:sym typeface="Roboto"/>
              </a:endParaRPr>
            </a:p>
          </p:txBody>
        </p:sp>
      </p:grpSp>
      <p:sp>
        <p:nvSpPr>
          <p:cNvPr id="167" name="Google Shape;167;p22"/>
          <p:cNvSpPr/>
          <p:nvPr/>
        </p:nvSpPr>
        <p:spPr>
          <a:xfrm>
            <a:off x="4261626" y="2248343"/>
            <a:ext cx="664200" cy="37200"/>
          </a:xfrm>
          <a:prstGeom prst="roundRect">
            <a:avLst>
              <a:gd name="adj" fmla="val 50000"/>
            </a:avLst>
          </a:prstGeom>
          <a:solidFill>
            <a:srgbClr val="A7291E"/>
          </a:solidFill>
          <a:ln>
            <a:noFill/>
          </a:ln>
        </p:spPr>
        <p:txBody>
          <a:bodyPr spcFirstLastPara="1" wrap="square" lIns="91425" tIns="91425" rIns="91425" bIns="91425" anchor="ctr" anchorCtr="0">
            <a:noAutofit/>
          </a:bodyPr>
          <a:lstStyle/>
          <a:p>
            <a:endParaRPr>
              <a:solidFill>
                <a:schemeClr val="accent4"/>
              </a:solidFill>
            </a:endParaRPr>
          </a:p>
        </p:txBody>
      </p:sp>
      <p:sp>
        <p:nvSpPr>
          <p:cNvPr id="168" name="Google Shape;168;p22"/>
          <p:cNvSpPr/>
          <p:nvPr/>
        </p:nvSpPr>
        <p:spPr>
          <a:xfrm>
            <a:off x="6585287" y="2248343"/>
            <a:ext cx="664200" cy="37200"/>
          </a:xfrm>
          <a:prstGeom prst="roundRect">
            <a:avLst>
              <a:gd name="adj" fmla="val 50000"/>
            </a:avLst>
          </a:prstGeom>
          <a:solidFill>
            <a:srgbClr val="A7291E"/>
          </a:solidFill>
          <a:ln>
            <a:noFill/>
          </a:ln>
        </p:spPr>
        <p:txBody>
          <a:bodyPr spcFirstLastPara="1" wrap="square" lIns="91425" tIns="91425" rIns="91425" bIns="91425" anchor="ctr" anchorCtr="0">
            <a:noAutofit/>
          </a:bodyPr>
          <a:lstStyle/>
          <a:p>
            <a:endParaRPr/>
          </a:p>
        </p:txBody>
      </p:sp>
      <p:sp>
        <p:nvSpPr>
          <p:cNvPr id="2" name="Shape 54">
            <a:extLst>
              <a:ext uri="{FF2B5EF4-FFF2-40B4-BE49-F238E27FC236}">
                <a16:creationId xmlns:a16="http://schemas.microsoft.com/office/drawing/2014/main" id="{A56BDFE6-B928-4F0C-66D2-7729B7B1C135}"/>
              </a:ext>
            </a:extLst>
          </p:cNvPr>
          <p:cNvSpPr/>
          <p:nvPr/>
        </p:nvSpPr>
        <p:spPr>
          <a:xfrm>
            <a:off x="185739" y="231485"/>
            <a:ext cx="9158286" cy="1118576"/>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4800">
                <a:solidFill>
                  <a:srgbClr val="FFFFFF"/>
                </a:solidFill>
              </a:defRPr>
            </a:lvl1pPr>
          </a:lstStyle>
          <a:p>
            <a:pPr algn="ctr"/>
            <a:r>
              <a:rPr lang="en-AU" sz="4000" dirty="0">
                <a:solidFill>
                  <a:srgbClr val="0432FF"/>
                </a:solidFill>
                <a:latin typeface="Arial" panose="020B0604020202020204" pitchFamily="34" charset="0"/>
                <a:ea typeface="American Typewriter" charset="0"/>
                <a:cs typeface="Arial" panose="020B0604020202020204" pitchFamily="34" charset="0"/>
              </a:rPr>
              <a:t>Pulsars and Fast Transients </a:t>
            </a:r>
          </a:p>
          <a:p>
            <a:pPr algn="ctr"/>
            <a:r>
              <a:rPr lang="en-AU" sz="2800" dirty="0">
                <a:solidFill>
                  <a:srgbClr val="0432FF"/>
                </a:solidFill>
                <a:latin typeface="Arial" panose="020B0604020202020204" pitchFamily="34" charset="0"/>
                <a:ea typeface="American Typewriter" charset="0"/>
                <a:cs typeface="Arial" panose="020B0604020202020204" pitchFamily="34" charset="0"/>
              </a:rPr>
              <a:t>Timeline, Technology &amp; Data milestones</a:t>
            </a:r>
            <a:endParaRPr sz="2800" dirty="0">
              <a:solidFill>
                <a:srgbClr val="0432FF"/>
              </a:solidFill>
              <a:latin typeface="Arial" panose="020B0604020202020204" pitchFamily="34" charset="0"/>
              <a:ea typeface="American Typewriter" charset="0"/>
              <a:cs typeface="Arial" panose="020B0604020202020204" pitchFamily="34" charset="0"/>
            </a:endParaRPr>
          </a:p>
        </p:txBody>
      </p:sp>
      <p:sp>
        <p:nvSpPr>
          <p:cNvPr id="3" name="TextBox 2">
            <a:extLst>
              <a:ext uri="{FF2B5EF4-FFF2-40B4-BE49-F238E27FC236}">
                <a16:creationId xmlns:a16="http://schemas.microsoft.com/office/drawing/2014/main" id="{B325893C-FEDE-8448-3E19-A9CBAE1B4E01}"/>
              </a:ext>
            </a:extLst>
          </p:cNvPr>
          <p:cNvSpPr txBox="1"/>
          <p:nvPr/>
        </p:nvSpPr>
        <p:spPr>
          <a:xfrm>
            <a:off x="59263" y="5241520"/>
            <a:ext cx="8444089" cy="1246495"/>
          </a:xfrm>
          <a:prstGeom prst="rect">
            <a:avLst/>
          </a:prstGeom>
          <a:noFill/>
        </p:spPr>
        <p:txBody>
          <a:bodyPr wrap="square" rtlCol="0">
            <a:spAutoFit/>
          </a:bodyPr>
          <a:lstStyle/>
          <a:p>
            <a:pPr marL="342900" lvl="1" indent="-342900">
              <a:spcAft>
                <a:spcPts val="600"/>
              </a:spcAft>
              <a:buFont typeface="Wingdings" charset="2"/>
              <a:buChar char=""/>
            </a:pPr>
            <a:r>
              <a:rPr lang="en-AU" sz="1400" dirty="0">
                <a:latin typeface="American Typewriter" charset="0"/>
                <a:ea typeface="American Typewriter" charset="0"/>
                <a:cs typeface="American Typewriter" charset="0"/>
              </a:rPr>
              <a:t>Pulsars and Fast Transients (PFT) science </a:t>
            </a:r>
          </a:p>
          <a:p>
            <a:pPr marL="875700" lvl="2" indent="-342900">
              <a:spcAft>
                <a:spcPts val="600"/>
              </a:spcAft>
              <a:buFont typeface="Wingdings" charset="2"/>
              <a:buChar char=""/>
            </a:pPr>
            <a:r>
              <a:rPr lang="en-AU" sz="1400" dirty="0">
                <a:latin typeface="American Typewriter" charset="0"/>
                <a:ea typeface="American Typewriter" charset="0"/>
                <a:cs typeface="American Typewriter" charset="0"/>
              </a:rPr>
              <a:t>Science using the Voltage Capture System (VCS) + software, HPC/processing pipelines </a:t>
            </a:r>
          </a:p>
          <a:p>
            <a:pPr marL="875700" lvl="2" indent="-342900">
              <a:spcAft>
                <a:spcPts val="600"/>
              </a:spcAft>
              <a:buFont typeface="Wingdings" charset="2"/>
              <a:buChar char=""/>
            </a:pPr>
            <a:r>
              <a:rPr lang="en-AU" sz="1400" dirty="0">
                <a:latin typeface="American Typewriter" charset="0"/>
                <a:ea typeface="American Typewriter" charset="0"/>
                <a:cs typeface="American Typewriter" charset="0"/>
              </a:rPr>
              <a:t>Pulsars, FRBs, GRBs, GW events, cosmic ray detection, passive radar applications, etc. </a:t>
            </a:r>
          </a:p>
          <a:p>
            <a:endParaRPr lang="en-US" dirty="0"/>
          </a:p>
        </p:txBody>
      </p:sp>
      <p:sp>
        <p:nvSpPr>
          <p:cNvPr id="4" name="TextBox 3">
            <a:extLst>
              <a:ext uri="{FF2B5EF4-FFF2-40B4-BE49-F238E27FC236}">
                <a16:creationId xmlns:a16="http://schemas.microsoft.com/office/drawing/2014/main" id="{E9F7A5AE-802B-4586-1A14-69790E81402B}"/>
              </a:ext>
            </a:extLst>
          </p:cNvPr>
          <p:cNvSpPr txBox="1"/>
          <p:nvPr/>
        </p:nvSpPr>
        <p:spPr>
          <a:xfrm>
            <a:off x="7029256" y="6349516"/>
            <a:ext cx="2948191" cy="276999"/>
          </a:xfrm>
          <a:prstGeom prst="rect">
            <a:avLst/>
          </a:prstGeom>
          <a:noFill/>
        </p:spPr>
        <p:txBody>
          <a:bodyPr wrap="square" rtlCol="0">
            <a:spAutoFit/>
          </a:bodyPr>
          <a:lstStyle/>
          <a:p>
            <a:r>
              <a:rPr lang="en-US" sz="1200" dirty="0">
                <a:latin typeface="American Typewriter" charset="0"/>
                <a:ea typeface="American Typewriter" charset="0"/>
                <a:cs typeface="American Typewriter" charset="0"/>
              </a:rPr>
              <a:t>Slide from Bradley Meyers</a:t>
            </a:r>
          </a:p>
        </p:txBody>
      </p:sp>
    </p:spTree>
    <p:extLst>
      <p:ext uri="{BB962C8B-B14F-4D97-AF65-F5344CB8AC3E}">
        <p14:creationId xmlns:p14="http://schemas.microsoft.com/office/powerpoint/2010/main" val="354685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5" name="Google Shape;56;p13">
            <a:extLst>
              <a:ext uri="{FF2B5EF4-FFF2-40B4-BE49-F238E27FC236}">
                <a16:creationId xmlns:a16="http://schemas.microsoft.com/office/drawing/2014/main" id="{9C7198BD-53A8-F6AF-94A2-D06E7B1F0C54}"/>
              </a:ext>
            </a:extLst>
          </p:cNvPr>
          <p:cNvSpPr txBox="1"/>
          <p:nvPr/>
        </p:nvSpPr>
        <p:spPr>
          <a:xfrm>
            <a:off x="1051916" y="125142"/>
            <a:ext cx="8386400" cy="5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dirty="0">
                <a:solidFill>
                  <a:srgbClr val="0000FF"/>
                </a:solidFill>
                <a:latin typeface="Roboto Slab"/>
                <a:ea typeface="Roboto Slab"/>
                <a:cs typeface="Roboto Slab"/>
                <a:sym typeface="Roboto Slab"/>
              </a:rPr>
              <a:t>AAVS2 System Verification &amp; Polarimetry</a:t>
            </a:r>
            <a:endParaRPr sz="3000" dirty="0">
              <a:solidFill>
                <a:srgbClr val="0000FF"/>
              </a:solidFill>
              <a:latin typeface="Roboto Slab"/>
              <a:ea typeface="Roboto Slab"/>
              <a:cs typeface="Roboto Slab"/>
              <a:sym typeface="Roboto Slab"/>
            </a:endParaRPr>
          </a:p>
        </p:txBody>
      </p:sp>
      <p:pic>
        <p:nvPicPr>
          <p:cNvPr id="6" name="Google Shape;54;p13">
            <a:extLst>
              <a:ext uri="{FF2B5EF4-FFF2-40B4-BE49-F238E27FC236}">
                <a16:creationId xmlns:a16="http://schemas.microsoft.com/office/drawing/2014/main" id="{7116DAFB-7BCA-A523-26E1-F364450B20B2}"/>
              </a:ext>
            </a:extLst>
          </p:cNvPr>
          <p:cNvPicPr preferRelativeResize="0"/>
          <p:nvPr/>
        </p:nvPicPr>
        <p:blipFill>
          <a:blip r:embed="rId3">
            <a:alphaModFix/>
          </a:blip>
          <a:stretch>
            <a:fillRect/>
          </a:stretch>
        </p:blipFill>
        <p:spPr>
          <a:xfrm>
            <a:off x="5076280" y="1190958"/>
            <a:ext cx="2968935" cy="2305899"/>
          </a:xfrm>
          <a:prstGeom prst="rect">
            <a:avLst/>
          </a:prstGeom>
          <a:noFill/>
          <a:ln>
            <a:noFill/>
          </a:ln>
        </p:spPr>
      </p:pic>
      <p:pic>
        <p:nvPicPr>
          <p:cNvPr id="7" name="Google Shape;55;p13">
            <a:extLst>
              <a:ext uri="{FF2B5EF4-FFF2-40B4-BE49-F238E27FC236}">
                <a16:creationId xmlns:a16="http://schemas.microsoft.com/office/drawing/2014/main" id="{159E0DC3-C4CB-DEF4-E59B-6CA01DF42995}"/>
              </a:ext>
            </a:extLst>
          </p:cNvPr>
          <p:cNvPicPr preferRelativeResize="0"/>
          <p:nvPr/>
        </p:nvPicPr>
        <p:blipFill>
          <a:blip r:embed="rId4">
            <a:alphaModFix/>
          </a:blip>
          <a:stretch>
            <a:fillRect/>
          </a:stretch>
        </p:blipFill>
        <p:spPr>
          <a:xfrm>
            <a:off x="4967096" y="3496857"/>
            <a:ext cx="3102899" cy="2994726"/>
          </a:xfrm>
          <a:prstGeom prst="rect">
            <a:avLst/>
          </a:prstGeom>
          <a:noFill/>
          <a:ln>
            <a:noFill/>
          </a:ln>
        </p:spPr>
      </p:pic>
      <p:sp>
        <p:nvSpPr>
          <p:cNvPr id="10" name="Google Shape;57;p13">
            <a:extLst>
              <a:ext uri="{FF2B5EF4-FFF2-40B4-BE49-F238E27FC236}">
                <a16:creationId xmlns:a16="http://schemas.microsoft.com/office/drawing/2014/main" id="{DC125037-04C0-AE50-8449-861206686B09}"/>
              </a:ext>
            </a:extLst>
          </p:cNvPr>
          <p:cNvSpPr txBox="1">
            <a:spLocks/>
          </p:cNvSpPr>
          <p:nvPr/>
        </p:nvSpPr>
        <p:spPr>
          <a:xfrm>
            <a:off x="62841" y="1043719"/>
            <a:ext cx="4722970" cy="4555200"/>
          </a:xfrm>
          <a:prstGeom prst="rect">
            <a:avLst/>
          </a:prstGeom>
        </p:spPr>
        <p:txBody>
          <a:bodyPr spcFirstLastPara="1" vert="horz" wrap="square" lIns="91425" tIns="91425" rIns="91425" bIns="91425" rtlCol="0" anchor="t" anchorCtr="0">
            <a:normAutofit/>
          </a:bodyPr>
          <a:lst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342900">
              <a:spcBef>
                <a:spcPts val="0"/>
              </a:spcBef>
              <a:buClr>
                <a:schemeClr val="dk1"/>
              </a:buClr>
              <a:buSzPts val="1800"/>
              <a:buFont typeface="Arial"/>
              <a:buChar char="●"/>
            </a:pPr>
            <a:r>
              <a:rPr lang="en-GB" sz="1400" b="0" dirty="0">
                <a:solidFill>
                  <a:schemeClr val="dk1"/>
                </a:solidFill>
              </a:rPr>
              <a:t>AAVS2 (Aperture Array Verification System 2.0) is an SKA-Low prototyping station</a:t>
            </a:r>
          </a:p>
          <a:p>
            <a:pPr marL="457200" indent="-342900">
              <a:spcBef>
                <a:spcPts val="0"/>
              </a:spcBef>
              <a:buClr>
                <a:schemeClr val="dk1"/>
              </a:buClr>
              <a:buSzPts val="1800"/>
              <a:buFont typeface="Arial"/>
              <a:buChar char="●"/>
            </a:pPr>
            <a:endParaRPr lang="en-GB" sz="1400" b="0" dirty="0">
              <a:solidFill>
                <a:schemeClr val="dk1"/>
              </a:solidFill>
            </a:endParaRPr>
          </a:p>
          <a:p>
            <a:pPr marL="457200" indent="-342900">
              <a:spcBef>
                <a:spcPts val="0"/>
              </a:spcBef>
              <a:buClr>
                <a:schemeClr val="dk1"/>
              </a:buClr>
              <a:buSzPts val="1800"/>
              <a:buFont typeface="Arial"/>
              <a:buChar char="●"/>
            </a:pPr>
            <a:r>
              <a:rPr lang="en-GB" sz="1400" b="0" dirty="0">
                <a:solidFill>
                  <a:schemeClr val="dk1"/>
                </a:solidFill>
              </a:rPr>
              <a:t>Bandwidth upgrade (32 x) enabled sensitive pulsar observations with full polarisation information </a:t>
            </a:r>
          </a:p>
          <a:p>
            <a:pPr marL="457200" indent="-342900">
              <a:spcBef>
                <a:spcPts val="1000"/>
              </a:spcBef>
              <a:buClr>
                <a:schemeClr val="dk1"/>
              </a:buClr>
              <a:buSzPts val="1800"/>
              <a:buFont typeface="Arial"/>
              <a:buChar char="●"/>
            </a:pPr>
            <a:r>
              <a:rPr lang="en-GB" sz="1400" b="0" dirty="0">
                <a:solidFill>
                  <a:schemeClr val="dk1"/>
                </a:solidFill>
              </a:rPr>
              <a:t>Validation of AAVS2 polarimetry is important for gaining confidence in SKA-Low station data, and as a useful cross-check of MWA polarimetry</a:t>
            </a:r>
          </a:p>
          <a:p>
            <a:pPr marL="457200" indent="-342900">
              <a:spcBef>
                <a:spcPts val="1000"/>
              </a:spcBef>
              <a:buClr>
                <a:schemeClr val="dk1"/>
              </a:buClr>
              <a:buSzPts val="1800"/>
              <a:buFont typeface="Arial"/>
              <a:buChar char="●"/>
            </a:pPr>
            <a:r>
              <a:rPr lang="en-GB" sz="1400" b="0" dirty="0">
                <a:solidFill>
                  <a:schemeClr val="dk1"/>
                </a:solidFill>
              </a:rPr>
              <a:t>MWA pulsar detections provide an important reference point to validate this exercise </a:t>
            </a:r>
          </a:p>
          <a:p>
            <a:pPr marL="457200" indent="-342900">
              <a:spcBef>
                <a:spcPts val="1000"/>
              </a:spcBef>
              <a:spcAft>
                <a:spcPts val="1000"/>
              </a:spcAft>
              <a:buClr>
                <a:schemeClr val="dk1"/>
              </a:buClr>
              <a:buSzPts val="1800"/>
              <a:buFont typeface="Arial"/>
              <a:buChar char="●"/>
            </a:pPr>
            <a:r>
              <a:rPr lang="en-GB" sz="1400" b="0" dirty="0">
                <a:solidFill>
                  <a:schemeClr val="dk1"/>
                </a:solidFill>
              </a:rPr>
              <a:t>Vela pulsar profiles near ~ 200 MHz are consistent between AAVS2 and MWA</a:t>
            </a:r>
          </a:p>
          <a:p>
            <a:pPr marL="457200" indent="-342900">
              <a:spcBef>
                <a:spcPts val="1000"/>
              </a:spcBef>
              <a:spcAft>
                <a:spcPts val="1000"/>
              </a:spcAft>
              <a:buClr>
                <a:schemeClr val="dk1"/>
              </a:buClr>
              <a:buSzPts val="1800"/>
              <a:buFont typeface="Arial"/>
              <a:buChar char="●"/>
            </a:pPr>
            <a:r>
              <a:rPr lang="en-GB" sz="1400" b="0" dirty="0">
                <a:solidFill>
                  <a:schemeClr val="dk1"/>
                </a:solidFill>
                <a:latin typeface="Arial" panose="020B0604020202020204" pitchFamily="34" charset="0"/>
                <a:cs typeface="Arial" panose="020B0604020202020204" pitchFamily="34" charset="0"/>
              </a:rPr>
              <a:t>Evidence for </a:t>
            </a:r>
            <a:r>
              <a:rPr lang="en-GB" sz="1400" b="0" i="1" dirty="0">
                <a:solidFill>
                  <a:schemeClr val="dk1"/>
                </a:solidFill>
                <a:latin typeface="Bookman Old Style" panose="02050604050505020204" pitchFamily="18" charset="0"/>
                <a:cs typeface="Arial" panose="020B0604020202020204" pitchFamily="34" charset="0"/>
              </a:rPr>
              <a:t>micro-structure</a:t>
            </a:r>
            <a:r>
              <a:rPr lang="en-GB" sz="1400" b="0" dirty="0">
                <a:solidFill>
                  <a:schemeClr val="dk1"/>
                </a:solidFill>
                <a:latin typeface="Arial" panose="020B0604020202020204" pitchFamily="34" charset="0"/>
                <a:cs typeface="Arial" panose="020B0604020202020204" pitchFamily="34" charset="0"/>
              </a:rPr>
              <a:t> (~AU scales) in the interstellar magnetic field toward the Vela pulsar  </a:t>
            </a:r>
            <a:r>
              <a:rPr lang="en-GB" sz="1400" b="0" dirty="0">
                <a:solidFill>
                  <a:schemeClr val="dk1"/>
                </a:solidFill>
              </a:rPr>
              <a:t>(Lee et al. 2024) </a:t>
            </a:r>
          </a:p>
        </p:txBody>
      </p:sp>
      <p:sp>
        <p:nvSpPr>
          <p:cNvPr id="11" name="Google Shape;58;p13">
            <a:extLst>
              <a:ext uri="{FF2B5EF4-FFF2-40B4-BE49-F238E27FC236}">
                <a16:creationId xmlns:a16="http://schemas.microsoft.com/office/drawing/2014/main" id="{7A84DBAF-A521-C599-3C2D-BE8664748F47}"/>
              </a:ext>
            </a:extLst>
          </p:cNvPr>
          <p:cNvSpPr txBox="1"/>
          <p:nvPr/>
        </p:nvSpPr>
        <p:spPr>
          <a:xfrm>
            <a:off x="5076280" y="6470485"/>
            <a:ext cx="3840077" cy="355800"/>
          </a:xfrm>
          <a:prstGeom prst="rect">
            <a:avLst/>
          </a:prstGeom>
          <a:solidFill>
            <a:schemeClr val="bg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dirty="0">
                <a:solidFill>
                  <a:srgbClr val="0432FF"/>
                </a:solidFill>
                <a:latin typeface="American Typewriter" panose="02090604020004020304" pitchFamily="18" charset="77"/>
              </a:rPr>
              <a:t>Lee et al. (2024), accepted in PASA</a:t>
            </a:r>
            <a:endParaRPr sz="1600" dirty="0">
              <a:solidFill>
                <a:srgbClr val="0432FF"/>
              </a:solidFill>
              <a:latin typeface="American Typewriter" panose="02090604020004020304" pitchFamily="18" charset="77"/>
            </a:endParaRPr>
          </a:p>
        </p:txBody>
      </p:sp>
      <p:pic>
        <p:nvPicPr>
          <p:cNvPr id="12" name="Picture 11" descr="A person smiling at the camera&#10;&#10;Description automatically generated">
            <a:extLst>
              <a:ext uri="{FF2B5EF4-FFF2-40B4-BE49-F238E27FC236}">
                <a16:creationId xmlns:a16="http://schemas.microsoft.com/office/drawing/2014/main" id="{7C65B943-FBB0-C9AC-D3A7-7387768C93E2}"/>
              </a:ext>
            </a:extLst>
          </p:cNvPr>
          <p:cNvPicPr>
            <a:picLocks noChangeAspect="1"/>
          </p:cNvPicPr>
          <p:nvPr/>
        </p:nvPicPr>
        <p:blipFill>
          <a:blip r:embed="rId5"/>
          <a:stretch>
            <a:fillRect/>
          </a:stretch>
        </p:blipFill>
        <p:spPr>
          <a:xfrm>
            <a:off x="8132453" y="890830"/>
            <a:ext cx="971131" cy="1004162"/>
          </a:xfrm>
          <a:prstGeom prst="rect">
            <a:avLst/>
          </a:prstGeom>
        </p:spPr>
      </p:pic>
      <p:sp>
        <p:nvSpPr>
          <p:cNvPr id="13" name="TextBox 12">
            <a:extLst>
              <a:ext uri="{FF2B5EF4-FFF2-40B4-BE49-F238E27FC236}">
                <a16:creationId xmlns:a16="http://schemas.microsoft.com/office/drawing/2014/main" id="{121283B6-D24C-9F18-7E1B-6BF3F655BED5}"/>
              </a:ext>
            </a:extLst>
          </p:cNvPr>
          <p:cNvSpPr txBox="1"/>
          <p:nvPr/>
        </p:nvSpPr>
        <p:spPr>
          <a:xfrm>
            <a:off x="7150102" y="2152407"/>
            <a:ext cx="976741" cy="369332"/>
          </a:xfrm>
          <a:prstGeom prst="rect">
            <a:avLst/>
          </a:prstGeom>
          <a:noFill/>
        </p:spPr>
        <p:txBody>
          <a:bodyPr wrap="square" rtlCol="0">
            <a:spAutoFit/>
          </a:bodyPr>
          <a:lstStyle/>
          <a:p>
            <a:r>
              <a:rPr lang="en-US" b="1" dirty="0"/>
              <a:t>MWA</a:t>
            </a:r>
          </a:p>
        </p:txBody>
      </p:sp>
      <p:sp>
        <p:nvSpPr>
          <p:cNvPr id="14" name="TextBox 13">
            <a:extLst>
              <a:ext uri="{FF2B5EF4-FFF2-40B4-BE49-F238E27FC236}">
                <a16:creationId xmlns:a16="http://schemas.microsoft.com/office/drawing/2014/main" id="{7D60658F-1861-0287-ACFD-4CDCAB35C725}"/>
              </a:ext>
            </a:extLst>
          </p:cNvPr>
          <p:cNvSpPr txBox="1"/>
          <p:nvPr/>
        </p:nvSpPr>
        <p:spPr>
          <a:xfrm>
            <a:off x="7150101" y="3831559"/>
            <a:ext cx="976741" cy="369332"/>
          </a:xfrm>
          <a:prstGeom prst="rect">
            <a:avLst/>
          </a:prstGeom>
          <a:noFill/>
        </p:spPr>
        <p:txBody>
          <a:bodyPr wrap="square" rtlCol="0">
            <a:spAutoFit/>
          </a:bodyPr>
          <a:lstStyle/>
          <a:p>
            <a:r>
              <a:rPr lang="en-US" b="1" dirty="0"/>
              <a:t>AAVS2</a:t>
            </a:r>
          </a:p>
        </p:txBody>
      </p:sp>
      <p:sp>
        <p:nvSpPr>
          <p:cNvPr id="2" name="TextBox 1">
            <a:extLst>
              <a:ext uri="{FF2B5EF4-FFF2-40B4-BE49-F238E27FC236}">
                <a16:creationId xmlns:a16="http://schemas.microsoft.com/office/drawing/2014/main" id="{09F9CEDD-EA26-BE4C-E456-2DB0F9797205}"/>
              </a:ext>
            </a:extLst>
          </p:cNvPr>
          <p:cNvSpPr txBox="1"/>
          <p:nvPr/>
        </p:nvSpPr>
        <p:spPr>
          <a:xfrm>
            <a:off x="8126843" y="1894992"/>
            <a:ext cx="976741" cy="553998"/>
          </a:xfrm>
          <a:prstGeom prst="rect">
            <a:avLst/>
          </a:prstGeom>
          <a:noFill/>
        </p:spPr>
        <p:txBody>
          <a:bodyPr wrap="square" rtlCol="0">
            <a:spAutoFit/>
          </a:bodyPr>
          <a:lstStyle/>
          <a:p>
            <a:pPr algn="ctr"/>
            <a:r>
              <a:rPr lang="en-US" sz="1000" dirty="0"/>
              <a:t>Chris Lee</a:t>
            </a:r>
          </a:p>
          <a:p>
            <a:pPr algn="ctr"/>
            <a:r>
              <a:rPr lang="en-US" sz="1000" dirty="0"/>
              <a:t>PhD student</a:t>
            </a:r>
          </a:p>
          <a:p>
            <a:pPr algn="ctr"/>
            <a:r>
              <a:rPr lang="en-US" sz="1000" dirty="0"/>
              <a:t>Curtin </a:t>
            </a:r>
          </a:p>
        </p:txBody>
      </p:sp>
      <p:pic>
        <p:nvPicPr>
          <p:cNvPr id="4" name="Picture 3">
            <a:extLst>
              <a:ext uri="{FF2B5EF4-FFF2-40B4-BE49-F238E27FC236}">
                <a16:creationId xmlns:a16="http://schemas.microsoft.com/office/drawing/2014/main" id="{87193868-23D7-803A-6F81-322911658E44}"/>
              </a:ext>
            </a:extLst>
          </p:cNvPr>
          <p:cNvPicPr>
            <a:picLocks noChangeAspect="1"/>
          </p:cNvPicPr>
          <p:nvPr/>
        </p:nvPicPr>
        <p:blipFill>
          <a:blip r:embed="rId6"/>
          <a:stretch>
            <a:fillRect/>
          </a:stretch>
        </p:blipFill>
        <p:spPr>
          <a:xfrm>
            <a:off x="109184" y="5069303"/>
            <a:ext cx="2961564" cy="1668865"/>
          </a:xfrm>
          <a:prstGeom prst="rect">
            <a:avLst/>
          </a:prstGeom>
        </p:spPr>
      </p:pic>
    </p:spTree>
    <p:extLst>
      <p:ext uri="{BB962C8B-B14F-4D97-AF65-F5344CB8AC3E}">
        <p14:creationId xmlns:p14="http://schemas.microsoft.com/office/powerpoint/2010/main" val="860487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276DF-27A3-DD2F-D6F7-95DD82170A8F}"/>
              </a:ext>
            </a:extLst>
          </p:cNvPr>
          <p:cNvSpPr>
            <a:spLocks noGrp="1"/>
          </p:cNvSpPr>
          <p:nvPr>
            <p:ph type="title"/>
          </p:nvPr>
        </p:nvSpPr>
        <p:spPr>
          <a:xfrm>
            <a:off x="-19622" y="71369"/>
            <a:ext cx="3112935" cy="1671897"/>
          </a:xfrm>
        </p:spPr>
        <p:txBody>
          <a:bodyPr anchor="t">
            <a:normAutofit/>
          </a:bodyPr>
          <a:lstStyle/>
          <a:p>
            <a:pPr algn="r"/>
            <a:r>
              <a:rPr lang="en-US" sz="3100" dirty="0"/>
              <a:t>MWA Pulse broadening study of J1935+1616</a:t>
            </a:r>
          </a:p>
        </p:txBody>
      </p:sp>
      <p:pic>
        <p:nvPicPr>
          <p:cNvPr id="7" name="Picture 6">
            <a:extLst>
              <a:ext uri="{FF2B5EF4-FFF2-40B4-BE49-F238E27FC236}">
                <a16:creationId xmlns:a16="http://schemas.microsoft.com/office/drawing/2014/main" id="{AC1E6F42-ED6C-21AB-6EC9-507CFE09787E}"/>
              </a:ext>
            </a:extLst>
          </p:cNvPr>
          <p:cNvPicPr>
            <a:picLocks noChangeAspect="1"/>
          </p:cNvPicPr>
          <p:nvPr/>
        </p:nvPicPr>
        <p:blipFill>
          <a:blip r:embed="rId2"/>
          <a:stretch>
            <a:fillRect/>
          </a:stretch>
        </p:blipFill>
        <p:spPr>
          <a:xfrm>
            <a:off x="1028237" y="2149389"/>
            <a:ext cx="2125958" cy="608464"/>
          </a:xfrm>
          <a:prstGeom prst="rect">
            <a:avLst/>
          </a:prstGeom>
        </p:spPr>
      </p:pic>
      <p:sp>
        <p:nvSpPr>
          <p:cNvPr id="3" name="Content Placeholder 2">
            <a:extLst>
              <a:ext uri="{FF2B5EF4-FFF2-40B4-BE49-F238E27FC236}">
                <a16:creationId xmlns:a16="http://schemas.microsoft.com/office/drawing/2014/main" id="{D91432C2-51B6-B5C4-1088-EB427774DDA6}"/>
              </a:ext>
            </a:extLst>
          </p:cNvPr>
          <p:cNvSpPr>
            <a:spLocks noGrp="1"/>
          </p:cNvSpPr>
          <p:nvPr>
            <p:ph idx="1"/>
          </p:nvPr>
        </p:nvSpPr>
        <p:spPr>
          <a:xfrm>
            <a:off x="213379" y="1529455"/>
            <a:ext cx="4676451" cy="4869544"/>
          </a:xfrm>
        </p:spPr>
        <p:txBody>
          <a:bodyPr anchor="t">
            <a:normAutofit fontScale="70000" lnSpcReduction="20000"/>
          </a:bodyPr>
          <a:lstStyle/>
          <a:p>
            <a:pPr>
              <a:lnSpc>
                <a:spcPct val="90000"/>
              </a:lnSpc>
            </a:pPr>
            <a:r>
              <a:rPr lang="en-US" sz="2100" b="1" dirty="0"/>
              <a:t>Wavenumber spectrum</a:t>
            </a:r>
          </a:p>
          <a:p>
            <a:pPr>
              <a:lnSpc>
                <a:spcPct val="90000"/>
              </a:lnSpc>
            </a:pPr>
            <a:endParaRPr lang="en-US" sz="2100" b="1" dirty="0"/>
          </a:p>
          <a:p>
            <a:pPr marL="285750" lvl="1" indent="-285750">
              <a:lnSpc>
                <a:spcPct val="90000"/>
              </a:lnSpc>
              <a:buFont typeface="Arial" panose="020B0604020202020204" pitchFamily="34" charset="0"/>
              <a:buChar char="•"/>
            </a:pPr>
            <a:r>
              <a:rPr lang="en-US" sz="1700" dirty="0"/>
              <a:t>Inner scale </a:t>
            </a:r>
            <a:r>
              <a:rPr lang="en-US" sz="1700" dirty="0">
                <a:sym typeface="Wingdings" pitchFamily="2" charset="2"/>
              </a:rPr>
              <a:t> upper cutoff on wavenumber q</a:t>
            </a:r>
          </a:p>
          <a:p>
            <a:pPr lvl="1">
              <a:lnSpc>
                <a:spcPct val="90000"/>
              </a:lnSpc>
            </a:pPr>
            <a:endParaRPr lang="en-US" sz="1700" dirty="0"/>
          </a:p>
          <a:p>
            <a:pPr>
              <a:lnSpc>
                <a:spcPct val="90000"/>
              </a:lnSpc>
            </a:pPr>
            <a:endParaRPr lang="en-US" sz="2100" dirty="0"/>
          </a:p>
          <a:p>
            <a:pPr marL="0" indent="0">
              <a:lnSpc>
                <a:spcPct val="90000"/>
              </a:lnSpc>
              <a:buNone/>
            </a:pPr>
            <a:endParaRPr lang="en-US" sz="2100" dirty="0"/>
          </a:p>
          <a:p>
            <a:pPr marL="0" indent="0">
              <a:lnSpc>
                <a:spcPct val="90000"/>
              </a:lnSpc>
              <a:buNone/>
            </a:pPr>
            <a:endParaRPr lang="en-US" sz="2100" dirty="0"/>
          </a:p>
          <a:p>
            <a:pPr marL="0" indent="0">
              <a:lnSpc>
                <a:spcPct val="90000"/>
              </a:lnSpc>
              <a:buNone/>
            </a:pPr>
            <a:endParaRPr lang="en-US" sz="2100" dirty="0"/>
          </a:p>
          <a:p>
            <a:pPr>
              <a:lnSpc>
                <a:spcPct val="90000"/>
              </a:lnSpc>
            </a:pPr>
            <a:r>
              <a:rPr lang="en-US" sz="2100" b="1" dirty="0"/>
              <a:t>J1935+1616</a:t>
            </a:r>
          </a:p>
          <a:p>
            <a:pPr marL="342900" lvl="1" indent="-342900">
              <a:lnSpc>
                <a:spcPct val="110000"/>
              </a:lnSpc>
              <a:buFont typeface="Arial" panose="020B0604020202020204" pitchFamily="34" charset="0"/>
              <a:buChar char="•"/>
            </a:pPr>
            <a:r>
              <a:rPr lang="en-US" sz="2100" dirty="0"/>
              <a:t>Claims in literature that  𝛽 &gt; Kolmogorov</a:t>
            </a:r>
          </a:p>
          <a:p>
            <a:pPr marL="342900" lvl="1" indent="-342900">
              <a:lnSpc>
                <a:spcPct val="110000"/>
              </a:lnSpc>
              <a:buFont typeface="Arial" panose="020B0604020202020204" pitchFamily="34" charset="0"/>
              <a:buChar char="•"/>
            </a:pPr>
            <a:r>
              <a:rPr lang="en-US" sz="2100" dirty="0"/>
              <a:t>Based on model fitting pulse broadening function to pulse shapes vs. frequency</a:t>
            </a:r>
          </a:p>
          <a:p>
            <a:pPr marL="342900" lvl="1" indent="-342900">
              <a:lnSpc>
                <a:spcPct val="110000"/>
              </a:lnSpc>
              <a:buFont typeface="Arial" panose="020B0604020202020204" pitchFamily="34" charset="0"/>
              <a:buChar char="•"/>
            </a:pPr>
            <a:r>
              <a:rPr lang="en-US" sz="2100" i="1" dirty="0">
                <a:solidFill>
                  <a:srgbClr val="0432FF"/>
                </a:solidFill>
                <a:latin typeface="Bookman Old Style" panose="02050604050505020204" pitchFamily="18" charset="0"/>
              </a:rPr>
              <a:t>Results depend on the shape of PBF</a:t>
            </a:r>
          </a:p>
          <a:p>
            <a:pPr marL="342900" lvl="1" indent="-342900">
              <a:lnSpc>
                <a:spcPct val="110000"/>
              </a:lnSpc>
              <a:buFont typeface="Arial" panose="020B0604020202020204" pitchFamily="34" charset="0"/>
              <a:buChar char="•"/>
            </a:pPr>
            <a:r>
              <a:rPr lang="en-US" sz="2100" dirty="0"/>
              <a:t>Exponential PBFs (the most used) yield biased results based on simulations</a:t>
            </a:r>
          </a:p>
          <a:p>
            <a:pPr marL="342900" lvl="1" indent="-342900">
              <a:lnSpc>
                <a:spcPct val="110000"/>
              </a:lnSpc>
              <a:buFont typeface="Arial" panose="020B0604020202020204" pitchFamily="34" charset="0"/>
              <a:buChar char="•"/>
            </a:pPr>
            <a:r>
              <a:rPr lang="en-US" sz="2100" dirty="0"/>
              <a:t>PBFs for Kolmogorov media with a finite inner scale are ‘heavy tailed’  and yield different results</a:t>
            </a:r>
          </a:p>
          <a:p>
            <a:pPr marL="342900" lvl="1" indent="-342900">
              <a:lnSpc>
                <a:spcPct val="110000"/>
              </a:lnSpc>
              <a:buFont typeface="Arial" panose="020B0604020202020204" pitchFamily="34" charset="0"/>
              <a:buChar char="•"/>
            </a:pPr>
            <a:endParaRPr lang="en-US" sz="1600" dirty="0"/>
          </a:p>
          <a:p>
            <a:pPr>
              <a:lnSpc>
                <a:spcPct val="110000"/>
              </a:lnSpc>
            </a:pPr>
            <a:r>
              <a:rPr lang="en-US" sz="2100" b="1" dirty="0"/>
              <a:t>MWA </a:t>
            </a:r>
          </a:p>
          <a:p>
            <a:pPr marL="285750" lvl="1" indent="-285750">
              <a:lnSpc>
                <a:spcPct val="110000"/>
              </a:lnSpc>
              <a:buFont typeface="Arial" panose="020B0604020202020204" pitchFamily="34" charset="0"/>
              <a:buChar char="•"/>
            </a:pPr>
            <a:r>
              <a:rPr lang="en-US" sz="2000" dirty="0"/>
              <a:t>Valuable for providing highly scattered pulses </a:t>
            </a:r>
            <a:r>
              <a:rPr lang="en-US" sz="2000" dirty="0">
                <a:sym typeface="Wingdings" pitchFamily="2" charset="2"/>
              </a:rPr>
              <a:t> better discrimination between PBF models</a:t>
            </a:r>
          </a:p>
          <a:p>
            <a:pPr marL="285750" lvl="1" indent="-285750">
              <a:lnSpc>
                <a:spcPct val="110000"/>
              </a:lnSpc>
              <a:buFont typeface="Arial" panose="020B0604020202020204" pitchFamily="34" charset="0"/>
              <a:buChar char="•"/>
            </a:pPr>
            <a:r>
              <a:rPr lang="en-US" sz="2000" dirty="0">
                <a:solidFill>
                  <a:srgbClr val="0432FF"/>
                </a:solidFill>
                <a:sym typeface="Wingdings" pitchFamily="2" charset="2"/>
              </a:rPr>
              <a:t>G099 project to extend the frequency coverage</a:t>
            </a:r>
            <a:r>
              <a:rPr lang="en-US" sz="2000" dirty="0">
                <a:sym typeface="Wingdings" pitchFamily="2" charset="2"/>
              </a:rPr>
              <a:t> from 80 MHz to 230 MHz </a:t>
            </a:r>
            <a:r>
              <a:rPr lang="en-US" sz="2000" dirty="0"/>
              <a:t>  </a:t>
            </a:r>
          </a:p>
        </p:txBody>
      </p:sp>
      <p:sp>
        <p:nvSpPr>
          <p:cNvPr id="6" name="Slide Number Placeholder 5">
            <a:extLst>
              <a:ext uri="{FF2B5EF4-FFF2-40B4-BE49-F238E27FC236}">
                <a16:creationId xmlns:a16="http://schemas.microsoft.com/office/drawing/2014/main" id="{A2F7C05F-6353-6BB4-D8D3-AABEE432C8E3}"/>
              </a:ext>
            </a:extLst>
          </p:cNvPr>
          <p:cNvSpPr>
            <a:spLocks noGrp="1"/>
          </p:cNvSpPr>
          <p:nvPr>
            <p:ph type="sldNum" sz="quarter" idx="12"/>
          </p:nvPr>
        </p:nvSpPr>
        <p:spPr>
          <a:xfrm>
            <a:off x="8778240" y="6451877"/>
            <a:ext cx="336042" cy="365125"/>
          </a:xfrm>
        </p:spPr>
        <p:txBody>
          <a:bodyPr>
            <a:normAutofit/>
          </a:bodyPr>
          <a:lstStyle/>
          <a:p>
            <a:pPr>
              <a:spcAft>
                <a:spcPts val="600"/>
              </a:spcAft>
            </a:pPr>
            <a:fld id="{50518D95-076C-074B-9658-76215B711CD8}" type="slidenum">
              <a:rPr lang="en-US" sz="1000">
                <a:solidFill>
                  <a:srgbClr val="FFFFFF"/>
                </a:solidFill>
                <a:latin typeface="Calibri"/>
              </a:rPr>
              <a:pPr>
                <a:spcAft>
                  <a:spcPts val="600"/>
                </a:spcAft>
              </a:pPr>
              <a:t>21</a:t>
            </a:fld>
            <a:endParaRPr lang="en-US" sz="1000">
              <a:solidFill>
                <a:srgbClr val="FFFFFF"/>
              </a:solidFill>
              <a:latin typeface="Calibri"/>
            </a:endParaRPr>
          </a:p>
        </p:txBody>
      </p:sp>
      <p:sp>
        <p:nvSpPr>
          <p:cNvPr id="8" name="Content Placeholder 2">
            <a:extLst>
              <a:ext uri="{FF2B5EF4-FFF2-40B4-BE49-F238E27FC236}">
                <a16:creationId xmlns:a16="http://schemas.microsoft.com/office/drawing/2014/main" id="{0B340EBB-0A58-480F-4DD5-3EBF850EA76D}"/>
              </a:ext>
            </a:extLst>
          </p:cNvPr>
          <p:cNvSpPr txBox="1">
            <a:spLocks/>
          </p:cNvSpPr>
          <p:nvPr/>
        </p:nvSpPr>
        <p:spPr>
          <a:xfrm>
            <a:off x="3280809" y="277855"/>
            <a:ext cx="5796136" cy="1134921"/>
          </a:xfrm>
          <a:prstGeom prst="rect">
            <a:avLst/>
          </a:prstGeom>
          <a:ln>
            <a:solidFill>
              <a:schemeClr val="accent1"/>
            </a:solidFill>
          </a:ln>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Avenir Next" panose="020B0503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Next" panose="020B0503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Next" panose="020B0503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Next" panose="020B0503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Next" panose="020B0503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90000"/>
              </a:lnSpc>
              <a:spcAft>
                <a:spcPts val="0"/>
              </a:spcAft>
              <a:buNone/>
            </a:pPr>
            <a:r>
              <a:rPr lang="en-US" sz="1800" b="1" dirty="0"/>
              <a:t>Multipath due to electron density microturbulence</a:t>
            </a:r>
          </a:p>
          <a:p>
            <a:pPr marL="346075" lvl="2" indent="-227013" fontAlgn="auto">
              <a:lnSpc>
                <a:spcPct val="90000"/>
              </a:lnSpc>
              <a:spcAft>
                <a:spcPts val="0"/>
              </a:spcAft>
            </a:pPr>
            <a:r>
              <a:rPr lang="en-US" sz="1800" dirty="0"/>
              <a:t>A unique tracer of the wavenumber spectrum</a:t>
            </a:r>
          </a:p>
          <a:p>
            <a:pPr marL="346075" lvl="2" indent="-227013" fontAlgn="auto">
              <a:lnSpc>
                <a:spcPct val="90000"/>
              </a:lnSpc>
              <a:spcAft>
                <a:spcPts val="0"/>
              </a:spcAft>
            </a:pPr>
            <a:r>
              <a:rPr lang="en-US" sz="1800" dirty="0"/>
              <a:t>Deleterious for precision pulsar timing (PTAs etc.)</a:t>
            </a:r>
          </a:p>
        </p:txBody>
      </p:sp>
      <p:pic>
        <p:nvPicPr>
          <p:cNvPr id="9" name="Picture 8">
            <a:extLst>
              <a:ext uri="{FF2B5EF4-FFF2-40B4-BE49-F238E27FC236}">
                <a16:creationId xmlns:a16="http://schemas.microsoft.com/office/drawing/2014/main" id="{60DC93C0-C841-4D14-CFAF-66E6EEE18CA1}"/>
              </a:ext>
            </a:extLst>
          </p:cNvPr>
          <p:cNvPicPr>
            <a:picLocks noChangeAspect="1"/>
          </p:cNvPicPr>
          <p:nvPr/>
        </p:nvPicPr>
        <p:blipFill rotWithShape="1">
          <a:blip r:embed="rId3"/>
          <a:srcRect l="5251" t="7698" r="6685" b="1535"/>
          <a:stretch/>
        </p:blipFill>
        <p:spPr>
          <a:xfrm>
            <a:off x="4783624" y="1415231"/>
            <a:ext cx="3196239" cy="2472562"/>
          </a:xfrm>
          <a:prstGeom prst="rect">
            <a:avLst/>
          </a:prstGeom>
        </p:spPr>
      </p:pic>
      <p:pic>
        <p:nvPicPr>
          <p:cNvPr id="13" name="Picture 12">
            <a:extLst>
              <a:ext uri="{FF2B5EF4-FFF2-40B4-BE49-F238E27FC236}">
                <a16:creationId xmlns:a16="http://schemas.microsoft.com/office/drawing/2014/main" id="{116BA5FA-3605-9FE4-1AEB-07E2B2D78A96}"/>
              </a:ext>
            </a:extLst>
          </p:cNvPr>
          <p:cNvPicPr>
            <a:picLocks noChangeAspect="1"/>
          </p:cNvPicPr>
          <p:nvPr/>
        </p:nvPicPr>
        <p:blipFill>
          <a:blip r:embed="rId4"/>
          <a:srcRect l="13311" t="14300" r="10595" b="8177"/>
          <a:stretch/>
        </p:blipFill>
        <p:spPr>
          <a:xfrm rot="5400000">
            <a:off x="5219495" y="3442738"/>
            <a:ext cx="2795231" cy="3685342"/>
          </a:xfrm>
          <a:prstGeom prst="rect">
            <a:avLst/>
          </a:prstGeom>
        </p:spPr>
      </p:pic>
      <p:pic>
        <p:nvPicPr>
          <p:cNvPr id="5" name="Picture 4" descr="A person wearing glasses and a blue shirt&#10;&#10;Description automatically generated">
            <a:extLst>
              <a:ext uri="{FF2B5EF4-FFF2-40B4-BE49-F238E27FC236}">
                <a16:creationId xmlns:a16="http://schemas.microsoft.com/office/drawing/2014/main" id="{30338E34-FFFE-785E-2CBB-72DF4CF1F5E7}"/>
              </a:ext>
            </a:extLst>
          </p:cNvPr>
          <p:cNvPicPr>
            <a:picLocks noChangeAspect="1"/>
          </p:cNvPicPr>
          <p:nvPr/>
        </p:nvPicPr>
        <p:blipFill>
          <a:blip r:embed="rId5"/>
          <a:stretch>
            <a:fillRect/>
          </a:stretch>
        </p:blipFill>
        <p:spPr>
          <a:xfrm>
            <a:off x="8115763" y="1451750"/>
            <a:ext cx="971177" cy="1112387"/>
          </a:xfrm>
          <a:prstGeom prst="rect">
            <a:avLst/>
          </a:prstGeom>
        </p:spPr>
      </p:pic>
      <p:pic>
        <p:nvPicPr>
          <p:cNvPr id="11" name="Picture 10" descr="A person smiling for a picture&#10;&#10;Description automatically generated">
            <a:extLst>
              <a:ext uri="{FF2B5EF4-FFF2-40B4-BE49-F238E27FC236}">
                <a16:creationId xmlns:a16="http://schemas.microsoft.com/office/drawing/2014/main" id="{619170E7-26C6-1FFE-E88C-7E43EFED0A67}"/>
              </a:ext>
            </a:extLst>
          </p:cNvPr>
          <p:cNvPicPr>
            <a:picLocks noChangeAspect="1"/>
          </p:cNvPicPr>
          <p:nvPr/>
        </p:nvPicPr>
        <p:blipFill>
          <a:blip r:embed="rId6"/>
          <a:stretch>
            <a:fillRect/>
          </a:stretch>
        </p:blipFill>
        <p:spPr>
          <a:xfrm>
            <a:off x="8115763" y="2837822"/>
            <a:ext cx="983700" cy="983700"/>
          </a:xfrm>
          <a:prstGeom prst="rect">
            <a:avLst/>
          </a:prstGeom>
        </p:spPr>
      </p:pic>
      <p:sp>
        <p:nvSpPr>
          <p:cNvPr id="4" name="TextBox 3">
            <a:extLst>
              <a:ext uri="{FF2B5EF4-FFF2-40B4-BE49-F238E27FC236}">
                <a16:creationId xmlns:a16="http://schemas.microsoft.com/office/drawing/2014/main" id="{7107067E-F1AD-1A9D-A0E2-86A59C0338E7}"/>
              </a:ext>
            </a:extLst>
          </p:cNvPr>
          <p:cNvSpPr txBox="1"/>
          <p:nvPr/>
        </p:nvSpPr>
        <p:spPr>
          <a:xfrm>
            <a:off x="7905752" y="2591601"/>
            <a:ext cx="1370849" cy="246221"/>
          </a:xfrm>
          <a:prstGeom prst="rect">
            <a:avLst/>
          </a:prstGeom>
          <a:noFill/>
        </p:spPr>
        <p:txBody>
          <a:bodyPr wrap="square" rtlCol="0">
            <a:spAutoFit/>
          </a:bodyPr>
          <a:lstStyle/>
          <a:p>
            <a:pPr algn="ctr"/>
            <a:r>
              <a:rPr lang="en-US" sz="1000" dirty="0"/>
              <a:t>Jim Cordes (Cornell)  </a:t>
            </a:r>
          </a:p>
        </p:txBody>
      </p:sp>
      <p:sp>
        <p:nvSpPr>
          <p:cNvPr id="10" name="TextBox 9">
            <a:extLst>
              <a:ext uri="{FF2B5EF4-FFF2-40B4-BE49-F238E27FC236}">
                <a16:creationId xmlns:a16="http://schemas.microsoft.com/office/drawing/2014/main" id="{AC92E5A0-979C-6856-BB87-B34EDBB9AF3D}"/>
              </a:ext>
            </a:extLst>
          </p:cNvPr>
          <p:cNvSpPr txBox="1"/>
          <p:nvPr/>
        </p:nvSpPr>
        <p:spPr>
          <a:xfrm>
            <a:off x="8271284" y="3799610"/>
            <a:ext cx="976741" cy="246221"/>
          </a:xfrm>
          <a:prstGeom prst="rect">
            <a:avLst/>
          </a:prstGeom>
          <a:noFill/>
        </p:spPr>
        <p:txBody>
          <a:bodyPr wrap="square" rtlCol="0">
            <a:spAutoFit/>
          </a:bodyPr>
          <a:lstStyle/>
          <a:p>
            <a:pPr algn="ctr"/>
            <a:r>
              <a:rPr lang="en-US" sz="1000" dirty="0" err="1"/>
              <a:t>Abra</a:t>
            </a:r>
            <a:r>
              <a:rPr lang="en-US" sz="1000" dirty="0"/>
              <a:t> Geiger</a:t>
            </a:r>
          </a:p>
        </p:txBody>
      </p:sp>
    </p:spTree>
    <p:extLst>
      <p:ext uri="{BB962C8B-B14F-4D97-AF65-F5344CB8AC3E}">
        <p14:creationId xmlns:p14="http://schemas.microsoft.com/office/powerpoint/2010/main" val="3864736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11" name="Google Shape;58;p13">
            <a:extLst>
              <a:ext uri="{FF2B5EF4-FFF2-40B4-BE49-F238E27FC236}">
                <a16:creationId xmlns:a16="http://schemas.microsoft.com/office/drawing/2014/main" id="{7A84DBAF-A521-C599-3C2D-BE8664748F47}"/>
              </a:ext>
            </a:extLst>
          </p:cNvPr>
          <p:cNvSpPr txBox="1"/>
          <p:nvPr/>
        </p:nvSpPr>
        <p:spPr>
          <a:xfrm>
            <a:off x="5053824" y="3708354"/>
            <a:ext cx="3010800" cy="355800"/>
          </a:xfrm>
          <a:prstGeom prst="rect">
            <a:avLst/>
          </a:prstGeom>
          <a:solidFill>
            <a:schemeClr val="bg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dirty="0">
                <a:solidFill>
                  <a:schemeClr val="dk1"/>
                </a:solidFill>
                <a:latin typeface="Bookman Old Style" panose="02050604050505020204" pitchFamily="18" charset="0"/>
              </a:rPr>
              <a:t>Rankin, et al. (in prep.) </a:t>
            </a:r>
            <a:endParaRPr sz="1200" dirty="0">
              <a:solidFill>
                <a:schemeClr val="dk1"/>
              </a:solidFill>
              <a:latin typeface="Bookman Old Style" panose="02050604050505020204" pitchFamily="18" charset="0"/>
            </a:endParaRPr>
          </a:p>
        </p:txBody>
      </p:sp>
      <p:pic>
        <p:nvPicPr>
          <p:cNvPr id="3" name="Picture 2" descr="A diagram of a pulse&#10;&#10;Description automatically generated">
            <a:extLst>
              <a:ext uri="{FF2B5EF4-FFF2-40B4-BE49-F238E27FC236}">
                <a16:creationId xmlns:a16="http://schemas.microsoft.com/office/drawing/2014/main" id="{09822BCE-67E5-4A58-7669-8C42F916E12B}"/>
              </a:ext>
            </a:extLst>
          </p:cNvPr>
          <p:cNvPicPr>
            <a:picLocks noChangeAspect="1"/>
          </p:cNvPicPr>
          <p:nvPr/>
        </p:nvPicPr>
        <p:blipFill>
          <a:blip r:embed="rId3"/>
          <a:stretch>
            <a:fillRect/>
          </a:stretch>
        </p:blipFill>
        <p:spPr>
          <a:xfrm>
            <a:off x="0" y="862827"/>
            <a:ext cx="3230723" cy="2968772"/>
          </a:xfrm>
          <a:prstGeom prst="rect">
            <a:avLst/>
          </a:prstGeom>
        </p:spPr>
      </p:pic>
      <p:pic>
        <p:nvPicPr>
          <p:cNvPr id="8" name="Picture 7" descr="A diagram of a spectrum&#10;&#10;Description automatically generated with medium confidence">
            <a:extLst>
              <a:ext uri="{FF2B5EF4-FFF2-40B4-BE49-F238E27FC236}">
                <a16:creationId xmlns:a16="http://schemas.microsoft.com/office/drawing/2014/main" id="{413A79B5-F2B6-1936-F295-331394BAB6A1}"/>
              </a:ext>
            </a:extLst>
          </p:cNvPr>
          <p:cNvPicPr>
            <a:picLocks noChangeAspect="1"/>
          </p:cNvPicPr>
          <p:nvPr/>
        </p:nvPicPr>
        <p:blipFill>
          <a:blip r:embed="rId4"/>
          <a:stretch>
            <a:fillRect/>
          </a:stretch>
        </p:blipFill>
        <p:spPr>
          <a:xfrm>
            <a:off x="109962" y="3901983"/>
            <a:ext cx="3120761" cy="2856289"/>
          </a:xfrm>
          <a:prstGeom prst="rect">
            <a:avLst/>
          </a:prstGeom>
        </p:spPr>
      </p:pic>
      <p:pic>
        <p:nvPicPr>
          <p:cNvPr id="12" name="Picture 11" descr="A graph of a graph&#10;&#10;Description automatically generated">
            <a:extLst>
              <a:ext uri="{FF2B5EF4-FFF2-40B4-BE49-F238E27FC236}">
                <a16:creationId xmlns:a16="http://schemas.microsoft.com/office/drawing/2014/main" id="{3BA2CA64-D2BC-A2FB-B962-C3047A0E978F}"/>
              </a:ext>
            </a:extLst>
          </p:cNvPr>
          <p:cNvPicPr>
            <a:picLocks noChangeAspect="1"/>
          </p:cNvPicPr>
          <p:nvPr/>
        </p:nvPicPr>
        <p:blipFill>
          <a:blip r:embed="rId5"/>
          <a:stretch>
            <a:fillRect/>
          </a:stretch>
        </p:blipFill>
        <p:spPr>
          <a:xfrm>
            <a:off x="4347263" y="1445933"/>
            <a:ext cx="3010800" cy="2326527"/>
          </a:xfrm>
          <a:prstGeom prst="rect">
            <a:avLst/>
          </a:prstGeom>
        </p:spPr>
      </p:pic>
      <p:pic>
        <p:nvPicPr>
          <p:cNvPr id="14" name="Picture 13" descr="A graph of a graph&#10;&#10;Description automatically generated">
            <a:extLst>
              <a:ext uri="{FF2B5EF4-FFF2-40B4-BE49-F238E27FC236}">
                <a16:creationId xmlns:a16="http://schemas.microsoft.com/office/drawing/2014/main" id="{F209AE88-00AC-A1F2-EDBC-547F1D2F39D8}"/>
              </a:ext>
            </a:extLst>
          </p:cNvPr>
          <p:cNvPicPr>
            <a:picLocks noChangeAspect="1"/>
          </p:cNvPicPr>
          <p:nvPr/>
        </p:nvPicPr>
        <p:blipFill>
          <a:blip r:embed="rId6"/>
          <a:stretch>
            <a:fillRect/>
          </a:stretch>
        </p:blipFill>
        <p:spPr>
          <a:xfrm>
            <a:off x="3870824" y="4007230"/>
            <a:ext cx="3358189" cy="2594965"/>
          </a:xfrm>
          <a:prstGeom prst="rect">
            <a:avLst/>
          </a:prstGeom>
          <a:solidFill>
            <a:schemeClr val="accent1">
              <a:lumMod val="20000"/>
              <a:lumOff val="80000"/>
            </a:schemeClr>
          </a:solidFill>
        </p:spPr>
      </p:pic>
      <p:pic>
        <p:nvPicPr>
          <p:cNvPr id="16" name="Picture 15" descr="A close-up of a person&#10;&#10;Description automatically generated">
            <a:extLst>
              <a:ext uri="{FF2B5EF4-FFF2-40B4-BE49-F238E27FC236}">
                <a16:creationId xmlns:a16="http://schemas.microsoft.com/office/drawing/2014/main" id="{75CB3B79-E100-7801-6112-362DEF25D54E}"/>
              </a:ext>
            </a:extLst>
          </p:cNvPr>
          <p:cNvPicPr>
            <a:picLocks noChangeAspect="1"/>
          </p:cNvPicPr>
          <p:nvPr/>
        </p:nvPicPr>
        <p:blipFill>
          <a:blip r:embed="rId7"/>
          <a:stretch>
            <a:fillRect/>
          </a:stretch>
        </p:blipFill>
        <p:spPr>
          <a:xfrm>
            <a:off x="7229013" y="888131"/>
            <a:ext cx="2158295" cy="1077604"/>
          </a:xfrm>
          <a:prstGeom prst="rect">
            <a:avLst/>
          </a:prstGeom>
        </p:spPr>
      </p:pic>
      <p:sp>
        <p:nvSpPr>
          <p:cNvPr id="5" name="Google Shape;56;p13">
            <a:extLst>
              <a:ext uri="{FF2B5EF4-FFF2-40B4-BE49-F238E27FC236}">
                <a16:creationId xmlns:a16="http://schemas.microsoft.com/office/drawing/2014/main" id="{9C7198BD-53A8-F6AF-94A2-D06E7B1F0C54}"/>
              </a:ext>
            </a:extLst>
          </p:cNvPr>
          <p:cNvSpPr txBox="1"/>
          <p:nvPr/>
        </p:nvSpPr>
        <p:spPr>
          <a:xfrm>
            <a:off x="1356719" y="125142"/>
            <a:ext cx="8386400" cy="5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dirty="0">
                <a:solidFill>
                  <a:srgbClr val="0000FF"/>
                </a:solidFill>
                <a:latin typeface="Roboto Slab"/>
                <a:ea typeface="Roboto Slab"/>
                <a:cs typeface="Roboto Slab"/>
                <a:sym typeface="Roboto Slab"/>
              </a:rPr>
              <a:t>Low-frequency emission from B1451-68</a:t>
            </a:r>
            <a:endParaRPr sz="3000" dirty="0">
              <a:solidFill>
                <a:srgbClr val="0000FF"/>
              </a:solidFill>
              <a:latin typeface="Roboto Slab"/>
              <a:ea typeface="Roboto Slab"/>
              <a:cs typeface="Roboto Slab"/>
              <a:sym typeface="Roboto Slab"/>
            </a:endParaRPr>
          </a:p>
        </p:txBody>
      </p:sp>
      <p:sp>
        <p:nvSpPr>
          <p:cNvPr id="4" name="TextBox 3">
            <a:extLst>
              <a:ext uri="{FF2B5EF4-FFF2-40B4-BE49-F238E27FC236}">
                <a16:creationId xmlns:a16="http://schemas.microsoft.com/office/drawing/2014/main" id="{711D3AAE-85D6-6084-7022-6137E4E11250}"/>
              </a:ext>
            </a:extLst>
          </p:cNvPr>
          <p:cNvSpPr txBox="1"/>
          <p:nvPr/>
        </p:nvSpPr>
        <p:spPr>
          <a:xfrm>
            <a:off x="7703436" y="1974082"/>
            <a:ext cx="1209447" cy="461665"/>
          </a:xfrm>
          <a:prstGeom prst="rect">
            <a:avLst/>
          </a:prstGeom>
          <a:noFill/>
        </p:spPr>
        <p:txBody>
          <a:bodyPr wrap="square" rtlCol="0">
            <a:spAutoFit/>
          </a:bodyPr>
          <a:lstStyle/>
          <a:p>
            <a:pPr algn="ctr"/>
            <a:r>
              <a:rPr lang="en-US" sz="1200" dirty="0"/>
              <a:t>Joanna Rankin</a:t>
            </a:r>
          </a:p>
          <a:p>
            <a:pPr algn="ctr"/>
            <a:r>
              <a:rPr lang="en-US" sz="1100" dirty="0"/>
              <a:t>Univ of </a:t>
            </a:r>
            <a:r>
              <a:rPr lang="en-US" sz="1100" dirty="0" err="1"/>
              <a:t>Vemont</a:t>
            </a:r>
            <a:endParaRPr lang="en-US" sz="1100" dirty="0"/>
          </a:p>
        </p:txBody>
      </p:sp>
      <p:sp>
        <p:nvSpPr>
          <p:cNvPr id="6" name="TextBox 5">
            <a:extLst>
              <a:ext uri="{FF2B5EF4-FFF2-40B4-BE49-F238E27FC236}">
                <a16:creationId xmlns:a16="http://schemas.microsoft.com/office/drawing/2014/main" id="{8C8AFD83-5611-CC32-BA4B-9090A4563FB9}"/>
              </a:ext>
            </a:extLst>
          </p:cNvPr>
          <p:cNvSpPr txBox="1"/>
          <p:nvPr/>
        </p:nvSpPr>
        <p:spPr>
          <a:xfrm>
            <a:off x="2486025" y="888131"/>
            <a:ext cx="4872038" cy="307777"/>
          </a:xfrm>
          <a:prstGeom prst="rect">
            <a:avLst/>
          </a:prstGeom>
          <a:noFill/>
        </p:spPr>
        <p:txBody>
          <a:bodyPr wrap="square" rtlCol="0">
            <a:spAutoFit/>
          </a:bodyPr>
          <a:lstStyle/>
          <a:p>
            <a:r>
              <a:rPr lang="en-US" sz="1400" dirty="0">
                <a:latin typeface="Bookman Old Style" panose="02050604050505020204" pitchFamily="18" charset="0"/>
              </a:rPr>
              <a:t>Pulse stack from SMART </a:t>
            </a:r>
            <a:r>
              <a:rPr lang="en-US" sz="1400" dirty="0" err="1">
                <a:latin typeface="Bookman Old Style" panose="02050604050505020204" pitchFamily="18" charset="0"/>
              </a:rPr>
              <a:t>obs</a:t>
            </a:r>
            <a:r>
              <a:rPr lang="en-US" sz="1400" dirty="0">
                <a:latin typeface="Bookman Old Style" panose="02050604050505020204" pitchFamily="18" charset="0"/>
              </a:rPr>
              <a:t> (18,223 single pulses) </a:t>
            </a:r>
          </a:p>
        </p:txBody>
      </p:sp>
      <p:sp>
        <p:nvSpPr>
          <p:cNvPr id="7" name="TextBox 6">
            <a:extLst>
              <a:ext uri="{FF2B5EF4-FFF2-40B4-BE49-F238E27FC236}">
                <a16:creationId xmlns:a16="http://schemas.microsoft.com/office/drawing/2014/main" id="{A852CFB8-F853-1AEA-32CE-311B2B1DA4C9}"/>
              </a:ext>
            </a:extLst>
          </p:cNvPr>
          <p:cNvSpPr txBox="1"/>
          <p:nvPr/>
        </p:nvSpPr>
        <p:spPr>
          <a:xfrm>
            <a:off x="56061" y="3688207"/>
            <a:ext cx="4872038" cy="307777"/>
          </a:xfrm>
          <a:prstGeom prst="rect">
            <a:avLst/>
          </a:prstGeom>
          <a:noFill/>
        </p:spPr>
        <p:txBody>
          <a:bodyPr wrap="square" rtlCol="0">
            <a:spAutoFit/>
          </a:bodyPr>
          <a:lstStyle/>
          <a:p>
            <a:r>
              <a:rPr lang="en-US" sz="1400" dirty="0">
                <a:latin typeface="Bookman Old Style" panose="02050604050505020204" pitchFamily="18" charset="0"/>
              </a:rPr>
              <a:t>LRFS (Longitude Resolved Fluctuation Spectrum)</a:t>
            </a:r>
          </a:p>
        </p:txBody>
      </p:sp>
      <p:sp>
        <p:nvSpPr>
          <p:cNvPr id="10" name="TextBox 9">
            <a:extLst>
              <a:ext uri="{FF2B5EF4-FFF2-40B4-BE49-F238E27FC236}">
                <a16:creationId xmlns:a16="http://schemas.microsoft.com/office/drawing/2014/main" id="{B522408E-B48A-DD41-11A1-1424DEFECBE5}"/>
              </a:ext>
            </a:extLst>
          </p:cNvPr>
          <p:cNvSpPr txBox="1"/>
          <p:nvPr/>
        </p:nvSpPr>
        <p:spPr>
          <a:xfrm>
            <a:off x="6377586" y="2767469"/>
            <a:ext cx="2651699" cy="369332"/>
          </a:xfrm>
          <a:prstGeom prst="rect">
            <a:avLst/>
          </a:prstGeom>
          <a:noFill/>
        </p:spPr>
        <p:txBody>
          <a:bodyPr wrap="square" rtlCol="0">
            <a:spAutoFit/>
          </a:bodyPr>
          <a:lstStyle/>
          <a:p>
            <a:r>
              <a:rPr lang="en-US" dirty="0"/>
              <a:t>Parkes data at 1.4 GHz </a:t>
            </a:r>
          </a:p>
        </p:txBody>
      </p:sp>
      <p:sp>
        <p:nvSpPr>
          <p:cNvPr id="13" name="TextBox 12">
            <a:extLst>
              <a:ext uri="{FF2B5EF4-FFF2-40B4-BE49-F238E27FC236}">
                <a16:creationId xmlns:a16="http://schemas.microsoft.com/office/drawing/2014/main" id="{B9E79863-760C-5BFC-2E3C-241BC03FCFC0}"/>
              </a:ext>
            </a:extLst>
          </p:cNvPr>
          <p:cNvSpPr txBox="1"/>
          <p:nvPr/>
        </p:nvSpPr>
        <p:spPr>
          <a:xfrm>
            <a:off x="6261184" y="5330127"/>
            <a:ext cx="2651699" cy="369332"/>
          </a:xfrm>
          <a:prstGeom prst="rect">
            <a:avLst/>
          </a:prstGeom>
          <a:noFill/>
        </p:spPr>
        <p:txBody>
          <a:bodyPr wrap="square" rtlCol="0">
            <a:spAutoFit/>
          </a:bodyPr>
          <a:lstStyle/>
          <a:p>
            <a:r>
              <a:rPr lang="en-US" dirty="0"/>
              <a:t>MWA data at 150 MHz</a:t>
            </a:r>
          </a:p>
        </p:txBody>
      </p:sp>
      <p:sp>
        <p:nvSpPr>
          <p:cNvPr id="15" name="TextBox 14">
            <a:extLst>
              <a:ext uri="{FF2B5EF4-FFF2-40B4-BE49-F238E27FC236}">
                <a16:creationId xmlns:a16="http://schemas.microsoft.com/office/drawing/2014/main" id="{9F352BC7-6D06-78E1-BC2F-7066B6074ACD}"/>
              </a:ext>
            </a:extLst>
          </p:cNvPr>
          <p:cNvSpPr txBox="1"/>
          <p:nvPr/>
        </p:nvSpPr>
        <p:spPr>
          <a:xfrm>
            <a:off x="3357527" y="6297279"/>
            <a:ext cx="6040117" cy="584775"/>
          </a:xfrm>
          <a:prstGeom prst="rect">
            <a:avLst/>
          </a:prstGeom>
          <a:solidFill>
            <a:schemeClr val="accent1">
              <a:lumMod val="20000"/>
              <a:lumOff val="80000"/>
            </a:schemeClr>
          </a:solidFill>
          <a:ln w="19050">
            <a:solidFill>
              <a:srgbClr val="FF0000"/>
            </a:solidFill>
          </a:ln>
        </p:spPr>
        <p:txBody>
          <a:bodyPr wrap="square" rtlCol="0">
            <a:spAutoFit/>
          </a:bodyPr>
          <a:lstStyle/>
          <a:p>
            <a:r>
              <a:rPr lang="en-US" sz="1600" dirty="0"/>
              <a:t>G0104 project to extend the freq. coverage, do full profile modelling, and estimate the emission heights (retardation/aberration effects)  </a:t>
            </a:r>
          </a:p>
        </p:txBody>
      </p:sp>
    </p:spTree>
    <p:extLst>
      <p:ext uri="{BB962C8B-B14F-4D97-AF65-F5344CB8AC3E}">
        <p14:creationId xmlns:p14="http://schemas.microsoft.com/office/powerpoint/2010/main" val="133621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3"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5" name="Google Shape;443;p48">
            <a:extLst>
              <a:ext uri="{FF2B5EF4-FFF2-40B4-BE49-F238E27FC236}">
                <a16:creationId xmlns:a16="http://schemas.microsoft.com/office/drawing/2014/main" id="{704DE68C-F5EA-17FD-6587-D3987219EACA}"/>
              </a:ext>
            </a:extLst>
          </p:cNvPr>
          <p:cNvSpPr txBox="1">
            <a:spLocks noGrp="1"/>
          </p:cNvSpPr>
          <p:nvPr>
            <p:ph type="title"/>
          </p:nvPr>
        </p:nvSpPr>
        <p:spPr>
          <a:xfrm>
            <a:off x="311944" y="2218575"/>
            <a:ext cx="8520112" cy="2139600"/>
          </a:xfrm>
          <a:prstGeom prst="rect">
            <a:avLst/>
          </a:prstGeom>
        </p:spPr>
        <p:txBody>
          <a:bodyPr spcFirstLastPara="1" vert="horz" wrap="square" lIns="68575" tIns="34275" rIns="68575" bIns="34275" rtlCol="0" anchor="b" anchorCtr="0">
            <a:normAutofit/>
          </a:bodyPr>
          <a:lstStyle/>
          <a:p>
            <a:pPr algn="ctr"/>
            <a:r>
              <a:rPr lang="en-GB" dirty="0">
                <a:solidFill>
                  <a:srgbClr val="0432FF"/>
                </a:solidFill>
                <a:latin typeface="American Typewriter" panose="02090604020004020304" pitchFamily="18" charset="77"/>
                <a:ea typeface="Lexend"/>
                <a:cs typeface="Lexend"/>
                <a:sym typeface="Lexend"/>
              </a:rPr>
              <a:t>Science Updates &amp; Highlights: </a:t>
            </a:r>
            <a:r>
              <a:rPr lang="en-GB" sz="3600" dirty="0">
                <a:solidFill>
                  <a:srgbClr val="00B0F0"/>
                </a:solidFill>
                <a:latin typeface="American Typewriter" panose="02090604020004020304" pitchFamily="18" charset="77"/>
                <a:ea typeface="Lexend"/>
                <a:cs typeface="Lexend"/>
                <a:sym typeface="Lexend"/>
              </a:rPr>
              <a:t>Fast Transients</a:t>
            </a:r>
            <a:br>
              <a:rPr lang="en-GB" sz="3600" dirty="0">
                <a:solidFill>
                  <a:srgbClr val="00B0F0"/>
                </a:solidFill>
                <a:latin typeface="Lexend"/>
                <a:ea typeface="Lexend"/>
                <a:cs typeface="Lexend"/>
                <a:sym typeface="Lexend"/>
              </a:rPr>
            </a:br>
            <a:endParaRPr sz="3600" dirty="0">
              <a:solidFill>
                <a:srgbClr val="00B0F0"/>
              </a:solidFill>
              <a:latin typeface="Lexend"/>
              <a:ea typeface="Lexend"/>
              <a:cs typeface="Lexend"/>
              <a:sym typeface="Lexend"/>
            </a:endParaRPr>
          </a:p>
        </p:txBody>
      </p:sp>
    </p:spTree>
    <p:extLst>
      <p:ext uri="{BB962C8B-B14F-4D97-AF65-F5344CB8AC3E}">
        <p14:creationId xmlns:p14="http://schemas.microsoft.com/office/powerpoint/2010/main" val="170433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5" name="Picture 4" descr="A black and white banner with text and images&#10;&#10;Description automatically generated">
            <a:extLst>
              <a:ext uri="{FF2B5EF4-FFF2-40B4-BE49-F238E27FC236}">
                <a16:creationId xmlns:a16="http://schemas.microsoft.com/office/drawing/2014/main" id="{BE0E9FDB-B1EE-AEEB-72CF-6EBDF5DD27B4}"/>
              </a:ext>
            </a:extLst>
          </p:cNvPr>
          <p:cNvPicPr>
            <a:picLocks noChangeAspect="1"/>
          </p:cNvPicPr>
          <p:nvPr/>
        </p:nvPicPr>
        <p:blipFill>
          <a:blip r:embed="rId3"/>
          <a:stretch>
            <a:fillRect/>
          </a:stretch>
        </p:blipFill>
        <p:spPr>
          <a:xfrm>
            <a:off x="-225778" y="617360"/>
            <a:ext cx="9798284" cy="6912328"/>
          </a:xfrm>
          <a:prstGeom prst="rect">
            <a:avLst/>
          </a:prstGeom>
        </p:spPr>
      </p:pic>
      <p:sp>
        <p:nvSpPr>
          <p:cNvPr id="2" name="Title 1">
            <a:extLst>
              <a:ext uri="{FF2B5EF4-FFF2-40B4-BE49-F238E27FC236}">
                <a16:creationId xmlns:a16="http://schemas.microsoft.com/office/drawing/2014/main" id="{44C13D01-6BE3-E99E-B196-BDEFE7269E0C}"/>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VCS Triggering for GRBs</a:t>
            </a:r>
          </a:p>
        </p:txBody>
      </p:sp>
    </p:spTree>
    <p:extLst>
      <p:ext uri="{BB962C8B-B14F-4D97-AF65-F5344CB8AC3E}">
        <p14:creationId xmlns:p14="http://schemas.microsoft.com/office/powerpoint/2010/main" val="2496914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2" name="Title 1">
            <a:extLst>
              <a:ext uri="{FF2B5EF4-FFF2-40B4-BE49-F238E27FC236}">
                <a16:creationId xmlns:a16="http://schemas.microsoft.com/office/drawing/2014/main" id="{44C13D01-6BE3-E99E-B196-BDEFE7269E0C}"/>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VCS Triggering for GRBs</a:t>
            </a:r>
          </a:p>
        </p:txBody>
      </p:sp>
      <p:pic>
        <p:nvPicPr>
          <p:cNvPr id="5" name="Picture 4" descr="A graph of a graph of a signal&#10;&#10;Description automatically generated with medium confidence">
            <a:extLst>
              <a:ext uri="{FF2B5EF4-FFF2-40B4-BE49-F238E27FC236}">
                <a16:creationId xmlns:a16="http://schemas.microsoft.com/office/drawing/2014/main" id="{51738058-9E88-68CF-0BFE-FE75EE901510}"/>
              </a:ext>
            </a:extLst>
          </p:cNvPr>
          <p:cNvPicPr>
            <a:picLocks noChangeAspect="1"/>
          </p:cNvPicPr>
          <p:nvPr/>
        </p:nvPicPr>
        <p:blipFill>
          <a:blip r:embed="rId3"/>
          <a:stretch>
            <a:fillRect/>
          </a:stretch>
        </p:blipFill>
        <p:spPr>
          <a:xfrm>
            <a:off x="0" y="1025936"/>
            <a:ext cx="9142420" cy="5135021"/>
          </a:xfrm>
          <a:prstGeom prst="rect">
            <a:avLst/>
          </a:prstGeom>
        </p:spPr>
      </p:pic>
    </p:spTree>
    <p:extLst>
      <p:ext uri="{BB962C8B-B14F-4D97-AF65-F5344CB8AC3E}">
        <p14:creationId xmlns:p14="http://schemas.microsoft.com/office/powerpoint/2010/main" val="2965739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2" name="Title 1">
            <a:extLst>
              <a:ext uri="{FF2B5EF4-FFF2-40B4-BE49-F238E27FC236}">
                <a16:creationId xmlns:a16="http://schemas.microsoft.com/office/drawing/2014/main" id="{44C13D01-6BE3-E99E-B196-BDEFE7269E0C}"/>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VCS Triggering for GW BNS</a:t>
            </a:r>
          </a:p>
        </p:txBody>
      </p:sp>
      <p:pic>
        <p:nvPicPr>
          <p:cNvPr id="5" name="Picture 4" descr="A close-up of a graph&#10;&#10;Description automatically generated">
            <a:extLst>
              <a:ext uri="{FF2B5EF4-FFF2-40B4-BE49-F238E27FC236}">
                <a16:creationId xmlns:a16="http://schemas.microsoft.com/office/drawing/2014/main" id="{DC5E8B3F-E3B9-1CA2-EFC2-6BBAF4583A9A}"/>
              </a:ext>
            </a:extLst>
          </p:cNvPr>
          <p:cNvPicPr>
            <a:picLocks noChangeAspect="1"/>
          </p:cNvPicPr>
          <p:nvPr/>
        </p:nvPicPr>
        <p:blipFill>
          <a:blip r:embed="rId3"/>
          <a:stretch>
            <a:fillRect/>
          </a:stretch>
        </p:blipFill>
        <p:spPr>
          <a:xfrm>
            <a:off x="-1" y="1001183"/>
            <a:ext cx="9256889" cy="6530394"/>
          </a:xfrm>
          <a:prstGeom prst="rect">
            <a:avLst/>
          </a:prstGeom>
        </p:spPr>
      </p:pic>
    </p:spTree>
    <p:extLst>
      <p:ext uri="{BB962C8B-B14F-4D97-AF65-F5344CB8AC3E}">
        <p14:creationId xmlns:p14="http://schemas.microsoft.com/office/powerpoint/2010/main" val="3776750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27</a:t>
            </a:fld>
            <a:endParaRPr lang="en-AU" sz="1270" b="1">
              <a:latin typeface="Arial" pitchFamily="34"/>
              <a:ea typeface="Arial Unicode MS" pitchFamily="2"/>
              <a:cs typeface="Tahoma" pitchFamily="2"/>
            </a:endParaRPr>
          </a:p>
        </p:txBody>
      </p:sp>
      <p:sp>
        <p:nvSpPr>
          <p:cNvPr id="5" name="Title 1">
            <a:extLst>
              <a:ext uri="{FF2B5EF4-FFF2-40B4-BE49-F238E27FC236}">
                <a16:creationId xmlns:a16="http://schemas.microsoft.com/office/drawing/2014/main" id="{2F6385BC-A355-AEC0-1DF2-E0319A39017C}"/>
              </a:ext>
            </a:extLst>
          </p:cNvPr>
          <p:cNvSpPr txBox="1">
            <a:spLocks/>
          </p:cNvSpPr>
          <p:nvPr/>
        </p:nvSpPr>
        <p:spPr>
          <a:xfrm>
            <a:off x="546100" y="13793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rial" panose="020B0604020202020204" pitchFamily="34" charset="0"/>
                <a:ea typeface="American Typewriter" charset="0"/>
                <a:cs typeface="Arial" panose="020B0604020202020204" pitchFamily="34" charset="0"/>
              </a:rPr>
              <a:t>PhD completions</a:t>
            </a:r>
            <a:endParaRPr lang="en-AU" sz="2800" dirty="0">
              <a:latin typeface="Arial" panose="020B0604020202020204" pitchFamily="34" charset="0"/>
              <a:ea typeface="American Typewriter" charset="0"/>
              <a:cs typeface="Arial" panose="020B0604020202020204" pitchFamily="34" charset="0"/>
            </a:endParaRPr>
          </a:p>
        </p:txBody>
      </p:sp>
      <p:pic>
        <p:nvPicPr>
          <p:cNvPr id="8" name="Picture 7" descr="A white cover of a scientific document&#10;&#10;Description automatically generated">
            <a:extLst>
              <a:ext uri="{FF2B5EF4-FFF2-40B4-BE49-F238E27FC236}">
                <a16:creationId xmlns:a16="http://schemas.microsoft.com/office/drawing/2014/main" id="{653FA364-8F77-5515-E7A4-70F475F543B2}"/>
              </a:ext>
            </a:extLst>
          </p:cNvPr>
          <p:cNvPicPr>
            <a:picLocks noChangeAspect="1"/>
          </p:cNvPicPr>
          <p:nvPr/>
        </p:nvPicPr>
        <p:blipFill>
          <a:blip r:embed="rId3"/>
          <a:stretch>
            <a:fillRect/>
          </a:stretch>
        </p:blipFill>
        <p:spPr>
          <a:xfrm>
            <a:off x="431035" y="1316546"/>
            <a:ext cx="3651827" cy="5164200"/>
          </a:xfrm>
          <a:prstGeom prst="rect">
            <a:avLst/>
          </a:prstGeom>
          <a:effectLst>
            <a:glow rad="101446">
              <a:srgbClr val="0432FF"/>
            </a:glow>
          </a:effectLst>
        </p:spPr>
      </p:pic>
      <p:pic>
        <p:nvPicPr>
          <p:cNvPr id="11" name="Picture 10" descr="A cover of a book&#10;&#10;Description automatically generated">
            <a:extLst>
              <a:ext uri="{FF2B5EF4-FFF2-40B4-BE49-F238E27FC236}">
                <a16:creationId xmlns:a16="http://schemas.microsoft.com/office/drawing/2014/main" id="{91960B59-6AB2-A41B-20DB-A141D971C3CA}"/>
              </a:ext>
            </a:extLst>
          </p:cNvPr>
          <p:cNvPicPr>
            <a:picLocks noChangeAspect="1"/>
          </p:cNvPicPr>
          <p:nvPr/>
        </p:nvPicPr>
        <p:blipFill>
          <a:blip r:embed="rId4"/>
          <a:stretch>
            <a:fillRect/>
          </a:stretch>
        </p:blipFill>
        <p:spPr>
          <a:xfrm>
            <a:off x="4898027" y="1390053"/>
            <a:ext cx="3886200" cy="5029200"/>
          </a:xfrm>
          <a:prstGeom prst="rect">
            <a:avLst/>
          </a:prstGeom>
          <a:effectLst>
            <a:glow rad="76200">
              <a:srgbClr val="0432FF"/>
            </a:glow>
          </a:effectLst>
        </p:spPr>
      </p:pic>
      <p:pic>
        <p:nvPicPr>
          <p:cNvPr id="12" name="Google Shape;110;g1b2ae1d7b44_0_0">
            <a:extLst>
              <a:ext uri="{FF2B5EF4-FFF2-40B4-BE49-F238E27FC236}">
                <a16:creationId xmlns:a16="http://schemas.microsoft.com/office/drawing/2014/main" id="{5E77B883-596E-9811-3A84-1F6683394423}"/>
              </a:ext>
            </a:extLst>
          </p:cNvPr>
          <p:cNvPicPr preferRelativeResize="0"/>
          <p:nvPr/>
        </p:nvPicPr>
        <p:blipFill rotWithShape="1">
          <a:blip r:embed="rId5">
            <a:alphaModFix/>
          </a:blip>
          <a:srcRect/>
          <a:stretch/>
        </p:blipFill>
        <p:spPr>
          <a:xfrm>
            <a:off x="7815688" y="592352"/>
            <a:ext cx="1131651" cy="1131651"/>
          </a:xfrm>
          <a:prstGeom prst="rect">
            <a:avLst/>
          </a:prstGeom>
          <a:noFill/>
          <a:ln>
            <a:noFill/>
          </a:ln>
        </p:spPr>
      </p:pic>
      <p:pic>
        <p:nvPicPr>
          <p:cNvPr id="13" name="Picture 12">
            <a:extLst>
              <a:ext uri="{FF2B5EF4-FFF2-40B4-BE49-F238E27FC236}">
                <a16:creationId xmlns:a16="http://schemas.microsoft.com/office/drawing/2014/main" id="{262BBA13-969A-5C64-ECB8-6406B93D25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65" y="942336"/>
            <a:ext cx="1370157" cy="1669879"/>
          </a:xfrm>
          <a:prstGeom prst="rect">
            <a:avLst/>
          </a:prstGeom>
        </p:spPr>
      </p:pic>
      <p:sp>
        <p:nvSpPr>
          <p:cNvPr id="14" name="TextBox 13">
            <a:extLst>
              <a:ext uri="{FF2B5EF4-FFF2-40B4-BE49-F238E27FC236}">
                <a16:creationId xmlns:a16="http://schemas.microsoft.com/office/drawing/2014/main" id="{EB4C8759-5FF6-6D4E-0B08-949A3E1D12B2}"/>
              </a:ext>
            </a:extLst>
          </p:cNvPr>
          <p:cNvSpPr txBox="1"/>
          <p:nvPr/>
        </p:nvSpPr>
        <p:spPr>
          <a:xfrm rot="-2160000">
            <a:off x="4779471" y="4796677"/>
            <a:ext cx="4370550" cy="461665"/>
          </a:xfrm>
          <a:prstGeom prst="rect">
            <a:avLst/>
          </a:prstGeom>
          <a:noFill/>
        </p:spPr>
        <p:txBody>
          <a:bodyPr wrap="square" rtlCol="0">
            <a:spAutoFit/>
          </a:bodyPr>
          <a:lstStyle/>
          <a:p>
            <a:r>
              <a:rPr lang="en-US" sz="2400" dirty="0">
                <a:solidFill>
                  <a:srgbClr val="FF0000"/>
                </a:solidFill>
                <a:latin typeface="Apple Chancery" charset="0"/>
                <a:ea typeface="Apple Chancery" charset="0"/>
                <a:cs typeface="Apple Chancery" charset="0"/>
              </a:rPr>
              <a:t>Congratulations on Graduation!</a:t>
            </a:r>
          </a:p>
        </p:txBody>
      </p:sp>
      <p:sp>
        <p:nvSpPr>
          <p:cNvPr id="15" name="TextBox 14">
            <a:extLst>
              <a:ext uri="{FF2B5EF4-FFF2-40B4-BE49-F238E27FC236}">
                <a16:creationId xmlns:a16="http://schemas.microsoft.com/office/drawing/2014/main" id="{C856ECF6-3989-65E9-D6A0-1672769069CB}"/>
              </a:ext>
            </a:extLst>
          </p:cNvPr>
          <p:cNvSpPr txBox="1"/>
          <p:nvPr/>
        </p:nvSpPr>
        <p:spPr>
          <a:xfrm rot="-2160000">
            <a:off x="142344" y="4690996"/>
            <a:ext cx="4444078" cy="461665"/>
          </a:xfrm>
          <a:prstGeom prst="rect">
            <a:avLst/>
          </a:prstGeom>
          <a:noFill/>
        </p:spPr>
        <p:txBody>
          <a:bodyPr wrap="square" rtlCol="0">
            <a:spAutoFit/>
          </a:bodyPr>
          <a:lstStyle/>
          <a:p>
            <a:r>
              <a:rPr lang="en-US" sz="2400" dirty="0">
                <a:solidFill>
                  <a:srgbClr val="FF0000"/>
                </a:solidFill>
                <a:latin typeface="Apple Chancery" charset="0"/>
                <a:ea typeface="Apple Chancery" charset="0"/>
                <a:cs typeface="Apple Chancery" charset="0"/>
              </a:rPr>
              <a:t>Congratulations on Graduation!</a:t>
            </a:r>
          </a:p>
        </p:txBody>
      </p:sp>
      <p:sp>
        <p:nvSpPr>
          <p:cNvPr id="2" name="TextBox 1">
            <a:extLst>
              <a:ext uri="{FF2B5EF4-FFF2-40B4-BE49-F238E27FC236}">
                <a16:creationId xmlns:a16="http://schemas.microsoft.com/office/drawing/2014/main" id="{A99D56F0-B286-16E7-26F1-1F7F7A558C0D}"/>
              </a:ext>
            </a:extLst>
          </p:cNvPr>
          <p:cNvSpPr txBox="1"/>
          <p:nvPr/>
        </p:nvSpPr>
        <p:spPr>
          <a:xfrm>
            <a:off x="0" y="2249662"/>
            <a:ext cx="976741" cy="246221"/>
          </a:xfrm>
          <a:prstGeom prst="rect">
            <a:avLst/>
          </a:prstGeom>
          <a:solidFill>
            <a:schemeClr val="bg1"/>
          </a:solidFill>
        </p:spPr>
        <p:txBody>
          <a:bodyPr wrap="square" rtlCol="0">
            <a:spAutoFit/>
          </a:bodyPr>
          <a:lstStyle/>
          <a:p>
            <a:pPr algn="ctr"/>
            <a:r>
              <a:rPr lang="en-US" sz="1000" dirty="0"/>
              <a:t>Nick </a:t>
            </a:r>
            <a:r>
              <a:rPr lang="en-US" sz="1000" dirty="0" err="1"/>
              <a:t>Swainston</a:t>
            </a:r>
            <a:endParaRPr lang="en-US" sz="1000" dirty="0"/>
          </a:p>
        </p:txBody>
      </p:sp>
      <p:sp>
        <p:nvSpPr>
          <p:cNvPr id="3" name="TextBox 2">
            <a:extLst>
              <a:ext uri="{FF2B5EF4-FFF2-40B4-BE49-F238E27FC236}">
                <a16:creationId xmlns:a16="http://schemas.microsoft.com/office/drawing/2014/main" id="{DA2D32DA-FEDF-8D81-C094-CFCBA4EDB4E6}"/>
              </a:ext>
            </a:extLst>
          </p:cNvPr>
          <p:cNvSpPr txBox="1"/>
          <p:nvPr/>
        </p:nvSpPr>
        <p:spPr>
          <a:xfrm>
            <a:off x="7853788" y="1704120"/>
            <a:ext cx="976741" cy="246221"/>
          </a:xfrm>
          <a:prstGeom prst="rect">
            <a:avLst/>
          </a:prstGeom>
          <a:solidFill>
            <a:schemeClr val="bg1"/>
          </a:solidFill>
        </p:spPr>
        <p:txBody>
          <a:bodyPr wrap="square" rtlCol="0">
            <a:spAutoFit/>
          </a:bodyPr>
          <a:lstStyle/>
          <a:p>
            <a:pPr algn="ctr"/>
            <a:r>
              <a:rPr lang="en-US" sz="1000" dirty="0" err="1"/>
              <a:t>Parul</a:t>
            </a:r>
            <a:r>
              <a:rPr lang="en-US" sz="1000" dirty="0"/>
              <a:t> </a:t>
            </a:r>
            <a:r>
              <a:rPr lang="en-US" sz="1000" dirty="0" err="1"/>
              <a:t>Janagal</a:t>
            </a:r>
            <a:endParaRPr lang="en-US" sz="1000" dirty="0"/>
          </a:p>
        </p:txBody>
      </p:sp>
    </p:spTree>
    <p:extLst>
      <p:ext uri="{BB962C8B-B14F-4D97-AF65-F5344CB8AC3E}">
        <p14:creationId xmlns:p14="http://schemas.microsoft.com/office/powerpoint/2010/main" val="299480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28</a:t>
            </a:fld>
            <a:endParaRPr lang="en-AU" sz="1270" b="1">
              <a:latin typeface="Arial" pitchFamily="34"/>
              <a:ea typeface="Arial Unicode MS" pitchFamily="2"/>
              <a:cs typeface="Tahoma" pitchFamily="2"/>
            </a:endParaRPr>
          </a:p>
        </p:txBody>
      </p:sp>
      <p:sp>
        <p:nvSpPr>
          <p:cNvPr id="5" name="Title 1">
            <a:extLst>
              <a:ext uri="{FF2B5EF4-FFF2-40B4-BE49-F238E27FC236}">
                <a16:creationId xmlns:a16="http://schemas.microsoft.com/office/drawing/2014/main" id="{2F6385BC-A355-AEC0-1DF2-E0319A39017C}"/>
              </a:ext>
            </a:extLst>
          </p:cNvPr>
          <p:cNvSpPr txBox="1">
            <a:spLocks/>
          </p:cNvSpPr>
          <p:nvPr/>
        </p:nvSpPr>
        <p:spPr>
          <a:xfrm>
            <a:off x="546100" y="13793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rial" panose="020B0604020202020204" pitchFamily="34" charset="0"/>
                <a:ea typeface="American Typewriter" charset="0"/>
                <a:cs typeface="Arial" panose="020B0604020202020204" pitchFamily="34" charset="0"/>
              </a:rPr>
              <a:t>PhD completions</a:t>
            </a:r>
            <a:endParaRPr lang="en-AU" sz="2800" dirty="0">
              <a:latin typeface="Arial" panose="020B0604020202020204" pitchFamily="34" charset="0"/>
              <a:ea typeface="American Typewriter" charset="0"/>
              <a:cs typeface="Arial" panose="020B0604020202020204" pitchFamily="34" charset="0"/>
            </a:endParaRPr>
          </a:p>
        </p:txBody>
      </p:sp>
      <p:pic>
        <p:nvPicPr>
          <p:cNvPr id="8" name="Picture 7" descr="A white cover of a scientific document&#10;&#10;Description automatically generated">
            <a:extLst>
              <a:ext uri="{FF2B5EF4-FFF2-40B4-BE49-F238E27FC236}">
                <a16:creationId xmlns:a16="http://schemas.microsoft.com/office/drawing/2014/main" id="{653FA364-8F77-5515-E7A4-70F475F543B2}"/>
              </a:ext>
            </a:extLst>
          </p:cNvPr>
          <p:cNvPicPr>
            <a:picLocks noChangeAspect="1"/>
          </p:cNvPicPr>
          <p:nvPr/>
        </p:nvPicPr>
        <p:blipFill>
          <a:blip r:embed="rId3"/>
          <a:stretch>
            <a:fillRect/>
          </a:stretch>
        </p:blipFill>
        <p:spPr>
          <a:xfrm>
            <a:off x="431035" y="1316546"/>
            <a:ext cx="3651827" cy="5164200"/>
          </a:xfrm>
          <a:prstGeom prst="rect">
            <a:avLst/>
          </a:prstGeom>
          <a:effectLst>
            <a:glow rad="101446">
              <a:srgbClr val="0432FF"/>
            </a:glow>
          </a:effectLst>
        </p:spPr>
      </p:pic>
      <p:pic>
        <p:nvPicPr>
          <p:cNvPr id="11" name="Picture 10" descr="A cover of a book&#10;&#10;Description automatically generated">
            <a:extLst>
              <a:ext uri="{FF2B5EF4-FFF2-40B4-BE49-F238E27FC236}">
                <a16:creationId xmlns:a16="http://schemas.microsoft.com/office/drawing/2014/main" id="{91960B59-6AB2-A41B-20DB-A141D971C3CA}"/>
              </a:ext>
            </a:extLst>
          </p:cNvPr>
          <p:cNvPicPr>
            <a:picLocks noChangeAspect="1"/>
          </p:cNvPicPr>
          <p:nvPr/>
        </p:nvPicPr>
        <p:blipFill>
          <a:blip r:embed="rId4"/>
          <a:stretch>
            <a:fillRect/>
          </a:stretch>
        </p:blipFill>
        <p:spPr>
          <a:xfrm>
            <a:off x="4898027" y="1390053"/>
            <a:ext cx="3886200" cy="5029200"/>
          </a:xfrm>
          <a:prstGeom prst="rect">
            <a:avLst/>
          </a:prstGeom>
          <a:effectLst>
            <a:glow rad="76200">
              <a:srgbClr val="0432FF"/>
            </a:glow>
          </a:effectLst>
        </p:spPr>
      </p:pic>
      <p:sp>
        <p:nvSpPr>
          <p:cNvPr id="14" name="TextBox 13">
            <a:extLst>
              <a:ext uri="{FF2B5EF4-FFF2-40B4-BE49-F238E27FC236}">
                <a16:creationId xmlns:a16="http://schemas.microsoft.com/office/drawing/2014/main" id="{EB4C8759-5FF6-6D4E-0B08-949A3E1D12B2}"/>
              </a:ext>
            </a:extLst>
          </p:cNvPr>
          <p:cNvSpPr txBox="1"/>
          <p:nvPr/>
        </p:nvSpPr>
        <p:spPr>
          <a:xfrm rot="-2160000">
            <a:off x="4779471" y="4796677"/>
            <a:ext cx="4370550" cy="461665"/>
          </a:xfrm>
          <a:prstGeom prst="rect">
            <a:avLst/>
          </a:prstGeom>
          <a:noFill/>
        </p:spPr>
        <p:txBody>
          <a:bodyPr wrap="square" rtlCol="0">
            <a:spAutoFit/>
          </a:bodyPr>
          <a:lstStyle/>
          <a:p>
            <a:r>
              <a:rPr lang="en-US" sz="2400" dirty="0">
                <a:solidFill>
                  <a:srgbClr val="FF0000"/>
                </a:solidFill>
                <a:latin typeface="Apple Chancery" charset="0"/>
                <a:ea typeface="Apple Chancery" charset="0"/>
                <a:cs typeface="Apple Chancery" charset="0"/>
              </a:rPr>
              <a:t>Congratulations on Submission!</a:t>
            </a:r>
          </a:p>
        </p:txBody>
      </p:sp>
      <p:sp>
        <p:nvSpPr>
          <p:cNvPr id="15" name="TextBox 14">
            <a:extLst>
              <a:ext uri="{FF2B5EF4-FFF2-40B4-BE49-F238E27FC236}">
                <a16:creationId xmlns:a16="http://schemas.microsoft.com/office/drawing/2014/main" id="{C856ECF6-3989-65E9-D6A0-1672769069CB}"/>
              </a:ext>
            </a:extLst>
          </p:cNvPr>
          <p:cNvSpPr txBox="1"/>
          <p:nvPr/>
        </p:nvSpPr>
        <p:spPr>
          <a:xfrm rot="-2160000">
            <a:off x="142344" y="4690996"/>
            <a:ext cx="4444078" cy="461665"/>
          </a:xfrm>
          <a:prstGeom prst="rect">
            <a:avLst/>
          </a:prstGeom>
          <a:noFill/>
        </p:spPr>
        <p:txBody>
          <a:bodyPr wrap="square" rtlCol="0">
            <a:spAutoFit/>
          </a:bodyPr>
          <a:lstStyle/>
          <a:p>
            <a:r>
              <a:rPr lang="en-US" sz="2400" dirty="0">
                <a:solidFill>
                  <a:srgbClr val="FF0000"/>
                </a:solidFill>
                <a:latin typeface="Apple Chancery" charset="0"/>
                <a:ea typeface="Apple Chancery" charset="0"/>
                <a:cs typeface="Apple Chancery" charset="0"/>
              </a:rPr>
              <a:t>Congratulations on Submission!</a:t>
            </a:r>
          </a:p>
        </p:txBody>
      </p:sp>
      <p:pic>
        <p:nvPicPr>
          <p:cNvPr id="3" name="Picture 2" descr="A white cover page of a scientific document&#10;&#10;Description automatically generated">
            <a:extLst>
              <a:ext uri="{FF2B5EF4-FFF2-40B4-BE49-F238E27FC236}">
                <a16:creationId xmlns:a16="http://schemas.microsoft.com/office/drawing/2014/main" id="{4D62ED2B-EB87-1888-05F8-8B95D1B5771A}"/>
              </a:ext>
            </a:extLst>
          </p:cNvPr>
          <p:cNvPicPr>
            <a:picLocks noChangeAspect="1"/>
          </p:cNvPicPr>
          <p:nvPr/>
        </p:nvPicPr>
        <p:blipFill>
          <a:blip r:embed="rId5"/>
          <a:stretch>
            <a:fillRect/>
          </a:stretch>
        </p:blipFill>
        <p:spPr>
          <a:xfrm>
            <a:off x="495367" y="1334358"/>
            <a:ext cx="3587495" cy="5146387"/>
          </a:xfrm>
          <a:prstGeom prst="rect">
            <a:avLst/>
          </a:prstGeom>
        </p:spPr>
      </p:pic>
      <p:pic>
        <p:nvPicPr>
          <p:cNvPr id="6" name="Picture 5" descr="A white cover page of a document&#10;&#10;Description automatically generated">
            <a:extLst>
              <a:ext uri="{FF2B5EF4-FFF2-40B4-BE49-F238E27FC236}">
                <a16:creationId xmlns:a16="http://schemas.microsoft.com/office/drawing/2014/main" id="{D6033529-82B3-98B0-33EC-AD60E3C1A9F9}"/>
              </a:ext>
            </a:extLst>
          </p:cNvPr>
          <p:cNvPicPr>
            <a:picLocks noChangeAspect="1"/>
          </p:cNvPicPr>
          <p:nvPr/>
        </p:nvPicPr>
        <p:blipFill>
          <a:blip r:embed="rId6"/>
          <a:stretch>
            <a:fillRect/>
          </a:stretch>
        </p:blipFill>
        <p:spPr>
          <a:xfrm>
            <a:off x="5139190" y="1441865"/>
            <a:ext cx="3498380" cy="4972793"/>
          </a:xfrm>
          <a:prstGeom prst="rect">
            <a:avLst/>
          </a:prstGeom>
        </p:spPr>
      </p:pic>
      <p:pic>
        <p:nvPicPr>
          <p:cNvPr id="9" name="Picture 8" descr="A person wearing glasses and smiling&#10;&#10;Description automatically generated">
            <a:extLst>
              <a:ext uri="{FF2B5EF4-FFF2-40B4-BE49-F238E27FC236}">
                <a16:creationId xmlns:a16="http://schemas.microsoft.com/office/drawing/2014/main" id="{98851F41-3E2B-63EB-0CD3-61128AF16F41}"/>
              </a:ext>
            </a:extLst>
          </p:cNvPr>
          <p:cNvPicPr>
            <a:picLocks noChangeAspect="1"/>
          </p:cNvPicPr>
          <p:nvPr/>
        </p:nvPicPr>
        <p:blipFill>
          <a:blip r:embed="rId7"/>
          <a:stretch>
            <a:fillRect/>
          </a:stretch>
        </p:blipFill>
        <p:spPr>
          <a:xfrm>
            <a:off x="8017013" y="726255"/>
            <a:ext cx="875760" cy="875760"/>
          </a:xfrm>
          <a:prstGeom prst="rect">
            <a:avLst/>
          </a:prstGeom>
        </p:spPr>
      </p:pic>
      <p:pic>
        <p:nvPicPr>
          <p:cNvPr id="16" name="Picture 15" descr="A person smiling at the camera&#10;&#10;Description automatically generated">
            <a:extLst>
              <a:ext uri="{FF2B5EF4-FFF2-40B4-BE49-F238E27FC236}">
                <a16:creationId xmlns:a16="http://schemas.microsoft.com/office/drawing/2014/main" id="{5FB3AB9C-FE29-660A-2FEA-CFD95414AC94}"/>
              </a:ext>
            </a:extLst>
          </p:cNvPr>
          <p:cNvPicPr>
            <a:picLocks noChangeAspect="1"/>
          </p:cNvPicPr>
          <p:nvPr/>
        </p:nvPicPr>
        <p:blipFill>
          <a:blip r:embed="rId8"/>
          <a:stretch>
            <a:fillRect/>
          </a:stretch>
        </p:blipFill>
        <p:spPr>
          <a:xfrm>
            <a:off x="101600" y="1069862"/>
            <a:ext cx="889000" cy="889000"/>
          </a:xfrm>
          <a:prstGeom prst="rect">
            <a:avLst/>
          </a:prstGeom>
        </p:spPr>
      </p:pic>
      <p:sp>
        <p:nvSpPr>
          <p:cNvPr id="17" name="TextBox 16">
            <a:extLst>
              <a:ext uri="{FF2B5EF4-FFF2-40B4-BE49-F238E27FC236}">
                <a16:creationId xmlns:a16="http://schemas.microsoft.com/office/drawing/2014/main" id="{4A5F5CB3-9B80-9D3C-9CC6-E6B04B48C0C3}"/>
              </a:ext>
            </a:extLst>
          </p:cNvPr>
          <p:cNvSpPr txBox="1"/>
          <p:nvPr/>
        </p:nvSpPr>
        <p:spPr>
          <a:xfrm rot="-2160000">
            <a:off x="92421" y="4511882"/>
            <a:ext cx="4444078" cy="830997"/>
          </a:xfrm>
          <a:prstGeom prst="rect">
            <a:avLst/>
          </a:prstGeom>
          <a:noFill/>
        </p:spPr>
        <p:txBody>
          <a:bodyPr wrap="square" rtlCol="0">
            <a:spAutoFit/>
          </a:bodyPr>
          <a:lstStyle/>
          <a:p>
            <a:pPr algn="ctr"/>
            <a:r>
              <a:rPr lang="en-US" sz="2400" dirty="0">
                <a:solidFill>
                  <a:srgbClr val="FF0000"/>
                </a:solidFill>
                <a:latin typeface="Apple Chancery" charset="0"/>
                <a:ea typeface="Apple Chancery" charset="0"/>
                <a:cs typeface="Apple Chancery" charset="0"/>
              </a:rPr>
              <a:t>Congratulations on Approval to graduate!</a:t>
            </a:r>
          </a:p>
        </p:txBody>
      </p:sp>
      <p:sp>
        <p:nvSpPr>
          <p:cNvPr id="18" name="TextBox 17">
            <a:extLst>
              <a:ext uri="{FF2B5EF4-FFF2-40B4-BE49-F238E27FC236}">
                <a16:creationId xmlns:a16="http://schemas.microsoft.com/office/drawing/2014/main" id="{7027C19B-D455-DE44-A05D-5ED69B8F03F1}"/>
              </a:ext>
            </a:extLst>
          </p:cNvPr>
          <p:cNvSpPr txBox="1"/>
          <p:nvPr/>
        </p:nvSpPr>
        <p:spPr>
          <a:xfrm rot="-2160000">
            <a:off x="4850497" y="4595270"/>
            <a:ext cx="4444078" cy="830997"/>
          </a:xfrm>
          <a:prstGeom prst="rect">
            <a:avLst/>
          </a:prstGeom>
          <a:noFill/>
        </p:spPr>
        <p:txBody>
          <a:bodyPr wrap="square" rtlCol="0">
            <a:spAutoFit/>
          </a:bodyPr>
          <a:lstStyle/>
          <a:p>
            <a:pPr algn="ctr"/>
            <a:r>
              <a:rPr lang="en-US" sz="2400" dirty="0">
                <a:solidFill>
                  <a:srgbClr val="FF0000"/>
                </a:solidFill>
                <a:latin typeface="Apple Chancery" charset="0"/>
                <a:ea typeface="Apple Chancery" charset="0"/>
                <a:cs typeface="Apple Chancery" charset="0"/>
              </a:rPr>
              <a:t>Congratulations on Approval to graduate!</a:t>
            </a:r>
          </a:p>
        </p:txBody>
      </p:sp>
      <p:sp>
        <p:nvSpPr>
          <p:cNvPr id="2" name="TextBox 1">
            <a:extLst>
              <a:ext uri="{FF2B5EF4-FFF2-40B4-BE49-F238E27FC236}">
                <a16:creationId xmlns:a16="http://schemas.microsoft.com/office/drawing/2014/main" id="{BAFA709B-7A37-B992-1263-B79D680C67D7}"/>
              </a:ext>
            </a:extLst>
          </p:cNvPr>
          <p:cNvSpPr txBox="1"/>
          <p:nvPr/>
        </p:nvSpPr>
        <p:spPr>
          <a:xfrm>
            <a:off x="-178949" y="1958862"/>
            <a:ext cx="1450098" cy="246221"/>
          </a:xfrm>
          <a:prstGeom prst="rect">
            <a:avLst/>
          </a:prstGeom>
          <a:solidFill>
            <a:schemeClr val="bg1"/>
          </a:solidFill>
        </p:spPr>
        <p:txBody>
          <a:bodyPr wrap="square" rtlCol="0">
            <a:spAutoFit/>
          </a:bodyPr>
          <a:lstStyle/>
          <a:p>
            <a:pPr algn="ctr"/>
            <a:r>
              <a:rPr lang="en-US" sz="1000" dirty="0"/>
              <a:t>Brendan Hennessy</a:t>
            </a:r>
          </a:p>
        </p:txBody>
      </p:sp>
      <p:sp>
        <p:nvSpPr>
          <p:cNvPr id="4" name="TextBox 3">
            <a:extLst>
              <a:ext uri="{FF2B5EF4-FFF2-40B4-BE49-F238E27FC236}">
                <a16:creationId xmlns:a16="http://schemas.microsoft.com/office/drawing/2014/main" id="{28842572-8C76-E5F2-FD36-B8AB59E3FCFE}"/>
              </a:ext>
            </a:extLst>
          </p:cNvPr>
          <p:cNvSpPr txBox="1"/>
          <p:nvPr/>
        </p:nvSpPr>
        <p:spPr>
          <a:xfrm>
            <a:off x="7729844" y="1605972"/>
            <a:ext cx="1450098" cy="246221"/>
          </a:xfrm>
          <a:prstGeom prst="rect">
            <a:avLst/>
          </a:prstGeom>
          <a:solidFill>
            <a:schemeClr val="bg1"/>
          </a:solidFill>
        </p:spPr>
        <p:txBody>
          <a:bodyPr wrap="square" rtlCol="0">
            <a:spAutoFit/>
          </a:bodyPr>
          <a:lstStyle/>
          <a:p>
            <a:pPr algn="ctr"/>
            <a:r>
              <a:rPr lang="en-US" sz="1000" dirty="0" err="1"/>
              <a:t>Susmita</a:t>
            </a:r>
            <a:r>
              <a:rPr lang="en-US" sz="1000" dirty="0"/>
              <a:t> Sett</a:t>
            </a:r>
          </a:p>
        </p:txBody>
      </p:sp>
    </p:spTree>
    <p:extLst>
      <p:ext uri="{BB962C8B-B14F-4D97-AF65-F5344CB8AC3E}">
        <p14:creationId xmlns:p14="http://schemas.microsoft.com/office/powerpoint/2010/main" val="319007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29</a:t>
            </a:fld>
            <a:endParaRPr lang="en-AU" sz="1270" b="1">
              <a:latin typeface="Arial" pitchFamily="34"/>
              <a:ea typeface="Arial Unicode MS" pitchFamily="2"/>
              <a:cs typeface="Tahoma" pitchFamily="2"/>
            </a:endParaRPr>
          </a:p>
        </p:txBody>
      </p:sp>
      <p:sp>
        <p:nvSpPr>
          <p:cNvPr id="5" name="Title 1">
            <a:extLst>
              <a:ext uri="{FF2B5EF4-FFF2-40B4-BE49-F238E27FC236}">
                <a16:creationId xmlns:a16="http://schemas.microsoft.com/office/drawing/2014/main" id="{2F6385BC-A355-AEC0-1DF2-E0319A39017C}"/>
              </a:ext>
            </a:extLst>
          </p:cNvPr>
          <p:cNvSpPr txBox="1">
            <a:spLocks/>
          </p:cNvSpPr>
          <p:nvPr/>
        </p:nvSpPr>
        <p:spPr>
          <a:xfrm>
            <a:off x="546100" y="199490"/>
            <a:ext cx="8597900" cy="584775"/>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3200" dirty="0">
                <a:solidFill>
                  <a:srgbClr val="0432FF"/>
                </a:solidFill>
                <a:latin typeface="American Typewriter" charset="0"/>
                <a:ea typeface="American Typewriter" charset="0"/>
                <a:cs typeface="American Typewriter" charset="0"/>
              </a:rPr>
              <a:t>Looking Ahead – MWAX Beamformer</a:t>
            </a:r>
            <a:endParaRPr lang="en-AU" sz="3200" dirty="0">
              <a:latin typeface="American Typewriter" charset="0"/>
              <a:ea typeface="American Typewriter" charset="0"/>
              <a:cs typeface="American Typewriter" charset="0"/>
            </a:endParaRPr>
          </a:p>
        </p:txBody>
      </p:sp>
      <p:sp>
        <p:nvSpPr>
          <p:cNvPr id="11" name="Text Placeholder 2">
            <a:extLst>
              <a:ext uri="{FF2B5EF4-FFF2-40B4-BE49-F238E27FC236}">
                <a16:creationId xmlns:a16="http://schemas.microsoft.com/office/drawing/2014/main" id="{7E3E5416-3232-6732-F0EF-EC005B60B627}"/>
              </a:ext>
            </a:extLst>
          </p:cNvPr>
          <p:cNvSpPr txBox="1">
            <a:spLocks/>
          </p:cNvSpPr>
          <p:nvPr/>
        </p:nvSpPr>
        <p:spPr>
          <a:xfrm>
            <a:off x="341613" y="2386729"/>
            <a:ext cx="8442614" cy="4261948"/>
          </a:xfrm>
          <a:prstGeom prst="rect">
            <a:avLst/>
          </a:prstGeom>
        </p:spPr>
        <p:txBody>
          <a:bodyPr>
            <a:noAutofit/>
          </a:bodyPr>
          <a:lst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75700" lvl="2" indent="-342900">
              <a:buFont typeface="Wingdings" charset="2"/>
              <a:buChar char=""/>
            </a:pPr>
            <a:endParaRPr lang="en-AU" sz="1400" dirty="0">
              <a:latin typeface="American Typewriter" charset="0"/>
              <a:ea typeface="American Typewriter" charset="0"/>
              <a:cs typeface="American Typewriter" charset="0"/>
            </a:endParaRPr>
          </a:p>
          <a:p>
            <a:pPr marL="342900" lvl="1" indent="-342900">
              <a:spcAft>
                <a:spcPts val="1800"/>
              </a:spcAft>
              <a:buFont typeface="Wingdings" charset="2"/>
              <a:buChar char=""/>
            </a:pPr>
            <a:r>
              <a:rPr lang="en-AU" sz="1800" dirty="0">
                <a:solidFill>
                  <a:srgbClr val="FF0000"/>
                </a:solidFill>
                <a:latin typeface="American Typewriter" charset="0"/>
                <a:ea typeface="American Typewriter" charset="0"/>
                <a:cs typeface="American Typewriter" charset="0"/>
              </a:rPr>
              <a:t>MWA as a low-frequency monitoring telescope:  </a:t>
            </a:r>
          </a:p>
          <a:p>
            <a:pPr marL="875700" lvl="2" indent="-342900">
              <a:buFont typeface="Wingdings" charset="2"/>
              <a:buChar char=""/>
            </a:pPr>
            <a:r>
              <a:rPr lang="en-AU" sz="1600" dirty="0">
                <a:latin typeface="American Typewriter" charset="0"/>
                <a:ea typeface="American Typewriter" charset="0"/>
                <a:cs typeface="American Typewriter" charset="0"/>
              </a:rPr>
              <a:t>Monitoring pulsar timing array (PTA) targets, contribute to  PTA science goals (e.g., DM variations, ISM characterisation, etc.) </a:t>
            </a:r>
          </a:p>
          <a:p>
            <a:pPr marL="875700" lvl="2" indent="-342900">
              <a:buFont typeface="Wingdings" charset="2"/>
              <a:buChar char=""/>
            </a:pPr>
            <a:r>
              <a:rPr lang="en-AU" sz="1600" dirty="0">
                <a:latin typeface="American Typewriter" charset="0"/>
                <a:ea typeface="American Typewriter" charset="0"/>
                <a:cs typeface="American Typewriter" charset="0"/>
              </a:rPr>
              <a:t>Rich ISM science (e.g., scintillation arcs, flux variability, etc.)</a:t>
            </a:r>
          </a:p>
          <a:p>
            <a:pPr marL="875700" lvl="2" indent="-342900">
              <a:buFont typeface="Wingdings" charset="2"/>
              <a:buChar char=""/>
            </a:pPr>
            <a:r>
              <a:rPr lang="en-AU" sz="1600" dirty="0">
                <a:latin typeface="American Typewriter" charset="0"/>
                <a:ea typeface="American Typewriter" charset="0"/>
                <a:cs typeface="American Typewriter" charset="0"/>
              </a:rPr>
              <a:t>Targeted searches (Globular clusters, Fermi-LAT targets, etc)</a:t>
            </a:r>
          </a:p>
          <a:p>
            <a:pPr marL="875700" lvl="2" indent="-342900">
              <a:buFont typeface="Wingdings" charset="2"/>
              <a:buChar char=""/>
            </a:pPr>
            <a:r>
              <a:rPr lang="en-AU" sz="1600" dirty="0">
                <a:latin typeface="American Typewriter" charset="0"/>
                <a:ea typeface="American Typewriter" charset="0"/>
                <a:cs typeface="American Typewriter" charset="0"/>
              </a:rPr>
              <a:t>FRB monitoring (e.g., repeaters) </a:t>
            </a:r>
          </a:p>
          <a:p>
            <a:pPr marL="875700" lvl="2" indent="-342900">
              <a:buFont typeface="Wingdings" charset="2"/>
              <a:buChar char=""/>
            </a:pPr>
            <a:r>
              <a:rPr lang="en-AU" sz="1600" dirty="0">
                <a:latin typeface="American Typewriter" charset="0"/>
                <a:ea typeface="American Typewriter" charset="0"/>
                <a:cs typeface="American Typewriter" charset="0"/>
              </a:rPr>
              <a:t>Low-frequency VLBI (e.g. LAMBDA) in prep for SKA-Low VLBI  </a:t>
            </a:r>
          </a:p>
          <a:p>
            <a:pPr marL="875700" lvl="2" indent="-342900">
              <a:buFont typeface="Wingdings" charset="2"/>
              <a:buChar char=""/>
            </a:pPr>
            <a:r>
              <a:rPr lang="en-AU" sz="1600" dirty="0">
                <a:latin typeface="American Typewriter" charset="0"/>
                <a:ea typeface="American Typewriter" charset="0"/>
                <a:cs typeface="American Typewriter" charset="0"/>
              </a:rPr>
              <a:t>Rapid follow-up of transients (GRBs, GW events) and fast turnaround </a:t>
            </a:r>
          </a:p>
          <a:p>
            <a:pPr marL="875700" lvl="2" indent="-342900">
              <a:buFont typeface="Wingdings" charset="2"/>
              <a:buChar char=""/>
            </a:pPr>
            <a:endParaRPr lang="en-AU" sz="1800" dirty="0">
              <a:latin typeface="American Typewriter" charset="0"/>
              <a:ea typeface="American Typewriter" charset="0"/>
              <a:cs typeface="American Typewriter" charset="0"/>
            </a:endParaRPr>
          </a:p>
          <a:p>
            <a:pPr marL="342900" lvl="1" indent="-342900">
              <a:spcAft>
                <a:spcPts val="1800"/>
              </a:spcAft>
              <a:buFont typeface="Wingdings" charset="2"/>
              <a:buChar char=""/>
            </a:pPr>
            <a:r>
              <a:rPr lang="en-AU" sz="1800" dirty="0">
                <a:solidFill>
                  <a:srgbClr val="0432FF"/>
                </a:solidFill>
                <a:latin typeface="American Typewriter" charset="0"/>
                <a:ea typeface="American Typewriter" charset="0"/>
                <a:cs typeface="American Typewriter" charset="0"/>
              </a:rPr>
              <a:t>Regular timing of SMART discoveries </a:t>
            </a:r>
          </a:p>
          <a:p>
            <a:pPr marL="875700" lvl="2" indent="-342900">
              <a:spcAft>
                <a:spcPts val="1800"/>
              </a:spcAft>
              <a:buFont typeface="Wingdings" charset="2"/>
              <a:buChar char=""/>
            </a:pPr>
            <a:r>
              <a:rPr lang="en-AU" sz="1600" dirty="0">
                <a:latin typeface="American Typewriter" charset="0"/>
                <a:ea typeface="American Typewriter" charset="0"/>
                <a:cs typeface="American Typewriter" charset="0"/>
              </a:rPr>
              <a:t>More demanding constraints emerging as we transition to the second phase of SMART processing  (e.g., J0125 may require daily observations for initial phase connection, which is tedious/efficient with the VCS mode) </a:t>
            </a:r>
          </a:p>
          <a:p>
            <a:pPr marL="342900" lvl="1" indent="-342900">
              <a:spcAft>
                <a:spcPts val="1800"/>
              </a:spcAft>
              <a:buFont typeface="Wingdings" charset="2"/>
              <a:buChar char=""/>
            </a:pPr>
            <a:endParaRPr lang="is-IS" sz="1400" dirty="0">
              <a:latin typeface="American Typewriter" charset="0"/>
              <a:ea typeface="American Typewriter" charset="0"/>
              <a:cs typeface="American Typewriter" charset="0"/>
            </a:endParaRPr>
          </a:p>
        </p:txBody>
      </p:sp>
      <p:sp>
        <p:nvSpPr>
          <p:cNvPr id="2" name="TextBox 1">
            <a:extLst>
              <a:ext uri="{FF2B5EF4-FFF2-40B4-BE49-F238E27FC236}">
                <a16:creationId xmlns:a16="http://schemas.microsoft.com/office/drawing/2014/main" id="{C73A7AAE-EFED-566B-F090-9CA83975681D}"/>
              </a:ext>
            </a:extLst>
          </p:cNvPr>
          <p:cNvSpPr txBox="1"/>
          <p:nvPr/>
        </p:nvSpPr>
        <p:spPr>
          <a:xfrm>
            <a:off x="187036" y="1105517"/>
            <a:ext cx="8769927" cy="1431161"/>
          </a:xfrm>
          <a:prstGeom prst="rect">
            <a:avLst/>
          </a:prstGeom>
          <a:solidFill>
            <a:schemeClr val="bg1"/>
          </a:solidFill>
          <a:ln w="31750">
            <a:solidFill>
              <a:srgbClr val="0432FF"/>
            </a:solidFill>
          </a:ln>
        </p:spPr>
        <p:txBody>
          <a:bodyPr wrap="square" rtlCol="0">
            <a:spAutoFit/>
          </a:bodyPr>
          <a:lstStyle/>
          <a:p>
            <a:pPr marL="285750" lvl="1" indent="-285750">
              <a:spcAft>
                <a:spcPts val="1800"/>
              </a:spcAft>
              <a:buFont typeface="Arial" panose="020B0604020202020204" pitchFamily="34" charset="0"/>
              <a:buChar char="•"/>
            </a:pPr>
            <a:r>
              <a:rPr lang="en-AU" dirty="0">
                <a:solidFill>
                  <a:srgbClr val="FF0000"/>
                </a:solidFill>
                <a:latin typeface="American Typewriter" charset="0"/>
                <a:ea typeface="American Typewriter" charset="0"/>
                <a:cs typeface="American Typewriter" charset="0"/>
              </a:rPr>
              <a:t>A decade of productive science</a:t>
            </a:r>
            <a:r>
              <a:rPr lang="en-AU" dirty="0">
                <a:latin typeface="American Typewriter" charset="0"/>
                <a:ea typeface="American Typewriter" charset="0"/>
                <a:cs typeface="American Typewriter" charset="0"/>
              </a:rPr>
              <a:t>; but VCS recording + processing is posing a major limitation in scientific opportunities (64 TB/hour with MWAX VCS!) </a:t>
            </a:r>
          </a:p>
          <a:p>
            <a:pPr marL="285750" lvl="1" indent="-285750">
              <a:spcAft>
                <a:spcPts val="1800"/>
              </a:spcAft>
              <a:buFont typeface="Arial" panose="020B0604020202020204" pitchFamily="34" charset="0"/>
              <a:buChar char="•"/>
            </a:pPr>
            <a:r>
              <a:rPr lang="en-AU" dirty="0">
                <a:solidFill>
                  <a:srgbClr val="0432FF"/>
                </a:solidFill>
                <a:latin typeface="American Typewriter" charset="0"/>
                <a:ea typeface="American Typewriter" charset="0"/>
                <a:cs typeface="American Typewriter" charset="0"/>
              </a:rPr>
              <a:t>Real-time processing + beamforming capability </a:t>
            </a:r>
            <a:r>
              <a:rPr lang="en-AU" dirty="0">
                <a:latin typeface="American Typewriter" charset="0"/>
                <a:ea typeface="American Typewriter" charset="0"/>
                <a:cs typeface="American Typewriter" charset="0"/>
              </a:rPr>
              <a:t>will open up a multitude of science opportunities</a:t>
            </a:r>
          </a:p>
        </p:txBody>
      </p:sp>
    </p:spTree>
    <p:extLst>
      <p:ext uri="{BB962C8B-B14F-4D97-AF65-F5344CB8AC3E}">
        <p14:creationId xmlns:p14="http://schemas.microsoft.com/office/powerpoint/2010/main" val="3888156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3</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385762" y="200283"/>
            <a:ext cx="8724689" cy="584775"/>
          </a:xfrm>
        </p:spPr>
        <p:txBody>
          <a:bodyPr wrap="square">
            <a:spAutoFit/>
          </a:bodyPr>
          <a:lstStyle/>
          <a:p>
            <a:pPr lvl="0" algn="ctr"/>
            <a:r>
              <a:rPr lang="en-AU" sz="3200" dirty="0">
                <a:solidFill>
                  <a:srgbClr val="0432FF"/>
                </a:solidFill>
                <a:latin typeface="American Typewriter" charset="0"/>
                <a:ea typeface="American Typewriter" charset="0"/>
                <a:cs typeface="American Typewriter" charset="0"/>
              </a:rPr>
              <a:t>MWAX Voltage Capture System (VCS)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02" y="943925"/>
            <a:ext cx="8086725" cy="5714650"/>
          </a:xfrm>
          <a:prstGeom prst="rect">
            <a:avLst/>
          </a:prstGeom>
        </p:spPr>
      </p:pic>
      <p:sp>
        <p:nvSpPr>
          <p:cNvPr id="4" name="TextBox 3">
            <a:extLst>
              <a:ext uri="{FF2B5EF4-FFF2-40B4-BE49-F238E27FC236}">
                <a16:creationId xmlns:a16="http://schemas.microsoft.com/office/drawing/2014/main" id="{C0144115-51B3-157A-7B8E-BDCCE008E781}"/>
              </a:ext>
            </a:extLst>
          </p:cNvPr>
          <p:cNvSpPr txBox="1"/>
          <p:nvPr/>
        </p:nvSpPr>
        <p:spPr>
          <a:xfrm>
            <a:off x="6633817" y="6344839"/>
            <a:ext cx="2948191" cy="307777"/>
          </a:xfrm>
          <a:prstGeom prst="rect">
            <a:avLst/>
          </a:prstGeom>
          <a:noFill/>
        </p:spPr>
        <p:txBody>
          <a:bodyPr wrap="square" rtlCol="0">
            <a:spAutoFit/>
          </a:bodyPr>
          <a:lstStyle/>
          <a:p>
            <a:r>
              <a:rPr lang="en-US" sz="1400" dirty="0">
                <a:latin typeface="American Typewriter" charset="0"/>
                <a:ea typeface="American Typewriter" charset="0"/>
                <a:cs typeface="American Typewriter" charset="0"/>
              </a:rPr>
              <a:t>Slide from Sam McSweeney</a:t>
            </a:r>
          </a:p>
        </p:txBody>
      </p:sp>
      <p:pic>
        <p:nvPicPr>
          <p:cNvPr id="5" name="Google Shape;208;p15">
            <a:extLst>
              <a:ext uri="{FF2B5EF4-FFF2-40B4-BE49-F238E27FC236}">
                <a16:creationId xmlns:a16="http://schemas.microsoft.com/office/drawing/2014/main" id="{358773AD-ED4E-5326-1D24-50D404E03238}"/>
              </a:ext>
            </a:extLst>
          </p:cNvPr>
          <p:cNvPicPr preferRelativeResize="0"/>
          <p:nvPr/>
        </p:nvPicPr>
        <p:blipFill>
          <a:blip r:embed="rId4">
            <a:alphaModFix/>
          </a:blip>
          <a:stretch>
            <a:fillRect/>
          </a:stretch>
        </p:blipFill>
        <p:spPr>
          <a:xfrm>
            <a:off x="148594" y="5098176"/>
            <a:ext cx="548908" cy="905699"/>
          </a:xfrm>
          <a:prstGeom prst="rect">
            <a:avLst/>
          </a:prstGeom>
          <a:noFill/>
          <a:ln>
            <a:noFill/>
          </a:ln>
        </p:spPr>
      </p:pic>
      <p:sp>
        <p:nvSpPr>
          <p:cNvPr id="8" name="Google Shape;206;p15">
            <a:extLst>
              <a:ext uri="{FF2B5EF4-FFF2-40B4-BE49-F238E27FC236}">
                <a16:creationId xmlns:a16="http://schemas.microsoft.com/office/drawing/2014/main" id="{8D404C89-D14B-B2CD-9B78-5E91A3727D32}"/>
              </a:ext>
            </a:extLst>
          </p:cNvPr>
          <p:cNvSpPr txBox="1"/>
          <p:nvPr/>
        </p:nvSpPr>
        <p:spPr>
          <a:xfrm>
            <a:off x="697502" y="5523955"/>
            <a:ext cx="1829798" cy="479920"/>
          </a:xfrm>
          <a:prstGeom prst="rect">
            <a:avLst/>
          </a:prstGeom>
          <a:noFill/>
          <a:ln>
            <a:noFill/>
          </a:ln>
        </p:spPr>
        <p:txBody>
          <a:bodyPr spcFirstLastPara="1" wrap="square" lIns="91425" tIns="91425" rIns="91425" bIns="91425" anchor="t" anchorCtr="0">
            <a:normAutofit fontScale="85000" lnSpcReduction="20000"/>
          </a:bodyPr>
          <a:lstStyle/>
          <a:p>
            <a:r>
              <a:rPr lang="en-GB" sz="2800" dirty="0" err="1"/>
              <a:t>VCSBeam</a:t>
            </a:r>
            <a:endParaRPr sz="2800" dirty="0">
              <a:solidFill>
                <a:srgbClr val="000000"/>
              </a:solidFill>
            </a:endParaRPr>
          </a:p>
        </p:txBody>
      </p:sp>
      <p:sp>
        <p:nvSpPr>
          <p:cNvPr id="9" name="Google Shape;207;p15">
            <a:extLst>
              <a:ext uri="{FF2B5EF4-FFF2-40B4-BE49-F238E27FC236}">
                <a16:creationId xmlns:a16="http://schemas.microsoft.com/office/drawing/2014/main" id="{3DDA9546-3779-32EE-2880-9EB3A7D2D0D2}"/>
              </a:ext>
            </a:extLst>
          </p:cNvPr>
          <p:cNvSpPr txBox="1"/>
          <p:nvPr/>
        </p:nvSpPr>
        <p:spPr>
          <a:xfrm>
            <a:off x="158302" y="6032400"/>
            <a:ext cx="5695400" cy="479920"/>
          </a:xfrm>
          <a:prstGeom prst="rect">
            <a:avLst/>
          </a:prstGeom>
          <a:noFill/>
          <a:ln>
            <a:noFill/>
          </a:ln>
        </p:spPr>
        <p:txBody>
          <a:bodyPr spcFirstLastPara="1" wrap="square" lIns="91425" tIns="91425" rIns="91425" bIns="91425" anchor="t" anchorCtr="0">
            <a:noAutofit/>
          </a:bodyPr>
          <a:lstStyle/>
          <a:p>
            <a:pPr marL="457200" indent="-342900">
              <a:lnSpc>
                <a:spcPct val="115000"/>
              </a:lnSpc>
              <a:buSzPts val="1800"/>
              <a:buChar char="●"/>
            </a:pPr>
            <a:r>
              <a:rPr lang="en-GB" sz="1200" dirty="0">
                <a:solidFill>
                  <a:schemeClr val="dk1"/>
                </a:solidFill>
              </a:rPr>
              <a:t>Code: </a:t>
            </a:r>
            <a:r>
              <a:rPr lang="en-GB" sz="1200" u="sng" dirty="0">
                <a:solidFill>
                  <a:schemeClr val="hlink"/>
                </a:solidFill>
                <a:hlinkClick r:id="rId5"/>
              </a:rPr>
              <a:t>https://github.com/CIRA-Pulsars-and-Transients-Group/vcsbeam</a:t>
            </a:r>
            <a:endParaRPr sz="1200" dirty="0"/>
          </a:p>
          <a:p>
            <a:pPr marL="457200" indent="-342900">
              <a:lnSpc>
                <a:spcPct val="115000"/>
              </a:lnSpc>
              <a:buSzPts val="1800"/>
              <a:buChar char="●"/>
            </a:pPr>
            <a:r>
              <a:rPr lang="en-GB" sz="1200" dirty="0"/>
              <a:t>Documentation: </a:t>
            </a:r>
            <a:r>
              <a:rPr lang="en-GB" sz="1200" u="sng" dirty="0">
                <a:solidFill>
                  <a:schemeClr val="hlink"/>
                </a:solidFill>
                <a:hlinkClick r:id="rId6"/>
              </a:rPr>
              <a:t>https://cira-pulsars-and-transients-group.github.io/vcsbeam/</a:t>
            </a:r>
            <a:endParaRPr sz="1200" dirty="0"/>
          </a:p>
        </p:txBody>
      </p:sp>
    </p:spTree>
    <p:extLst>
      <p:ext uri="{BB962C8B-B14F-4D97-AF65-F5344CB8AC3E}">
        <p14:creationId xmlns:p14="http://schemas.microsoft.com/office/powerpoint/2010/main" val="476195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953" y="146756"/>
            <a:ext cx="6963072" cy="650240"/>
          </a:xfrm>
        </p:spPr>
        <p:txBody>
          <a:bodyPr>
            <a:noAutofit/>
          </a:bodyPr>
          <a:lstStyle/>
          <a:p>
            <a:r>
              <a:rPr lang="en-US" sz="4800" dirty="0">
                <a:solidFill>
                  <a:srgbClr val="0432FF"/>
                </a:solidFill>
                <a:latin typeface="Arial" panose="020B0604020202020204" pitchFamily="34" charset="0"/>
                <a:ea typeface="American Typewriter" charset="0"/>
                <a:cs typeface="Arial" panose="020B0604020202020204" pitchFamily="34" charset="0"/>
              </a:rPr>
              <a:t>Summary</a:t>
            </a:r>
          </a:p>
        </p:txBody>
      </p:sp>
      <p:sp>
        <p:nvSpPr>
          <p:cNvPr id="3" name="Text Placeholder 2"/>
          <p:cNvSpPr>
            <a:spLocks noGrp="1"/>
          </p:cNvSpPr>
          <p:nvPr>
            <p:ph type="body" sz="quarter" idx="14"/>
          </p:nvPr>
        </p:nvSpPr>
        <p:spPr>
          <a:xfrm>
            <a:off x="613556" y="1063993"/>
            <a:ext cx="8345865" cy="3781398"/>
          </a:xfrm>
        </p:spPr>
        <p:txBody>
          <a:bodyPr>
            <a:noAutofit/>
          </a:bodyPr>
          <a:lstStyle/>
          <a:p>
            <a:pPr marL="342900" lvl="1" indent="-342900">
              <a:spcAft>
                <a:spcPts val="600"/>
              </a:spcAft>
              <a:buFont typeface="Wingdings" charset="2"/>
              <a:buChar char=""/>
            </a:pPr>
            <a:r>
              <a:rPr lang="en-AU" sz="1800" dirty="0">
                <a:solidFill>
                  <a:srgbClr val="FF0000"/>
                </a:solidFill>
                <a:latin typeface="Arial" panose="020B0604020202020204" pitchFamily="34" charset="0"/>
                <a:ea typeface="American Typewriter" charset="0"/>
                <a:cs typeface="Arial" panose="020B0604020202020204" pitchFamily="34" charset="0"/>
              </a:rPr>
              <a:t>The MWA presents a fantastic opportunity </a:t>
            </a:r>
            <a:r>
              <a:rPr lang="en-AU" sz="1800" dirty="0">
                <a:latin typeface="Arial" panose="020B0604020202020204" pitchFamily="34" charset="0"/>
                <a:ea typeface="American Typewriter" charset="0"/>
                <a:cs typeface="Arial" panose="020B0604020202020204" pitchFamily="34" charset="0"/>
              </a:rPr>
              <a:t>for an amazing range of Pulsars and Fast Transient science   </a:t>
            </a:r>
          </a:p>
          <a:p>
            <a:pPr marL="342900" lvl="1" indent="-342900">
              <a:spcAft>
                <a:spcPts val="600"/>
              </a:spcAft>
              <a:buFont typeface="Wingdings" charset="2"/>
              <a:buChar char=""/>
            </a:pPr>
            <a:r>
              <a:rPr lang="en-AU" sz="1800" dirty="0">
                <a:latin typeface="Arial" panose="020B0604020202020204" pitchFamily="34" charset="0"/>
                <a:ea typeface="American Typewriter" charset="0"/>
                <a:cs typeface="Arial" panose="020B0604020202020204" pitchFamily="34" charset="0"/>
              </a:rPr>
              <a:t>Opportunities for </a:t>
            </a:r>
            <a:r>
              <a:rPr lang="en-AU" sz="1800" dirty="0">
                <a:solidFill>
                  <a:srgbClr val="0432FF"/>
                </a:solidFill>
                <a:latin typeface="Arial" panose="020B0604020202020204" pitchFamily="34" charset="0"/>
                <a:ea typeface="American Typewriter" charset="0"/>
                <a:cs typeface="Arial" panose="020B0604020202020204" pitchFamily="34" charset="0"/>
              </a:rPr>
              <a:t>skill developments (HPC, software), </a:t>
            </a:r>
            <a:r>
              <a:rPr lang="en-AU" sz="1800" dirty="0">
                <a:latin typeface="Arial" panose="020B0604020202020204" pitchFamily="34" charset="0"/>
                <a:ea typeface="American Typewriter" charset="0"/>
                <a:cs typeface="Arial" panose="020B0604020202020204" pitchFamily="34" charset="0"/>
              </a:rPr>
              <a:t>and student and ECR training</a:t>
            </a:r>
          </a:p>
          <a:p>
            <a:pPr marL="342900" lvl="1" indent="-342900">
              <a:spcAft>
                <a:spcPts val="600"/>
              </a:spcAft>
              <a:buFont typeface="Wingdings" charset="2"/>
              <a:buChar char=""/>
            </a:pPr>
            <a:r>
              <a:rPr lang="en-AU" sz="1800" dirty="0">
                <a:latin typeface="Arial" panose="020B0604020202020204" pitchFamily="34" charset="0"/>
                <a:ea typeface="American Typewriter" charset="0"/>
                <a:cs typeface="Arial" panose="020B0604020202020204" pitchFamily="34" charset="0"/>
              </a:rPr>
              <a:t>A productive decade of scientific and technical accomplishments: </a:t>
            </a:r>
            <a:r>
              <a:rPr lang="en-AU" sz="1800" dirty="0">
                <a:solidFill>
                  <a:srgbClr val="FF40FF"/>
                </a:solidFill>
                <a:latin typeface="Arial" panose="020B0604020202020204" pitchFamily="34" charset="0"/>
                <a:ea typeface="American Typewriter" charset="0"/>
                <a:cs typeface="Arial" panose="020B0604020202020204" pitchFamily="34" charset="0"/>
              </a:rPr>
              <a:t>40+ VCS publications, 10 PhD completions </a:t>
            </a:r>
          </a:p>
          <a:p>
            <a:pPr marL="342900" lvl="1" indent="-342900">
              <a:spcAft>
                <a:spcPts val="600"/>
              </a:spcAft>
              <a:buFont typeface="Wingdings" charset="2"/>
              <a:buChar char=""/>
            </a:pPr>
            <a:r>
              <a:rPr lang="en-AU" sz="1800" dirty="0">
                <a:latin typeface="Arial" panose="020B0604020202020204" pitchFamily="34" charset="0"/>
                <a:ea typeface="American Typewriter" charset="0"/>
                <a:cs typeface="Arial" panose="020B0604020202020204" pitchFamily="34" charset="0"/>
              </a:rPr>
              <a:t>Low frequency detections of </a:t>
            </a:r>
            <a:r>
              <a:rPr lang="en-AU" sz="1800" dirty="0">
                <a:solidFill>
                  <a:srgbClr val="00B050"/>
                </a:solidFill>
                <a:latin typeface="Arial" panose="020B0604020202020204" pitchFamily="34" charset="0"/>
                <a:ea typeface="American Typewriter" charset="0"/>
                <a:cs typeface="Arial" panose="020B0604020202020204" pitchFamily="34" charset="0"/>
              </a:rPr>
              <a:t>230+ pulsars,  5 discoveries </a:t>
            </a:r>
            <a:r>
              <a:rPr lang="en-AU" sz="1800" dirty="0">
                <a:latin typeface="Arial" panose="020B0604020202020204" pitchFamily="34" charset="0"/>
                <a:ea typeface="American Typewriter" charset="0"/>
                <a:cs typeface="Arial" panose="020B0604020202020204" pitchFamily="34" charset="0"/>
              </a:rPr>
              <a:t>from the first pass of SMART processing (and a new pulsar candidate!)</a:t>
            </a:r>
          </a:p>
          <a:p>
            <a:pPr marL="342900" lvl="1" indent="-342900">
              <a:spcAft>
                <a:spcPts val="600"/>
              </a:spcAft>
              <a:buFont typeface="Wingdings" charset="2"/>
              <a:buChar char=""/>
            </a:pPr>
            <a:r>
              <a:rPr lang="en-AU" sz="1800" dirty="0">
                <a:latin typeface="Arial" panose="020B0604020202020204" pitchFamily="34" charset="0"/>
                <a:ea typeface="American Typewriter" charset="0"/>
                <a:cs typeface="Arial" panose="020B0604020202020204" pitchFamily="34" charset="0"/>
              </a:rPr>
              <a:t>Exploring </a:t>
            </a:r>
            <a:r>
              <a:rPr lang="en-AU" sz="1800" dirty="0">
                <a:solidFill>
                  <a:srgbClr val="0432FF"/>
                </a:solidFill>
                <a:latin typeface="Arial" panose="020B0604020202020204" pitchFamily="34" charset="0"/>
                <a:ea typeface="American Typewriter" charset="0"/>
                <a:cs typeface="Arial" panose="020B0604020202020204" pitchFamily="34" charset="0"/>
              </a:rPr>
              <a:t>HPC optimisation </a:t>
            </a:r>
            <a:r>
              <a:rPr lang="en-AU" sz="1800" dirty="0">
                <a:latin typeface="Arial" panose="020B0604020202020204" pitchFamily="34" charset="0"/>
                <a:ea typeface="American Typewriter" charset="0"/>
                <a:cs typeface="Arial" panose="020B0604020202020204" pitchFamily="34" charset="0"/>
              </a:rPr>
              <a:t>for the SMART search pipeline (in collaboration with the EPFL group)</a:t>
            </a:r>
          </a:p>
          <a:p>
            <a:pPr marL="342900" lvl="1" indent="-342900">
              <a:spcAft>
                <a:spcPts val="600"/>
              </a:spcAft>
              <a:buFont typeface="Wingdings" charset="2"/>
              <a:buChar char=""/>
            </a:pPr>
            <a:r>
              <a:rPr lang="en-AU" sz="1800" dirty="0">
                <a:latin typeface="Arial" panose="020B0604020202020204" pitchFamily="34" charset="0"/>
                <a:ea typeface="American Typewriter" charset="0"/>
                <a:cs typeface="Arial" panose="020B0604020202020204" pitchFamily="34" charset="0"/>
              </a:rPr>
              <a:t>Bright and promising future ahead, and </a:t>
            </a:r>
            <a:r>
              <a:rPr lang="en-AU" sz="1800" dirty="0">
                <a:solidFill>
                  <a:srgbClr val="FF0000"/>
                </a:solidFill>
                <a:latin typeface="Arial" panose="020B0604020202020204" pitchFamily="34" charset="0"/>
                <a:ea typeface="American Typewriter" charset="0"/>
                <a:cs typeface="Arial" panose="020B0604020202020204" pitchFamily="34" charset="0"/>
              </a:rPr>
              <a:t>beamformer functionality for MWAX will open the door to a range of new science</a:t>
            </a:r>
            <a:r>
              <a:rPr lang="en-AU" sz="1800" dirty="0">
                <a:latin typeface="Arial" panose="020B0604020202020204" pitchFamily="34" charset="0"/>
                <a:ea typeface="American Typewriter" charset="0"/>
                <a:cs typeface="Arial" panose="020B0604020202020204" pitchFamily="34" charset="0"/>
              </a:rPr>
              <a:t>: an untapped potential of MWA</a:t>
            </a:r>
          </a:p>
          <a:p>
            <a:pPr marL="342900" lvl="1" indent="-342900">
              <a:spcAft>
                <a:spcPts val="1800"/>
              </a:spcAft>
              <a:buFont typeface="Wingdings" charset="2"/>
              <a:buChar char=""/>
            </a:pPr>
            <a:endParaRPr lang="en-AU" sz="1800" dirty="0">
              <a:latin typeface="American Typewriter" charset="0"/>
              <a:ea typeface="American Typewriter" charset="0"/>
              <a:cs typeface="American Typewriter" charset="0"/>
            </a:endParaRPr>
          </a:p>
          <a:p>
            <a:pPr lvl="1">
              <a:spcAft>
                <a:spcPts val="1800"/>
              </a:spcAft>
            </a:pPr>
            <a:endParaRPr lang="en-AU" sz="1800" dirty="0">
              <a:latin typeface="American Typewriter" charset="0"/>
              <a:ea typeface="American Typewriter" charset="0"/>
              <a:cs typeface="American Typewriter" charset="0"/>
            </a:endParaRPr>
          </a:p>
        </p:txBody>
      </p:sp>
      <p:pic>
        <p:nvPicPr>
          <p:cNvPr id="6" name="Picture 5" descr="A picture containing sky, cloud, outdoor, panorama&#10;&#10;Description automatically generated">
            <a:extLst>
              <a:ext uri="{FF2B5EF4-FFF2-40B4-BE49-F238E27FC236}">
                <a16:creationId xmlns:a16="http://schemas.microsoft.com/office/drawing/2014/main" id="{1170FB85-1230-8606-9D3B-72A5EB0E97A9}"/>
              </a:ext>
            </a:extLst>
          </p:cNvPr>
          <p:cNvPicPr>
            <a:picLocks noChangeAspect="1"/>
          </p:cNvPicPr>
          <p:nvPr/>
        </p:nvPicPr>
        <p:blipFill>
          <a:blip r:embed="rId3"/>
          <a:stretch>
            <a:fillRect/>
          </a:stretch>
        </p:blipFill>
        <p:spPr>
          <a:xfrm>
            <a:off x="0" y="5112388"/>
            <a:ext cx="9136320" cy="1598856"/>
          </a:xfrm>
          <a:prstGeom prst="rect">
            <a:avLst/>
          </a:prstGeom>
        </p:spPr>
      </p:pic>
    </p:spTree>
    <p:extLst>
      <p:ext uri="{BB962C8B-B14F-4D97-AF65-F5344CB8AC3E}">
        <p14:creationId xmlns:p14="http://schemas.microsoft.com/office/powerpoint/2010/main" val="3235259408"/>
      </p:ext>
    </p:extLst>
  </p:cSld>
  <p:clrMapOvr>
    <a:masterClrMapping/>
  </p:clrMapOvr>
  <mc:AlternateContent xmlns:mc="http://schemas.openxmlformats.org/markup-compatibility/2006" xmlns:p14="http://schemas.microsoft.com/office/powerpoint/2010/main">
    <mc:Choice Requires="p14">
      <p:transition spd="slow" p14:dur="2000" advTm="91096"/>
    </mc:Choice>
    <mc:Fallback xmlns="">
      <p:transition spd="slow" advTm="9109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4</a:t>
            </a:fld>
            <a:endParaRPr lang="en-AU" sz="1270" b="1">
              <a:latin typeface="Arial" pitchFamily="34"/>
              <a:ea typeface="Arial Unicode MS" pitchFamily="2"/>
              <a:cs typeface="Tahoma" pitchFamily="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3" y="893443"/>
            <a:ext cx="8158162" cy="5765132"/>
          </a:xfrm>
          <a:prstGeom prst="rect">
            <a:avLst/>
          </a:prstGeom>
        </p:spPr>
      </p:pic>
      <p:sp>
        <p:nvSpPr>
          <p:cNvPr id="6" name="TextBox 5"/>
          <p:cNvSpPr txBox="1"/>
          <p:nvPr/>
        </p:nvSpPr>
        <p:spPr>
          <a:xfrm>
            <a:off x="6633817" y="6344839"/>
            <a:ext cx="2948191" cy="307777"/>
          </a:xfrm>
          <a:prstGeom prst="rect">
            <a:avLst/>
          </a:prstGeom>
          <a:noFill/>
        </p:spPr>
        <p:txBody>
          <a:bodyPr wrap="square" rtlCol="0">
            <a:spAutoFit/>
          </a:bodyPr>
          <a:lstStyle/>
          <a:p>
            <a:r>
              <a:rPr lang="en-US" sz="1400" dirty="0">
                <a:latin typeface="American Typewriter" charset="0"/>
                <a:ea typeface="American Typewriter" charset="0"/>
                <a:cs typeface="American Typewriter" charset="0"/>
              </a:rPr>
              <a:t>Slide from Sam McSweeney</a:t>
            </a:r>
          </a:p>
        </p:txBody>
      </p:sp>
      <p:sp>
        <p:nvSpPr>
          <p:cNvPr id="3" name="Title 1">
            <a:extLst>
              <a:ext uri="{FF2B5EF4-FFF2-40B4-BE49-F238E27FC236}">
                <a16:creationId xmlns:a16="http://schemas.microsoft.com/office/drawing/2014/main" id="{E875C5DD-B9B9-D416-2D74-E779C16C410C}"/>
              </a:ext>
            </a:extLst>
          </p:cNvPr>
          <p:cNvSpPr txBox="1">
            <a:spLocks/>
          </p:cNvSpPr>
          <p:nvPr/>
        </p:nvSpPr>
        <p:spPr>
          <a:xfrm>
            <a:off x="385762" y="200283"/>
            <a:ext cx="8724689" cy="584775"/>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3200">
                <a:solidFill>
                  <a:srgbClr val="0432FF"/>
                </a:solidFill>
                <a:latin typeface="American Typewriter" charset="0"/>
                <a:ea typeface="American Typewriter" charset="0"/>
                <a:cs typeface="American Typewriter" charset="0"/>
              </a:rPr>
              <a:t>MWAX Voltage Capture System (VCS)</a:t>
            </a:r>
            <a:endParaRPr lang="en-AU" sz="3200" dirty="0">
              <a:solidFill>
                <a:srgbClr val="0432FF"/>
              </a:solidFill>
              <a:latin typeface="American Typewriter" charset="0"/>
              <a:ea typeface="American Typewriter" charset="0"/>
              <a:cs typeface="American Typewriter" charset="0"/>
            </a:endParaRPr>
          </a:p>
        </p:txBody>
      </p:sp>
      <p:pic>
        <p:nvPicPr>
          <p:cNvPr id="2" name="Google Shape;208;p15">
            <a:extLst>
              <a:ext uri="{FF2B5EF4-FFF2-40B4-BE49-F238E27FC236}">
                <a16:creationId xmlns:a16="http://schemas.microsoft.com/office/drawing/2014/main" id="{C6A004B7-AF24-BEA8-BEFD-9CC0F8FA488D}"/>
              </a:ext>
            </a:extLst>
          </p:cNvPr>
          <p:cNvPicPr preferRelativeResize="0"/>
          <p:nvPr/>
        </p:nvPicPr>
        <p:blipFill>
          <a:blip r:embed="rId4">
            <a:alphaModFix/>
          </a:blip>
          <a:stretch>
            <a:fillRect/>
          </a:stretch>
        </p:blipFill>
        <p:spPr>
          <a:xfrm>
            <a:off x="148594" y="5098176"/>
            <a:ext cx="548908" cy="905699"/>
          </a:xfrm>
          <a:prstGeom prst="rect">
            <a:avLst/>
          </a:prstGeom>
          <a:noFill/>
          <a:ln>
            <a:noFill/>
          </a:ln>
        </p:spPr>
      </p:pic>
      <p:sp>
        <p:nvSpPr>
          <p:cNvPr id="5" name="Google Shape;206;p15">
            <a:extLst>
              <a:ext uri="{FF2B5EF4-FFF2-40B4-BE49-F238E27FC236}">
                <a16:creationId xmlns:a16="http://schemas.microsoft.com/office/drawing/2014/main" id="{F4D84889-3C25-16EF-826E-1BBD5B5258F2}"/>
              </a:ext>
            </a:extLst>
          </p:cNvPr>
          <p:cNvSpPr txBox="1"/>
          <p:nvPr/>
        </p:nvSpPr>
        <p:spPr>
          <a:xfrm>
            <a:off x="697502" y="5523955"/>
            <a:ext cx="1829798" cy="479920"/>
          </a:xfrm>
          <a:prstGeom prst="rect">
            <a:avLst/>
          </a:prstGeom>
          <a:noFill/>
          <a:ln>
            <a:noFill/>
          </a:ln>
        </p:spPr>
        <p:txBody>
          <a:bodyPr spcFirstLastPara="1" wrap="square" lIns="91425" tIns="91425" rIns="91425" bIns="91425" anchor="t" anchorCtr="0">
            <a:normAutofit fontScale="85000" lnSpcReduction="20000"/>
          </a:bodyPr>
          <a:lstStyle/>
          <a:p>
            <a:r>
              <a:rPr lang="en-GB" sz="2800" dirty="0" err="1"/>
              <a:t>VCSBeam</a:t>
            </a:r>
            <a:endParaRPr sz="2800" dirty="0">
              <a:solidFill>
                <a:srgbClr val="000000"/>
              </a:solidFill>
            </a:endParaRPr>
          </a:p>
        </p:txBody>
      </p:sp>
      <p:sp>
        <p:nvSpPr>
          <p:cNvPr id="8" name="Google Shape;207;p15">
            <a:extLst>
              <a:ext uri="{FF2B5EF4-FFF2-40B4-BE49-F238E27FC236}">
                <a16:creationId xmlns:a16="http://schemas.microsoft.com/office/drawing/2014/main" id="{7B8F6A1E-B87A-6BA6-2F33-70C5A2FFE089}"/>
              </a:ext>
            </a:extLst>
          </p:cNvPr>
          <p:cNvSpPr txBox="1"/>
          <p:nvPr/>
        </p:nvSpPr>
        <p:spPr>
          <a:xfrm>
            <a:off x="158302" y="6032400"/>
            <a:ext cx="5695400" cy="479920"/>
          </a:xfrm>
          <a:prstGeom prst="rect">
            <a:avLst/>
          </a:prstGeom>
          <a:noFill/>
          <a:ln>
            <a:noFill/>
          </a:ln>
        </p:spPr>
        <p:txBody>
          <a:bodyPr spcFirstLastPara="1" wrap="square" lIns="91425" tIns="91425" rIns="91425" bIns="91425" anchor="t" anchorCtr="0">
            <a:noAutofit/>
          </a:bodyPr>
          <a:lstStyle/>
          <a:p>
            <a:pPr marL="457200" indent="-342900">
              <a:lnSpc>
                <a:spcPct val="115000"/>
              </a:lnSpc>
              <a:buSzPts val="1800"/>
              <a:buChar char="●"/>
            </a:pPr>
            <a:r>
              <a:rPr lang="en-GB" sz="1200" dirty="0">
                <a:solidFill>
                  <a:schemeClr val="dk1"/>
                </a:solidFill>
              </a:rPr>
              <a:t>Code: </a:t>
            </a:r>
            <a:r>
              <a:rPr lang="en-GB" sz="1200" u="sng" dirty="0">
                <a:solidFill>
                  <a:schemeClr val="hlink"/>
                </a:solidFill>
                <a:hlinkClick r:id="rId5"/>
              </a:rPr>
              <a:t>https://github.com/CIRA-Pulsars-and-Transients-Group/vcsbeam</a:t>
            </a:r>
            <a:endParaRPr sz="1200" dirty="0"/>
          </a:p>
          <a:p>
            <a:pPr marL="457200" indent="-342900">
              <a:lnSpc>
                <a:spcPct val="115000"/>
              </a:lnSpc>
              <a:buSzPts val="1800"/>
              <a:buChar char="●"/>
            </a:pPr>
            <a:r>
              <a:rPr lang="en-GB" sz="1200" dirty="0"/>
              <a:t>Documentation: </a:t>
            </a:r>
            <a:r>
              <a:rPr lang="en-GB" sz="1200" u="sng" dirty="0">
                <a:solidFill>
                  <a:schemeClr val="hlink"/>
                </a:solidFill>
                <a:hlinkClick r:id="rId6"/>
              </a:rPr>
              <a:t>https://cira-pulsars-and-transients-group.github.io/vcsbeam/</a:t>
            </a:r>
            <a:endParaRPr sz="1200" dirty="0"/>
          </a:p>
        </p:txBody>
      </p:sp>
    </p:spTree>
    <p:extLst>
      <p:ext uri="{BB962C8B-B14F-4D97-AF65-F5344CB8AC3E}">
        <p14:creationId xmlns:p14="http://schemas.microsoft.com/office/powerpoint/2010/main" val="1324163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5</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58531" y="172976"/>
            <a:ext cx="8724689" cy="584775"/>
          </a:xfrm>
        </p:spPr>
        <p:txBody>
          <a:bodyPr wrap="square">
            <a:spAutoFit/>
          </a:bodyPr>
          <a:lstStyle/>
          <a:p>
            <a:pPr lvl="0" algn="ctr"/>
            <a:r>
              <a:rPr lang="en-AU" sz="3200" dirty="0" err="1">
                <a:solidFill>
                  <a:srgbClr val="0432FF"/>
                </a:solidFill>
                <a:latin typeface="American Typewriter" charset="0"/>
                <a:ea typeface="American Typewriter" charset="0"/>
                <a:cs typeface="American Typewriter" charset="0"/>
              </a:rPr>
              <a:t>Setonix</a:t>
            </a:r>
            <a:r>
              <a:rPr lang="en-AU" sz="3200" dirty="0">
                <a:solidFill>
                  <a:srgbClr val="0432FF"/>
                </a:solidFill>
                <a:latin typeface="American Typewriter" charset="0"/>
                <a:ea typeface="American Typewriter" charset="0"/>
                <a:cs typeface="American Typewriter" charset="0"/>
              </a:rPr>
              <a:t> migration – </a:t>
            </a:r>
            <a:r>
              <a:rPr lang="en-AU" sz="3200" dirty="0" err="1">
                <a:solidFill>
                  <a:srgbClr val="0432FF"/>
                </a:solidFill>
                <a:latin typeface="American Typewriter" charset="0"/>
                <a:ea typeface="American Typewriter" charset="0"/>
                <a:cs typeface="American Typewriter" charset="0"/>
              </a:rPr>
              <a:t>VCSBeam</a:t>
            </a:r>
            <a:r>
              <a:rPr lang="en-AU" sz="3200" dirty="0">
                <a:solidFill>
                  <a:srgbClr val="0432FF"/>
                </a:solidFill>
                <a:latin typeface="American Typewriter" charset="0"/>
                <a:ea typeface="American Typewriter" charset="0"/>
                <a:cs typeface="American Typewriter" charset="0"/>
              </a:rPr>
              <a:t> first light</a:t>
            </a:r>
          </a:p>
        </p:txBody>
      </p:sp>
      <p:pic>
        <p:nvPicPr>
          <p:cNvPr id="5" name="Picture 4" descr="A screenshot of a screenshot of a computer&#10;&#10;Description automatically generated">
            <a:extLst>
              <a:ext uri="{FF2B5EF4-FFF2-40B4-BE49-F238E27FC236}">
                <a16:creationId xmlns:a16="http://schemas.microsoft.com/office/drawing/2014/main" id="{43242C5D-AF92-8860-7549-4D5D8E1D1C7C}"/>
              </a:ext>
            </a:extLst>
          </p:cNvPr>
          <p:cNvPicPr>
            <a:picLocks noChangeAspect="1"/>
          </p:cNvPicPr>
          <p:nvPr/>
        </p:nvPicPr>
        <p:blipFill>
          <a:blip r:embed="rId3"/>
          <a:stretch>
            <a:fillRect/>
          </a:stretch>
        </p:blipFill>
        <p:spPr>
          <a:xfrm>
            <a:off x="0" y="1004455"/>
            <a:ext cx="8116390" cy="4304146"/>
          </a:xfrm>
          <a:prstGeom prst="rect">
            <a:avLst/>
          </a:prstGeom>
        </p:spPr>
      </p:pic>
      <p:sp>
        <p:nvSpPr>
          <p:cNvPr id="9" name="TextBox 8">
            <a:extLst>
              <a:ext uri="{FF2B5EF4-FFF2-40B4-BE49-F238E27FC236}">
                <a16:creationId xmlns:a16="http://schemas.microsoft.com/office/drawing/2014/main" id="{D9DB5614-A837-D072-31FB-3CE469B463F9}"/>
              </a:ext>
            </a:extLst>
          </p:cNvPr>
          <p:cNvSpPr txBox="1"/>
          <p:nvPr/>
        </p:nvSpPr>
        <p:spPr>
          <a:xfrm>
            <a:off x="145931" y="5503491"/>
            <a:ext cx="8116391" cy="1169551"/>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Supported by </a:t>
            </a:r>
            <a:r>
              <a:rPr lang="en-US" sz="1400" b="1" dirty="0">
                <a:latin typeface="Arial" panose="020B0604020202020204" pitchFamily="34" charset="0"/>
                <a:cs typeface="Arial" panose="020B0604020202020204" pitchFamily="34" charset="0"/>
              </a:rPr>
              <a:t>Pawsey “uptake” project </a:t>
            </a:r>
            <a:r>
              <a:rPr lang="en-US" sz="1400" dirty="0">
                <a:latin typeface="Arial" panose="020B0604020202020204" pitchFamily="34" charset="0"/>
                <a:cs typeface="Arial" panose="020B0604020202020204" pitchFamily="34" charset="0"/>
              </a:rPr>
              <a:t>(Team: Meyers, Di </a:t>
            </a:r>
            <a:r>
              <a:rPr lang="en-US" sz="1400" dirty="0" err="1">
                <a:latin typeface="Arial" panose="020B0604020202020204" pitchFamily="34" charset="0"/>
                <a:cs typeface="Arial" panose="020B0604020202020204" pitchFamily="34" charset="0"/>
              </a:rPr>
              <a:t>Pietrantonio</a:t>
            </a:r>
            <a:r>
              <a:rPr lang="en-US" sz="1400" dirty="0">
                <a:latin typeface="Arial" panose="020B0604020202020204" pitchFamily="34" charset="0"/>
                <a:cs typeface="Arial" panose="020B0604020202020204" pitchFamily="34" charset="0"/>
              </a:rPr>
              <a:t>, Harris, Sokolowski)</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Next steps</a:t>
            </a:r>
            <a:r>
              <a:rPr lang="en-US" sz="1400" dirty="0">
                <a:latin typeface="Arial" panose="020B0604020202020204" pitchFamily="34" charset="0"/>
                <a:cs typeface="Arial" panose="020B0604020202020204" pitchFamily="34" charset="0"/>
              </a:rPr>
              <a:t>: More in-depth comparison (e.g. VDIF output) , including profiling </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Initial Profiling</a:t>
            </a:r>
            <a:r>
              <a:rPr lang="en-US" sz="1400" dirty="0">
                <a:latin typeface="Arial" panose="020B0604020202020204" pitchFamily="34" charset="0"/>
                <a:cs typeface="Arial" panose="020B0604020202020204" pitchFamily="34" charset="0"/>
              </a:rPr>
              <a:t>: 3-27%  </a:t>
            </a:r>
            <a:r>
              <a:rPr lang="en-US" sz="1400" dirty="0" err="1">
                <a:latin typeface="Arial" panose="020B0604020202020204" pitchFamily="34" charset="0"/>
                <a:cs typeface="Arial" panose="020B0604020202020204" pitchFamily="34" charset="0"/>
              </a:rPr>
              <a:t>MPIcomms</a:t>
            </a:r>
            <a:r>
              <a:rPr lang="en-US" sz="1400" dirty="0">
                <a:latin typeface="Arial" panose="020B0604020202020204" pitchFamily="34" charset="0"/>
                <a:cs typeface="Arial" panose="020B0604020202020204" pitchFamily="34" charset="0"/>
              </a:rPr>
              <a:t> overhead, 21-28% GPU proc/sync, 52-68% for I/O </a:t>
            </a:r>
          </a:p>
        </p:txBody>
      </p:sp>
      <p:sp>
        <p:nvSpPr>
          <p:cNvPr id="3" name="TextBox 2">
            <a:extLst>
              <a:ext uri="{FF2B5EF4-FFF2-40B4-BE49-F238E27FC236}">
                <a16:creationId xmlns:a16="http://schemas.microsoft.com/office/drawing/2014/main" id="{4D879FF4-6C21-A476-5A92-B375FA45D19C}"/>
              </a:ext>
            </a:extLst>
          </p:cNvPr>
          <p:cNvSpPr txBox="1"/>
          <p:nvPr/>
        </p:nvSpPr>
        <p:spPr>
          <a:xfrm>
            <a:off x="1943100" y="2082800"/>
            <a:ext cx="2260600" cy="369332"/>
          </a:xfrm>
          <a:prstGeom prst="rect">
            <a:avLst/>
          </a:prstGeom>
          <a:noFill/>
        </p:spPr>
        <p:txBody>
          <a:bodyPr wrap="square" rtlCol="0">
            <a:spAutoFit/>
          </a:bodyPr>
          <a:lstStyle/>
          <a:p>
            <a:r>
              <a:rPr lang="en-US" dirty="0" err="1">
                <a:solidFill>
                  <a:srgbClr val="FF0000"/>
                </a:solidFill>
              </a:rPr>
              <a:t>Garrawarla</a:t>
            </a:r>
            <a:r>
              <a:rPr lang="en-US" dirty="0">
                <a:solidFill>
                  <a:srgbClr val="FF0000"/>
                </a:solidFill>
              </a:rPr>
              <a:t> (CUDA)</a:t>
            </a:r>
          </a:p>
        </p:txBody>
      </p:sp>
      <p:sp>
        <p:nvSpPr>
          <p:cNvPr id="4" name="TextBox 3">
            <a:extLst>
              <a:ext uri="{FF2B5EF4-FFF2-40B4-BE49-F238E27FC236}">
                <a16:creationId xmlns:a16="http://schemas.microsoft.com/office/drawing/2014/main" id="{3EB50825-1B6A-64BD-3C9B-C30F698D3E15}"/>
              </a:ext>
            </a:extLst>
          </p:cNvPr>
          <p:cNvSpPr txBox="1"/>
          <p:nvPr/>
        </p:nvSpPr>
        <p:spPr>
          <a:xfrm>
            <a:off x="5537200" y="2082800"/>
            <a:ext cx="2260600" cy="369332"/>
          </a:xfrm>
          <a:prstGeom prst="rect">
            <a:avLst/>
          </a:prstGeom>
          <a:noFill/>
        </p:spPr>
        <p:txBody>
          <a:bodyPr wrap="square" rtlCol="0">
            <a:spAutoFit/>
          </a:bodyPr>
          <a:lstStyle/>
          <a:p>
            <a:r>
              <a:rPr lang="en-US" dirty="0" err="1">
                <a:solidFill>
                  <a:srgbClr val="FF0000"/>
                </a:solidFill>
              </a:rPr>
              <a:t>Setonix</a:t>
            </a:r>
            <a:r>
              <a:rPr lang="en-US" dirty="0">
                <a:solidFill>
                  <a:srgbClr val="FF0000"/>
                </a:solidFill>
              </a:rPr>
              <a:t> (HIPP)</a:t>
            </a:r>
          </a:p>
        </p:txBody>
      </p:sp>
      <p:sp>
        <p:nvSpPr>
          <p:cNvPr id="8" name="TextBox 7">
            <a:extLst>
              <a:ext uri="{FF2B5EF4-FFF2-40B4-BE49-F238E27FC236}">
                <a16:creationId xmlns:a16="http://schemas.microsoft.com/office/drawing/2014/main" id="{4220E5BD-40AE-171C-2E44-B9D5B7E0C127}"/>
              </a:ext>
            </a:extLst>
          </p:cNvPr>
          <p:cNvSpPr txBox="1"/>
          <p:nvPr/>
        </p:nvSpPr>
        <p:spPr>
          <a:xfrm>
            <a:off x="2231738" y="4852048"/>
            <a:ext cx="5884652" cy="369332"/>
          </a:xfrm>
          <a:prstGeom prst="rect">
            <a:avLst/>
          </a:prstGeom>
          <a:noFill/>
        </p:spPr>
        <p:txBody>
          <a:bodyPr wrap="square" rtlCol="0">
            <a:spAutoFit/>
          </a:bodyPr>
          <a:lstStyle/>
          <a:p>
            <a:pPr algn="r"/>
            <a:r>
              <a:rPr lang="en-US" dirty="0">
                <a:solidFill>
                  <a:srgbClr val="0432FF"/>
                </a:solidFill>
              </a:rPr>
              <a:t>2 coarse channels, 5 minutes of Crab data </a:t>
            </a:r>
          </a:p>
        </p:txBody>
      </p:sp>
    </p:spTree>
    <p:extLst>
      <p:ext uri="{BB962C8B-B14F-4D97-AF65-F5344CB8AC3E}">
        <p14:creationId xmlns:p14="http://schemas.microsoft.com/office/powerpoint/2010/main" val="3209919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8"/>
          <p:cNvSpPr txBox="1">
            <a:spLocks noGrp="1"/>
          </p:cNvSpPr>
          <p:nvPr>
            <p:ph type="title"/>
          </p:nvPr>
        </p:nvSpPr>
        <p:spPr>
          <a:xfrm>
            <a:off x="311944" y="2218575"/>
            <a:ext cx="8520112" cy="2139600"/>
          </a:xfrm>
          <a:prstGeom prst="rect">
            <a:avLst/>
          </a:prstGeom>
        </p:spPr>
        <p:txBody>
          <a:bodyPr spcFirstLastPara="1" vert="horz" wrap="square" lIns="68575" tIns="34275" rIns="68575" bIns="34275" rtlCol="0" anchor="b" anchorCtr="0">
            <a:normAutofit/>
          </a:bodyPr>
          <a:lstStyle/>
          <a:p>
            <a:pPr algn="ctr"/>
            <a:r>
              <a:rPr lang="en-GB" dirty="0">
                <a:solidFill>
                  <a:srgbClr val="0432FF"/>
                </a:solidFill>
                <a:latin typeface="American Typewriter" panose="02090604020004020304" pitchFamily="18" charset="77"/>
                <a:ea typeface="Lexend"/>
                <a:cs typeface="Lexend"/>
                <a:sym typeface="Lexend"/>
              </a:rPr>
              <a:t>Science Updates &amp; Highlights: </a:t>
            </a:r>
            <a:r>
              <a:rPr lang="en-GB" sz="3600" dirty="0">
                <a:solidFill>
                  <a:srgbClr val="00B0F0"/>
                </a:solidFill>
                <a:latin typeface="American Typewriter" panose="02090604020004020304" pitchFamily="18" charset="77"/>
                <a:ea typeface="Lexend"/>
                <a:cs typeface="Lexend"/>
                <a:sym typeface="Lexend"/>
              </a:rPr>
              <a:t>SMART survey and Pulsar Science</a:t>
            </a:r>
            <a:br>
              <a:rPr lang="en-GB" sz="3600" dirty="0">
                <a:solidFill>
                  <a:srgbClr val="00B0F0"/>
                </a:solidFill>
                <a:latin typeface="Lexend"/>
                <a:ea typeface="Lexend"/>
                <a:cs typeface="Lexend"/>
                <a:sym typeface="Lexend"/>
              </a:rPr>
            </a:br>
            <a:endParaRPr sz="3600" dirty="0">
              <a:solidFill>
                <a:srgbClr val="00B0F0"/>
              </a:solidFill>
              <a:latin typeface="Lexend"/>
              <a:ea typeface="Lexend"/>
              <a:cs typeface="Lexend"/>
              <a:sym typeface="Lexend"/>
            </a:endParaRPr>
          </a:p>
        </p:txBody>
      </p:sp>
    </p:spTree>
    <p:extLst>
      <p:ext uri="{BB962C8B-B14F-4D97-AF65-F5344CB8AC3E}">
        <p14:creationId xmlns:p14="http://schemas.microsoft.com/office/powerpoint/2010/main" val="495827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400" name="Google Shape;400;p43"/>
          <p:cNvPicPr preferRelativeResize="0"/>
          <p:nvPr/>
        </p:nvPicPr>
        <p:blipFill>
          <a:blip r:embed="rId3">
            <a:alphaModFix/>
          </a:blip>
          <a:stretch>
            <a:fillRect/>
          </a:stretch>
        </p:blipFill>
        <p:spPr>
          <a:xfrm>
            <a:off x="233681" y="3757930"/>
            <a:ext cx="5004923" cy="2627053"/>
          </a:xfrm>
          <a:prstGeom prst="rect">
            <a:avLst/>
          </a:prstGeom>
          <a:noFill/>
          <a:ln>
            <a:noFill/>
          </a:ln>
        </p:spPr>
      </p:pic>
      <p:sp>
        <p:nvSpPr>
          <p:cNvPr id="401" name="Google Shape;401;p43"/>
          <p:cNvSpPr txBox="1"/>
          <p:nvPr/>
        </p:nvSpPr>
        <p:spPr>
          <a:xfrm>
            <a:off x="117023" y="2020387"/>
            <a:ext cx="5322300" cy="1481100"/>
          </a:xfrm>
          <a:prstGeom prst="rect">
            <a:avLst/>
          </a:prstGeom>
          <a:noFill/>
          <a:ln>
            <a:noFill/>
          </a:ln>
        </p:spPr>
        <p:txBody>
          <a:bodyPr spcFirstLastPara="1" wrap="square" lIns="91425" tIns="91425" rIns="91425" bIns="91425" anchor="t" anchorCtr="0">
            <a:noAutofit/>
          </a:bodyPr>
          <a:lstStyle/>
          <a:p>
            <a:pPr>
              <a:lnSpc>
                <a:spcPct val="115000"/>
              </a:lnSpc>
            </a:pPr>
            <a:r>
              <a:rPr lang="en-GB" sz="1500" b="1" dirty="0">
                <a:solidFill>
                  <a:srgbClr val="00B0F0"/>
                </a:solidFill>
                <a:latin typeface="Roboto"/>
                <a:ea typeface="Roboto"/>
                <a:cs typeface="Roboto"/>
                <a:sym typeface="Roboto"/>
              </a:rPr>
              <a:t>S</a:t>
            </a:r>
            <a:r>
              <a:rPr lang="en-GB" sz="1500" dirty="0">
                <a:solidFill>
                  <a:srgbClr val="212121"/>
                </a:solidFill>
                <a:latin typeface="Roboto"/>
                <a:ea typeface="Roboto"/>
                <a:cs typeface="Roboto"/>
                <a:sym typeface="Roboto"/>
              </a:rPr>
              <a:t>outhern-sky </a:t>
            </a:r>
            <a:r>
              <a:rPr lang="en-GB" sz="1500" b="1" dirty="0">
                <a:solidFill>
                  <a:srgbClr val="FFC000"/>
                </a:solidFill>
                <a:latin typeface="Roboto"/>
                <a:ea typeface="Roboto"/>
                <a:cs typeface="Roboto"/>
                <a:sym typeface="Roboto"/>
              </a:rPr>
              <a:t>M</a:t>
            </a:r>
            <a:r>
              <a:rPr lang="en-GB" sz="1500" dirty="0">
                <a:solidFill>
                  <a:srgbClr val="212121"/>
                </a:solidFill>
                <a:latin typeface="Roboto"/>
                <a:ea typeface="Roboto"/>
                <a:cs typeface="Roboto"/>
                <a:sym typeface="Roboto"/>
              </a:rPr>
              <a:t>W</a:t>
            </a:r>
            <a:r>
              <a:rPr lang="en-GB" sz="1500" b="1" dirty="0">
                <a:solidFill>
                  <a:srgbClr val="FF40FF"/>
                </a:solidFill>
                <a:latin typeface="Roboto"/>
                <a:ea typeface="Roboto"/>
                <a:cs typeface="Roboto"/>
                <a:sym typeface="Roboto"/>
              </a:rPr>
              <a:t>A</a:t>
            </a:r>
            <a:r>
              <a:rPr lang="en-GB" sz="1500" dirty="0">
                <a:solidFill>
                  <a:srgbClr val="212121"/>
                </a:solidFill>
                <a:latin typeface="Roboto"/>
                <a:ea typeface="Roboto"/>
                <a:cs typeface="Roboto"/>
                <a:sym typeface="Roboto"/>
              </a:rPr>
              <a:t> </a:t>
            </a:r>
            <a:r>
              <a:rPr lang="en-GB" sz="1500" b="1" dirty="0">
                <a:solidFill>
                  <a:srgbClr val="00B050"/>
                </a:solidFill>
                <a:latin typeface="Roboto"/>
                <a:ea typeface="Roboto"/>
                <a:cs typeface="Roboto"/>
                <a:sym typeface="Roboto"/>
              </a:rPr>
              <a:t>R</a:t>
            </a:r>
            <a:r>
              <a:rPr lang="en-GB" sz="1500" dirty="0">
                <a:solidFill>
                  <a:srgbClr val="212121"/>
                </a:solidFill>
                <a:latin typeface="Roboto"/>
                <a:ea typeface="Roboto"/>
                <a:cs typeface="Roboto"/>
                <a:sym typeface="Roboto"/>
              </a:rPr>
              <a:t>apid </a:t>
            </a:r>
            <a:r>
              <a:rPr lang="en-GB" sz="1500" b="1" dirty="0">
                <a:solidFill>
                  <a:srgbClr val="C00000"/>
                </a:solidFill>
                <a:latin typeface="Roboto"/>
                <a:ea typeface="Roboto"/>
                <a:cs typeface="Roboto"/>
                <a:sym typeface="Roboto"/>
              </a:rPr>
              <a:t>T</a:t>
            </a:r>
            <a:r>
              <a:rPr lang="en-GB" sz="1500" dirty="0">
                <a:solidFill>
                  <a:srgbClr val="212121"/>
                </a:solidFill>
                <a:latin typeface="Roboto"/>
                <a:ea typeface="Roboto"/>
                <a:cs typeface="Roboto"/>
                <a:sym typeface="Roboto"/>
              </a:rPr>
              <a:t>wo-metre (</a:t>
            </a:r>
            <a:r>
              <a:rPr lang="en-GB" sz="1500" dirty="0">
                <a:solidFill>
                  <a:srgbClr val="00B0F0"/>
                </a:solidFill>
                <a:latin typeface="Roboto"/>
                <a:ea typeface="Roboto"/>
                <a:cs typeface="Roboto"/>
                <a:sym typeface="Roboto"/>
              </a:rPr>
              <a:t>S</a:t>
            </a:r>
            <a:r>
              <a:rPr lang="en-GB" sz="1500" dirty="0">
                <a:solidFill>
                  <a:srgbClr val="FFC000"/>
                </a:solidFill>
                <a:latin typeface="Roboto"/>
                <a:ea typeface="Roboto"/>
                <a:cs typeface="Roboto"/>
                <a:sym typeface="Roboto"/>
              </a:rPr>
              <a:t>M</a:t>
            </a:r>
            <a:r>
              <a:rPr lang="en-GB" sz="1500" dirty="0">
                <a:solidFill>
                  <a:srgbClr val="FF40FF"/>
                </a:solidFill>
                <a:latin typeface="Roboto"/>
                <a:ea typeface="Roboto"/>
                <a:cs typeface="Roboto"/>
                <a:sym typeface="Roboto"/>
              </a:rPr>
              <a:t>A</a:t>
            </a:r>
            <a:r>
              <a:rPr lang="en-GB" sz="1500" dirty="0">
                <a:solidFill>
                  <a:srgbClr val="00B050"/>
                </a:solidFill>
                <a:latin typeface="Roboto"/>
                <a:ea typeface="Roboto"/>
                <a:cs typeface="Roboto"/>
                <a:sym typeface="Roboto"/>
              </a:rPr>
              <a:t>R</a:t>
            </a:r>
            <a:r>
              <a:rPr lang="en-GB" sz="1500" dirty="0">
                <a:solidFill>
                  <a:srgbClr val="C00000"/>
                </a:solidFill>
                <a:latin typeface="Roboto"/>
                <a:ea typeface="Roboto"/>
                <a:cs typeface="Roboto"/>
                <a:sym typeface="Roboto"/>
              </a:rPr>
              <a:t>T</a:t>
            </a:r>
            <a:r>
              <a:rPr lang="en-GB" sz="1500" dirty="0">
                <a:solidFill>
                  <a:srgbClr val="212121"/>
                </a:solidFill>
                <a:latin typeface="Roboto"/>
                <a:ea typeface="Roboto"/>
                <a:cs typeface="Roboto"/>
                <a:sym typeface="Roboto"/>
              </a:rPr>
              <a:t>) pulsar survey</a:t>
            </a:r>
            <a:endParaRPr sz="1500" dirty="0">
              <a:solidFill>
                <a:srgbClr val="212121"/>
              </a:solidFill>
              <a:latin typeface="Roboto"/>
              <a:ea typeface="Roboto"/>
              <a:cs typeface="Roboto"/>
              <a:sym typeface="Roboto"/>
            </a:endParaRPr>
          </a:p>
          <a:p>
            <a:pPr marL="457200" indent="-323850">
              <a:lnSpc>
                <a:spcPct val="115000"/>
              </a:lnSpc>
              <a:spcBef>
                <a:spcPts val="1000"/>
              </a:spcBef>
              <a:buClr>
                <a:srgbClr val="212121"/>
              </a:buClr>
              <a:buSzPts val="1500"/>
              <a:buFont typeface="Roboto"/>
              <a:buChar char="●"/>
            </a:pPr>
            <a:r>
              <a:rPr lang="en-GB" sz="1500" dirty="0">
                <a:solidFill>
                  <a:srgbClr val="212121"/>
                </a:solidFill>
                <a:latin typeface="Roboto"/>
                <a:ea typeface="Roboto"/>
                <a:cs typeface="Roboto"/>
                <a:sym typeface="Roboto"/>
              </a:rPr>
              <a:t>Covers declinations &lt; +30°</a:t>
            </a:r>
            <a:endParaRPr sz="1500" dirty="0">
              <a:solidFill>
                <a:srgbClr val="212121"/>
              </a:solidFill>
              <a:latin typeface="Roboto"/>
              <a:ea typeface="Roboto"/>
              <a:cs typeface="Roboto"/>
              <a:sym typeface="Roboto"/>
            </a:endParaRPr>
          </a:p>
          <a:p>
            <a:pPr marL="457200" indent="-323850">
              <a:lnSpc>
                <a:spcPct val="115000"/>
              </a:lnSpc>
              <a:buClr>
                <a:srgbClr val="212121"/>
              </a:buClr>
              <a:buSzPts val="1500"/>
              <a:buFont typeface="Roboto"/>
              <a:buChar char="●"/>
            </a:pPr>
            <a:r>
              <a:rPr lang="en-GB" sz="1500" dirty="0">
                <a:solidFill>
                  <a:srgbClr val="212121"/>
                </a:solidFill>
                <a:latin typeface="Roboto"/>
                <a:ea typeface="Roboto"/>
                <a:cs typeface="Roboto"/>
                <a:sym typeface="Roboto"/>
              </a:rPr>
              <a:t>71 observations (VCS) at frequencies 140-170 MHz</a:t>
            </a:r>
            <a:endParaRPr sz="1500" dirty="0">
              <a:solidFill>
                <a:srgbClr val="212121"/>
              </a:solidFill>
              <a:latin typeface="Roboto"/>
              <a:ea typeface="Roboto"/>
              <a:cs typeface="Roboto"/>
              <a:sym typeface="Roboto"/>
            </a:endParaRPr>
          </a:p>
          <a:p>
            <a:pPr marL="457200" indent="-323850">
              <a:lnSpc>
                <a:spcPct val="115000"/>
              </a:lnSpc>
              <a:buClr>
                <a:srgbClr val="212121"/>
              </a:buClr>
              <a:buSzPts val="1500"/>
              <a:buFont typeface="Roboto"/>
              <a:buChar char="●"/>
            </a:pPr>
            <a:r>
              <a:rPr lang="en-GB" sz="1500" dirty="0">
                <a:solidFill>
                  <a:srgbClr val="212121"/>
                </a:solidFill>
                <a:latin typeface="Roboto"/>
                <a:ea typeface="Roboto"/>
                <a:cs typeface="Roboto"/>
                <a:sym typeface="Roboto"/>
              </a:rPr>
              <a:t>~10° overlap of fields; i.e. 1-3 obs. per pulsar</a:t>
            </a:r>
            <a:endParaRPr sz="1500" dirty="0">
              <a:solidFill>
                <a:srgbClr val="212121"/>
              </a:solidFill>
              <a:latin typeface="Roboto"/>
              <a:ea typeface="Roboto"/>
              <a:cs typeface="Roboto"/>
              <a:sym typeface="Roboto"/>
            </a:endParaRPr>
          </a:p>
          <a:p>
            <a:pPr marL="457200" indent="-323850">
              <a:lnSpc>
                <a:spcPct val="115000"/>
              </a:lnSpc>
              <a:buClr>
                <a:srgbClr val="212121"/>
              </a:buClr>
              <a:buSzPts val="1500"/>
              <a:buFont typeface="Roboto"/>
              <a:buChar char="●"/>
            </a:pPr>
            <a:r>
              <a:rPr lang="en-GB" sz="1500" dirty="0">
                <a:solidFill>
                  <a:srgbClr val="212121"/>
                </a:solidFill>
                <a:latin typeface="Roboto"/>
                <a:ea typeface="Roboto"/>
                <a:cs typeface="Roboto"/>
                <a:sym typeface="Roboto"/>
              </a:rPr>
              <a:t>80 min dwell time; i.e. &lt;100 hours of telescope time</a:t>
            </a:r>
            <a:endParaRPr sz="1500" dirty="0">
              <a:solidFill>
                <a:srgbClr val="212121"/>
              </a:solidFill>
              <a:latin typeface="Roboto"/>
              <a:ea typeface="Roboto"/>
              <a:cs typeface="Roboto"/>
              <a:sym typeface="Roboto"/>
            </a:endParaRPr>
          </a:p>
        </p:txBody>
      </p:sp>
      <p:pic>
        <p:nvPicPr>
          <p:cNvPr id="402" name="Google Shape;402;p43"/>
          <p:cNvPicPr preferRelativeResize="0"/>
          <p:nvPr/>
        </p:nvPicPr>
        <p:blipFill>
          <a:blip r:embed="rId4">
            <a:alphaModFix/>
          </a:blip>
          <a:stretch>
            <a:fillRect/>
          </a:stretch>
        </p:blipFill>
        <p:spPr>
          <a:xfrm>
            <a:off x="5548873" y="2053628"/>
            <a:ext cx="3595127" cy="2353374"/>
          </a:xfrm>
          <a:prstGeom prst="rect">
            <a:avLst/>
          </a:prstGeom>
          <a:noFill/>
          <a:ln>
            <a:noFill/>
          </a:ln>
        </p:spPr>
      </p:pic>
      <p:sp>
        <p:nvSpPr>
          <p:cNvPr id="403" name="Google Shape;403;p43"/>
          <p:cNvSpPr txBox="1"/>
          <p:nvPr/>
        </p:nvSpPr>
        <p:spPr>
          <a:xfrm>
            <a:off x="5548872" y="4795514"/>
            <a:ext cx="3361447" cy="1919398"/>
          </a:xfrm>
          <a:prstGeom prst="rect">
            <a:avLst/>
          </a:prstGeom>
          <a:solidFill>
            <a:schemeClr val="tx2">
              <a:lumMod val="20000"/>
              <a:lumOff val="80000"/>
            </a:schemeClr>
          </a:solidFill>
          <a:ln>
            <a:noFill/>
          </a:ln>
        </p:spPr>
        <p:txBody>
          <a:bodyPr spcFirstLastPara="1" wrap="square" lIns="91425" tIns="91425" rIns="91425" bIns="91425" anchor="t" anchorCtr="0">
            <a:noAutofit/>
          </a:bodyPr>
          <a:lstStyle/>
          <a:p>
            <a:pPr marL="457200" indent="-323850">
              <a:buClr>
                <a:srgbClr val="212121"/>
              </a:buClr>
              <a:buSzPts val="1500"/>
              <a:buFont typeface="Roboto"/>
              <a:buChar char="●"/>
            </a:pPr>
            <a:r>
              <a:rPr lang="en-GB" sz="1500" dirty="0">
                <a:solidFill>
                  <a:srgbClr val="212121"/>
                </a:solidFill>
                <a:latin typeface="Roboto"/>
                <a:ea typeface="Roboto"/>
                <a:cs typeface="Roboto"/>
                <a:sym typeface="Roboto"/>
              </a:rPr>
              <a:t>Data collection completed!</a:t>
            </a:r>
          </a:p>
          <a:p>
            <a:pPr marL="457200" indent="-323850">
              <a:buClr>
                <a:srgbClr val="212121"/>
              </a:buClr>
              <a:buSzPts val="1500"/>
              <a:buFont typeface="Roboto"/>
              <a:buChar char="●"/>
            </a:pPr>
            <a:r>
              <a:rPr lang="en-GB" sz="1500" dirty="0">
                <a:solidFill>
                  <a:srgbClr val="212121"/>
                </a:solidFill>
                <a:latin typeface="Roboto"/>
                <a:ea typeface="Roboto"/>
                <a:cs typeface="Roboto"/>
                <a:sym typeface="Roboto"/>
              </a:rPr>
              <a:t>Four Petabytes of VCS data</a:t>
            </a:r>
          </a:p>
          <a:p>
            <a:pPr marL="457200" indent="-323850">
              <a:buClr>
                <a:srgbClr val="212121"/>
              </a:buClr>
              <a:buSzPts val="1500"/>
              <a:buFont typeface="Roboto"/>
              <a:buChar char="●"/>
            </a:pPr>
            <a:r>
              <a:rPr lang="en-GB" sz="1500" dirty="0">
                <a:solidFill>
                  <a:srgbClr val="212121"/>
                </a:solidFill>
                <a:latin typeface="Roboto"/>
                <a:ea typeface="Roboto"/>
                <a:cs typeface="Roboto"/>
                <a:sym typeface="Roboto"/>
              </a:rPr>
              <a:t>42-84 TB per observation</a:t>
            </a:r>
          </a:p>
          <a:p>
            <a:pPr marL="457200" indent="-323850">
              <a:buClr>
                <a:srgbClr val="212121"/>
              </a:buClr>
              <a:buSzPts val="1500"/>
              <a:buFont typeface="Roboto"/>
              <a:buChar char="●"/>
            </a:pPr>
            <a:endParaRPr lang="en-GB" sz="1500" dirty="0">
              <a:solidFill>
                <a:srgbClr val="212121"/>
              </a:solidFill>
              <a:latin typeface="Roboto"/>
              <a:ea typeface="Roboto"/>
              <a:cs typeface="Roboto"/>
              <a:sym typeface="Roboto"/>
            </a:endParaRPr>
          </a:p>
          <a:p>
            <a:pPr marL="457200" indent="-323850">
              <a:buClr>
                <a:srgbClr val="212121"/>
              </a:buClr>
              <a:buSzPts val="1500"/>
              <a:buFont typeface="Roboto"/>
              <a:buChar char="●"/>
            </a:pPr>
            <a:r>
              <a:rPr lang="en-GB" sz="1500" dirty="0">
                <a:solidFill>
                  <a:srgbClr val="212121"/>
                </a:solidFill>
                <a:latin typeface="Roboto"/>
                <a:ea typeface="Roboto"/>
                <a:cs typeface="Roboto"/>
                <a:sym typeface="Roboto"/>
              </a:rPr>
              <a:t>“First pass” for parts of the sky</a:t>
            </a:r>
            <a:endParaRPr sz="1500" dirty="0">
              <a:solidFill>
                <a:srgbClr val="212121"/>
              </a:solidFill>
              <a:latin typeface="Roboto"/>
              <a:ea typeface="Roboto"/>
              <a:cs typeface="Roboto"/>
              <a:sym typeface="Roboto"/>
            </a:endParaRPr>
          </a:p>
          <a:p>
            <a:pPr marL="457200" indent="-323850">
              <a:buClr>
                <a:srgbClr val="212121"/>
              </a:buClr>
              <a:buSzPts val="1500"/>
              <a:buFont typeface="Roboto"/>
              <a:buChar char="●"/>
            </a:pPr>
            <a:r>
              <a:rPr lang="en-GB" sz="1500" dirty="0">
                <a:solidFill>
                  <a:srgbClr val="212121"/>
                </a:solidFill>
                <a:latin typeface="Roboto"/>
                <a:ea typeface="Roboto"/>
                <a:cs typeface="Roboto"/>
                <a:sym typeface="Roboto"/>
              </a:rPr>
              <a:t>200+ known pulsar redetections</a:t>
            </a:r>
            <a:endParaRPr sz="1500" dirty="0">
              <a:solidFill>
                <a:srgbClr val="212121"/>
              </a:solidFill>
              <a:latin typeface="Roboto"/>
              <a:ea typeface="Roboto"/>
              <a:cs typeface="Roboto"/>
              <a:sym typeface="Roboto"/>
            </a:endParaRPr>
          </a:p>
          <a:p>
            <a:pPr marL="457200" indent="-323850">
              <a:buClr>
                <a:srgbClr val="212121"/>
              </a:buClr>
              <a:buSzPts val="1500"/>
              <a:buFont typeface="Roboto"/>
              <a:buChar char="●"/>
            </a:pPr>
            <a:r>
              <a:rPr lang="en-GB" sz="1500" dirty="0">
                <a:solidFill>
                  <a:srgbClr val="212121"/>
                </a:solidFill>
                <a:latin typeface="Roboto"/>
                <a:ea typeface="Roboto"/>
                <a:cs typeface="Roboto"/>
                <a:sym typeface="Roboto"/>
              </a:rPr>
              <a:t>5 pulsar discoveries after analysing &lt;5% of the data</a:t>
            </a:r>
            <a:endParaRPr sz="1500" dirty="0">
              <a:solidFill>
                <a:srgbClr val="212121"/>
              </a:solidFill>
              <a:latin typeface="Roboto"/>
              <a:ea typeface="Roboto"/>
              <a:cs typeface="Roboto"/>
              <a:sym typeface="Roboto"/>
            </a:endParaRPr>
          </a:p>
        </p:txBody>
      </p:sp>
      <p:sp>
        <p:nvSpPr>
          <p:cNvPr id="404" name="Google Shape;404;p43"/>
          <p:cNvSpPr txBox="1"/>
          <p:nvPr/>
        </p:nvSpPr>
        <p:spPr>
          <a:xfrm>
            <a:off x="5656500" y="4361538"/>
            <a:ext cx="3552600" cy="340200"/>
          </a:xfrm>
          <a:prstGeom prst="rect">
            <a:avLst/>
          </a:prstGeom>
          <a:noFill/>
          <a:ln>
            <a:noFill/>
          </a:ln>
        </p:spPr>
        <p:txBody>
          <a:bodyPr spcFirstLastPara="1" wrap="square" lIns="91425" tIns="91425" rIns="91425" bIns="91425" anchor="ctr" anchorCtr="0">
            <a:noAutofit/>
          </a:bodyPr>
          <a:lstStyle/>
          <a:p>
            <a:r>
              <a:rPr lang="en-GB" sz="1200" dirty="0">
                <a:latin typeface="Lexend"/>
                <a:ea typeface="Lexend"/>
                <a:cs typeface="Lexend"/>
                <a:sym typeface="Lexend"/>
              </a:rPr>
              <a:t>(</a:t>
            </a:r>
            <a:r>
              <a:rPr lang="en-GB" sz="1200" dirty="0">
                <a:solidFill>
                  <a:srgbClr val="0432FF"/>
                </a:solidFill>
                <a:latin typeface="American Typewriter" panose="02090604020004020304" pitchFamily="18" charset="77"/>
                <a:ea typeface="Lexend"/>
                <a:cs typeface="Lexend"/>
                <a:sym typeface="Lexend"/>
              </a:rPr>
              <a:t>Bhat et al. 2023a/b, PASA, 40, e020/e021</a:t>
            </a:r>
            <a:r>
              <a:rPr lang="en-GB" sz="1200" dirty="0">
                <a:solidFill>
                  <a:srgbClr val="888888"/>
                </a:solidFill>
                <a:latin typeface="Lexend"/>
                <a:ea typeface="Lexend"/>
                <a:cs typeface="Lexend"/>
                <a:sym typeface="Lexend"/>
              </a:rPr>
              <a:t>)</a:t>
            </a:r>
            <a:endParaRPr sz="1200" dirty="0">
              <a:solidFill>
                <a:srgbClr val="888888"/>
              </a:solidFill>
              <a:latin typeface="Lexend"/>
              <a:ea typeface="Lexend"/>
              <a:cs typeface="Lexend"/>
              <a:sym typeface="Lexend"/>
            </a:endParaRPr>
          </a:p>
        </p:txBody>
      </p:sp>
      <p:sp>
        <p:nvSpPr>
          <p:cNvPr id="2" name="Title 1">
            <a:extLst>
              <a:ext uri="{FF2B5EF4-FFF2-40B4-BE49-F238E27FC236}">
                <a16:creationId xmlns:a16="http://schemas.microsoft.com/office/drawing/2014/main" id="{8BE12C0F-9980-B691-9426-F85C712FE4FC}"/>
              </a:ext>
            </a:extLst>
          </p:cNvPr>
          <p:cNvSpPr txBox="1">
            <a:spLocks/>
          </p:cNvSpPr>
          <p:nvPr/>
        </p:nvSpPr>
        <p:spPr>
          <a:xfrm>
            <a:off x="546100" y="137935"/>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SMART Survey Update </a:t>
            </a:r>
          </a:p>
        </p:txBody>
      </p:sp>
      <p:sp>
        <p:nvSpPr>
          <p:cNvPr id="3" name="TextBox 2">
            <a:extLst>
              <a:ext uri="{FF2B5EF4-FFF2-40B4-BE49-F238E27FC236}">
                <a16:creationId xmlns:a16="http://schemas.microsoft.com/office/drawing/2014/main" id="{CDBEFE52-7E46-B7DA-6B9F-38EEFFF55088}"/>
              </a:ext>
            </a:extLst>
          </p:cNvPr>
          <p:cNvSpPr txBox="1"/>
          <p:nvPr/>
        </p:nvSpPr>
        <p:spPr>
          <a:xfrm>
            <a:off x="674782" y="1140356"/>
            <a:ext cx="8235538" cy="623589"/>
          </a:xfrm>
          <a:prstGeom prst="rect">
            <a:avLst/>
          </a:prstGeom>
          <a:solidFill>
            <a:schemeClr val="tx2">
              <a:lumMod val="20000"/>
              <a:lumOff val="80000"/>
            </a:schemeClr>
          </a:solidFill>
          <a:ln w="25400">
            <a:solidFill>
              <a:srgbClr val="FF0000"/>
            </a:solidFill>
          </a:ln>
        </p:spPr>
        <p:txBody>
          <a:bodyPr wrap="square" lIns="90000" tIns="45000" rIns="90000" bIns="45000" anchorCtr="0" compatLnSpc="0">
            <a:spAutoFit/>
          </a:bodyPr>
          <a:lstStyle/>
          <a:p>
            <a:pPr marL="0" marR="0" lvl="0" indent="0" algn="ctr" hangingPunct="0">
              <a:lnSpc>
                <a:spcPct val="100000"/>
              </a:lnSpc>
              <a:spcBef>
                <a:spcPts val="0"/>
              </a:spcBef>
              <a:spcAft>
                <a:spcPts val="0"/>
              </a:spcAft>
              <a:buSzPct val="45000"/>
              <a:tabLst/>
            </a:pPr>
            <a:r>
              <a:rPr lang="en-AU" b="0" u="none" strike="noStrike" kern="1200" cap="none" dirty="0">
                <a:ln>
                  <a:noFill/>
                </a:ln>
                <a:latin typeface="American Typewriter" charset="0"/>
                <a:ea typeface="American Typewriter" charset="0"/>
                <a:cs typeface="American Typewriter" charset="0"/>
              </a:rPr>
              <a:t>Exploits the MWA’s large Field of View, th</a:t>
            </a:r>
            <a:r>
              <a:rPr lang="en-AU" dirty="0">
                <a:latin typeface="American Typewriter" charset="0"/>
                <a:ea typeface="American Typewriter" charset="0"/>
                <a:cs typeface="American Typewriter" charset="0"/>
              </a:rPr>
              <a:t>e voltage capture system (VCS) capability, and the compact configuration of the Phase 2 array </a:t>
            </a:r>
            <a:endParaRPr lang="en-AU" b="0" i="0" u="none" strike="noStrike" kern="1200" cap="none" dirty="0">
              <a:ln>
                <a:noFill/>
              </a:ln>
              <a:latin typeface="American Typewriter" charset="0"/>
              <a:ea typeface="American Typewriter" charset="0"/>
              <a:cs typeface="American Typewriter" charset="0"/>
            </a:endParaRPr>
          </a:p>
        </p:txBody>
      </p:sp>
      <p:sp>
        <p:nvSpPr>
          <p:cNvPr id="4" name="TextBox 3">
            <a:extLst>
              <a:ext uri="{FF2B5EF4-FFF2-40B4-BE49-F238E27FC236}">
                <a16:creationId xmlns:a16="http://schemas.microsoft.com/office/drawing/2014/main" id="{231006D7-A984-7582-91FA-3F5294DC8752}"/>
              </a:ext>
            </a:extLst>
          </p:cNvPr>
          <p:cNvSpPr txBox="1"/>
          <p:nvPr/>
        </p:nvSpPr>
        <p:spPr>
          <a:xfrm>
            <a:off x="6100763" y="1763945"/>
            <a:ext cx="2809556" cy="369332"/>
          </a:xfrm>
          <a:prstGeom prst="rect">
            <a:avLst/>
          </a:prstGeom>
          <a:noFill/>
        </p:spPr>
        <p:txBody>
          <a:bodyPr wrap="square" rtlCol="0">
            <a:spAutoFit/>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2" name="Google Shape;432;p47"/>
          <p:cNvSpPr txBox="1"/>
          <p:nvPr/>
        </p:nvSpPr>
        <p:spPr>
          <a:xfrm>
            <a:off x="279131" y="2658910"/>
            <a:ext cx="5698586" cy="1117800"/>
          </a:xfrm>
          <a:prstGeom prst="rect">
            <a:avLst/>
          </a:prstGeom>
          <a:noFill/>
          <a:ln>
            <a:noFill/>
          </a:ln>
        </p:spPr>
        <p:txBody>
          <a:bodyPr spcFirstLastPara="1" wrap="square" lIns="91425" tIns="91425" rIns="91425" bIns="91425" anchor="ctr" anchorCtr="0">
            <a:noAutofit/>
          </a:bodyPr>
          <a:lstStyle/>
          <a:p>
            <a:r>
              <a:rPr lang="en-GB" sz="1200" b="1" dirty="0">
                <a:latin typeface="Roboto"/>
                <a:ea typeface="Roboto"/>
                <a:cs typeface="Roboto"/>
                <a:sym typeface="Roboto"/>
              </a:rPr>
              <a:t>J0036-1033</a:t>
            </a:r>
            <a:r>
              <a:rPr lang="en-GB" sz="1200" dirty="0">
                <a:latin typeface="Roboto"/>
                <a:ea typeface="Roboto"/>
                <a:cs typeface="Roboto"/>
                <a:sym typeface="Roboto"/>
              </a:rPr>
              <a:t>: steep spectrum, low-luminosity, and highly variable </a:t>
            </a:r>
            <a:br>
              <a:rPr lang="en-GB" sz="1200" dirty="0">
                <a:latin typeface="Roboto"/>
                <a:ea typeface="Roboto"/>
                <a:cs typeface="Roboto"/>
                <a:sym typeface="Roboto"/>
              </a:rPr>
            </a:br>
            <a:r>
              <a:rPr lang="en-GB" sz="1200" dirty="0">
                <a:latin typeface="Roboto"/>
                <a:ea typeface="Roboto"/>
                <a:cs typeface="Roboto"/>
                <a:sym typeface="Roboto"/>
              </a:rPr>
              <a:t>(a factor of ~ 5-6), high-|b|, so promising for scintillation analysis</a:t>
            </a:r>
            <a:endParaRPr sz="1200" dirty="0">
              <a:latin typeface="Roboto"/>
              <a:ea typeface="Roboto"/>
              <a:cs typeface="Roboto"/>
              <a:sym typeface="Roboto"/>
            </a:endParaRPr>
          </a:p>
          <a:p>
            <a:r>
              <a:rPr lang="en-GB" sz="1200" dirty="0">
                <a:solidFill>
                  <a:srgbClr val="888888"/>
                </a:solidFill>
                <a:latin typeface="Lexend"/>
                <a:ea typeface="Lexend"/>
                <a:cs typeface="Lexend"/>
                <a:sym typeface="Lexend"/>
              </a:rPr>
              <a:t>(</a:t>
            </a:r>
            <a:r>
              <a:rPr lang="en-GB" sz="1200" dirty="0" err="1">
                <a:solidFill>
                  <a:srgbClr val="0432FF"/>
                </a:solidFill>
                <a:latin typeface="Lexend"/>
                <a:ea typeface="Lexend"/>
                <a:cs typeface="Lexend"/>
                <a:sym typeface="Lexend"/>
              </a:rPr>
              <a:t>Swainston</a:t>
            </a:r>
            <a:r>
              <a:rPr lang="en-GB" sz="1200" dirty="0">
                <a:solidFill>
                  <a:srgbClr val="0432FF"/>
                </a:solidFill>
                <a:latin typeface="Lexend"/>
                <a:ea typeface="Lexend"/>
                <a:cs typeface="Lexend"/>
                <a:sym typeface="Lexend"/>
              </a:rPr>
              <a:t> et al. 2021, </a:t>
            </a:r>
            <a:r>
              <a:rPr lang="en-GB" sz="1200" dirty="0" err="1">
                <a:solidFill>
                  <a:srgbClr val="0432FF"/>
                </a:solidFill>
                <a:latin typeface="Lexend"/>
                <a:ea typeface="Lexend"/>
                <a:cs typeface="Lexend"/>
                <a:sym typeface="Lexend"/>
              </a:rPr>
              <a:t>ApJL</a:t>
            </a:r>
            <a:r>
              <a:rPr lang="en-GB" sz="1200" dirty="0">
                <a:solidFill>
                  <a:srgbClr val="0432FF"/>
                </a:solidFill>
                <a:latin typeface="Lexend"/>
                <a:ea typeface="Lexend"/>
                <a:cs typeface="Lexend"/>
                <a:sym typeface="Lexend"/>
              </a:rPr>
              <a:t>, 911, L26</a:t>
            </a:r>
            <a:r>
              <a:rPr lang="en-GB" sz="1200" dirty="0">
                <a:solidFill>
                  <a:srgbClr val="888888"/>
                </a:solidFill>
                <a:latin typeface="Lexend"/>
                <a:ea typeface="Lexend"/>
                <a:cs typeface="Lexend"/>
                <a:sym typeface="Lexend"/>
              </a:rPr>
              <a:t>)</a:t>
            </a:r>
            <a:endParaRPr sz="1200" dirty="0">
              <a:solidFill>
                <a:srgbClr val="888888"/>
              </a:solidFill>
              <a:latin typeface="Lexend"/>
              <a:ea typeface="Lexend"/>
              <a:cs typeface="Lexend"/>
              <a:sym typeface="Lexend"/>
            </a:endParaRPr>
          </a:p>
        </p:txBody>
      </p:sp>
      <p:pic>
        <p:nvPicPr>
          <p:cNvPr id="433" name="Google Shape;433;p47"/>
          <p:cNvPicPr preferRelativeResize="0"/>
          <p:nvPr/>
        </p:nvPicPr>
        <p:blipFill>
          <a:blip r:embed="rId3">
            <a:alphaModFix/>
          </a:blip>
          <a:stretch>
            <a:fillRect/>
          </a:stretch>
        </p:blipFill>
        <p:spPr>
          <a:xfrm>
            <a:off x="6707774" y="1217213"/>
            <a:ext cx="2028001" cy="3839825"/>
          </a:xfrm>
          <a:prstGeom prst="rect">
            <a:avLst/>
          </a:prstGeom>
          <a:noFill/>
          <a:ln>
            <a:noFill/>
          </a:ln>
        </p:spPr>
      </p:pic>
      <p:sp>
        <p:nvSpPr>
          <p:cNvPr id="434" name="Google Shape;434;p47"/>
          <p:cNvSpPr txBox="1"/>
          <p:nvPr/>
        </p:nvSpPr>
        <p:spPr>
          <a:xfrm>
            <a:off x="6877107" y="5240764"/>
            <a:ext cx="1911220" cy="1250042"/>
          </a:xfrm>
          <a:prstGeom prst="rect">
            <a:avLst/>
          </a:prstGeom>
          <a:noFill/>
          <a:ln>
            <a:noFill/>
          </a:ln>
        </p:spPr>
        <p:txBody>
          <a:bodyPr spcFirstLastPara="1" wrap="square" lIns="91425" tIns="91425" rIns="91425" bIns="91425" anchor="ctr" anchorCtr="0">
            <a:noAutofit/>
          </a:bodyPr>
          <a:lstStyle/>
          <a:p>
            <a:r>
              <a:rPr lang="en-GB" sz="1200" b="1" dirty="0">
                <a:latin typeface="Roboto"/>
                <a:ea typeface="Roboto"/>
                <a:cs typeface="Roboto"/>
                <a:sym typeface="Roboto"/>
              </a:rPr>
              <a:t>J0026-1955</a:t>
            </a:r>
            <a:r>
              <a:rPr lang="en-GB" sz="1200" dirty="0">
                <a:latin typeface="Roboto"/>
                <a:ea typeface="Roboto"/>
                <a:cs typeface="Roboto"/>
                <a:sym typeface="Roboto"/>
              </a:rPr>
              <a:t>: sub-pulse drifting, nulling, high-|b| </a:t>
            </a:r>
            <a:br>
              <a:rPr lang="en-GB" sz="1200" dirty="0">
                <a:latin typeface="Roboto"/>
                <a:ea typeface="Roboto"/>
                <a:cs typeface="Roboto"/>
                <a:sym typeface="Roboto"/>
              </a:rPr>
            </a:br>
            <a:r>
              <a:rPr lang="en-GB" sz="1200" dirty="0">
                <a:solidFill>
                  <a:srgbClr val="888888"/>
                </a:solidFill>
                <a:latin typeface="Lexend"/>
                <a:ea typeface="Lexend"/>
                <a:cs typeface="Lexend"/>
                <a:sym typeface="Lexend"/>
              </a:rPr>
              <a:t>(</a:t>
            </a:r>
            <a:r>
              <a:rPr lang="en-GB" sz="1200" dirty="0">
                <a:solidFill>
                  <a:srgbClr val="0432FF"/>
                </a:solidFill>
                <a:latin typeface="Lexend"/>
                <a:ea typeface="Lexend"/>
                <a:cs typeface="Lexend"/>
                <a:sym typeface="Lexend"/>
              </a:rPr>
              <a:t>McSweeney et al. 2022, </a:t>
            </a:r>
            <a:r>
              <a:rPr lang="en-GB" sz="1200" dirty="0" err="1">
                <a:solidFill>
                  <a:srgbClr val="0432FF"/>
                </a:solidFill>
                <a:latin typeface="Lexend"/>
                <a:ea typeface="Lexend"/>
                <a:cs typeface="Lexend"/>
                <a:sym typeface="Lexend"/>
              </a:rPr>
              <a:t>ApJ</a:t>
            </a:r>
            <a:r>
              <a:rPr lang="en-GB" sz="1200" dirty="0">
                <a:solidFill>
                  <a:srgbClr val="0432FF"/>
                </a:solidFill>
                <a:latin typeface="Lexend"/>
                <a:ea typeface="Lexend"/>
                <a:cs typeface="Lexend"/>
                <a:sym typeface="Lexend"/>
              </a:rPr>
              <a:t>, 933, 210)</a:t>
            </a:r>
          </a:p>
          <a:p>
            <a:r>
              <a:rPr lang="en-GB" sz="1200" b="1" dirty="0">
                <a:latin typeface="Lexend"/>
                <a:ea typeface="Lexend"/>
                <a:cs typeface="Lexend"/>
                <a:sym typeface="Lexend"/>
              </a:rPr>
              <a:t>GMRT Follow-up </a:t>
            </a:r>
            <a:r>
              <a:rPr lang="en-GB" sz="1200" dirty="0">
                <a:solidFill>
                  <a:srgbClr val="0432FF"/>
                </a:solidFill>
                <a:latin typeface="Lexend"/>
                <a:ea typeface="Lexend"/>
                <a:cs typeface="Lexend"/>
                <a:sym typeface="Lexend"/>
              </a:rPr>
              <a:t> (</a:t>
            </a:r>
            <a:r>
              <a:rPr lang="en-GB" sz="1200" dirty="0" err="1">
                <a:solidFill>
                  <a:srgbClr val="0432FF"/>
                </a:solidFill>
                <a:latin typeface="Lexend"/>
                <a:ea typeface="Lexend"/>
                <a:cs typeface="Lexend"/>
                <a:sym typeface="Lexend"/>
              </a:rPr>
              <a:t>Janagal</a:t>
            </a:r>
            <a:r>
              <a:rPr lang="en-GB" sz="1200" dirty="0">
                <a:solidFill>
                  <a:srgbClr val="0432FF"/>
                </a:solidFill>
                <a:latin typeface="Lexend"/>
                <a:ea typeface="Lexend"/>
                <a:cs typeface="Lexend"/>
                <a:sym typeface="Lexend"/>
              </a:rPr>
              <a:t> et al. 2023b, MNRAS, 524, 2684</a:t>
            </a:r>
            <a:r>
              <a:rPr lang="en-GB" sz="1200" dirty="0">
                <a:solidFill>
                  <a:srgbClr val="888888"/>
                </a:solidFill>
                <a:latin typeface="Lexend"/>
                <a:ea typeface="Lexend"/>
                <a:cs typeface="Lexend"/>
                <a:sym typeface="Lexend"/>
              </a:rPr>
              <a:t>)</a:t>
            </a:r>
            <a:endParaRPr sz="1200" dirty="0">
              <a:solidFill>
                <a:srgbClr val="888888"/>
              </a:solidFill>
              <a:latin typeface="Lexend"/>
              <a:ea typeface="Lexend"/>
              <a:cs typeface="Lexend"/>
              <a:sym typeface="Lexend"/>
            </a:endParaRPr>
          </a:p>
        </p:txBody>
      </p:sp>
      <p:pic>
        <p:nvPicPr>
          <p:cNvPr id="435" name="Google Shape;435;p47"/>
          <p:cNvPicPr preferRelativeResize="0"/>
          <p:nvPr/>
        </p:nvPicPr>
        <p:blipFill>
          <a:blip r:embed="rId4">
            <a:alphaModFix/>
          </a:blip>
          <a:stretch>
            <a:fillRect/>
          </a:stretch>
        </p:blipFill>
        <p:spPr>
          <a:xfrm>
            <a:off x="2633572" y="3696054"/>
            <a:ext cx="3800314" cy="1570036"/>
          </a:xfrm>
          <a:prstGeom prst="rect">
            <a:avLst/>
          </a:prstGeom>
          <a:noFill/>
          <a:ln>
            <a:noFill/>
          </a:ln>
        </p:spPr>
      </p:pic>
      <p:sp>
        <p:nvSpPr>
          <p:cNvPr id="436" name="Google Shape;436;p47"/>
          <p:cNvSpPr txBox="1"/>
          <p:nvPr/>
        </p:nvSpPr>
        <p:spPr>
          <a:xfrm>
            <a:off x="2983589" y="5468985"/>
            <a:ext cx="3207900" cy="818926"/>
          </a:xfrm>
          <a:prstGeom prst="rect">
            <a:avLst/>
          </a:prstGeom>
          <a:noFill/>
          <a:ln>
            <a:noFill/>
          </a:ln>
        </p:spPr>
        <p:txBody>
          <a:bodyPr spcFirstLastPara="1" wrap="square" lIns="91425" tIns="91425" rIns="91425" bIns="91425" anchor="ctr" anchorCtr="0">
            <a:noAutofit/>
          </a:bodyPr>
          <a:lstStyle/>
          <a:p>
            <a:r>
              <a:rPr lang="en-GB" sz="1200" b="1" dirty="0">
                <a:latin typeface="Roboto"/>
                <a:ea typeface="Roboto"/>
                <a:cs typeface="Roboto"/>
                <a:sym typeface="Roboto"/>
              </a:rPr>
              <a:t>J1357-2530</a:t>
            </a:r>
            <a:r>
              <a:rPr lang="en-GB" sz="1200" dirty="0">
                <a:latin typeface="Roboto"/>
                <a:ea typeface="Roboto"/>
                <a:cs typeface="Roboto"/>
                <a:sym typeface="Roboto"/>
              </a:rPr>
              <a:t>: </a:t>
            </a:r>
            <a:r>
              <a:rPr lang="en-GB" sz="1200" dirty="0" err="1">
                <a:latin typeface="Roboto"/>
                <a:ea typeface="Roboto"/>
                <a:cs typeface="Roboto"/>
                <a:sym typeface="Roboto"/>
              </a:rPr>
              <a:t>uGMRT</a:t>
            </a:r>
            <a:r>
              <a:rPr lang="en-GB" sz="1200" dirty="0">
                <a:latin typeface="Roboto"/>
                <a:ea typeface="Roboto"/>
                <a:cs typeface="Roboto"/>
                <a:sym typeface="Roboto"/>
              </a:rPr>
              <a:t> imaging localisation from concurrent imaging + beamforming observation </a:t>
            </a:r>
            <a:r>
              <a:rPr lang="en-GB" sz="1200" dirty="0">
                <a:solidFill>
                  <a:srgbClr val="888888"/>
                </a:solidFill>
                <a:latin typeface="Lexend"/>
                <a:ea typeface="Lexend"/>
                <a:cs typeface="Lexend"/>
                <a:sym typeface="Lexend"/>
              </a:rPr>
              <a:t>(</a:t>
            </a:r>
            <a:r>
              <a:rPr lang="en-GB" sz="1200" dirty="0">
                <a:solidFill>
                  <a:srgbClr val="0432FF"/>
                </a:solidFill>
                <a:latin typeface="Lexend"/>
                <a:ea typeface="Lexend"/>
                <a:cs typeface="Lexend"/>
                <a:sym typeface="Lexend"/>
              </a:rPr>
              <a:t>Bhat et al. 2023b, PASA, 40, e020</a:t>
            </a:r>
            <a:r>
              <a:rPr lang="en-GB" sz="1200" dirty="0">
                <a:solidFill>
                  <a:srgbClr val="888888"/>
                </a:solidFill>
                <a:latin typeface="Lexend"/>
                <a:ea typeface="Lexend"/>
                <a:cs typeface="Lexend"/>
                <a:sym typeface="Lexend"/>
              </a:rPr>
              <a:t>)</a:t>
            </a:r>
            <a:endParaRPr sz="1200" dirty="0">
              <a:latin typeface="Roboto"/>
              <a:ea typeface="Roboto"/>
              <a:cs typeface="Roboto"/>
              <a:sym typeface="Roboto"/>
            </a:endParaRPr>
          </a:p>
        </p:txBody>
      </p:sp>
      <p:pic>
        <p:nvPicPr>
          <p:cNvPr id="437" name="Google Shape;437;p47"/>
          <p:cNvPicPr preferRelativeResize="0"/>
          <p:nvPr/>
        </p:nvPicPr>
        <p:blipFill>
          <a:blip r:embed="rId5">
            <a:alphaModFix/>
          </a:blip>
          <a:stretch>
            <a:fillRect/>
          </a:stretch>
        </p:blipFill>
        <p:spPr>
          <a:xfrm>
            <a:off x="149425" y="4184186"/>
            <a:ext cx="2286802" cy="1688299"/>
          </a:xfrm>
          <a:prstGeom prst="rect">
            <a:avLst/>
          </a:prstGeom>
          <a:noFill/>
          <a:ln>
            <a:noFill/>
          </a:ln>
        </p:spPr>
      </p:pic>
      <p:sp>
        <p:nvSpPr>
          <p:cNvPr id="438" name="Google Shape;438;p47"/>
          <p:cNvSpPr txBox="1"/>
          <p:nvPr/>
        </p:nvSpPr>
        <p:spPr>
          <a:xfrm>
            <a:off x="69907" y="6009306"/>
            <a:ext cx="3207900" cy="481500"/>
          </a:xfrm>
          <a:prstGeom prst="rect">
            <a:avLst/>
          </a:prstGeom>
          <a:noFill/>
          <a:ln>
            <a:noFill/>
          </a:ln>
        </p:spPr>
        <p:txBody>
          <a:bodyPr spcFirstLastPara="1" wrap="square" lIns="91425" tIns="91425" rIns="91425" bIns="91425" anchor="ctr" anchorCtr="0">
            <a:noAutofit/>
          </a:bodyPr>
          <a:lstStyle/>
          <a:p>
            <a:r>
              <a:rPr lang="en-GB" sz="1200" b="1" dirty="0">
                <a:latin typeface="Roboto"/>
                <a:ea typeface="Roboto"/>
                <a:cs typeface="Roboto"/>
                <a:sym typeface="Roboto"/>
              </a:rPr>
              <a:t>J0452-3418</a:t>
            </a:r>
            <a:r>
              <a:rPr lang="en-GB" sz="1200" dirty="0">
                <a:latin typeface="Roboto"/>
                <a:ea typeface="Roboto"/>
                <a:cs typeface="Roboto"/>
                <a:sym typeface="Roboto"/>
              </a:rPr>
              <a:t>: </a:t>
            </a:r>
            <a:r>
              <a:rPr lang="en-GB" sz="1200" dirty="0" err="1">
                <a:latin typeface="Roboto"/>
                <a:ea typeface="Roboto"/>
                <a:cs typeface="Roboto"/>
                <a:sym typeface="Roboto"/>
              </a:rPr>
              <a:t>subpulse</a:t>
            </a:r>
            <a:r>
              <a:rPr lang="en-GB" sz="1200" dirty="0">
                <a:latin typeface="Roboto"/>
                <a:ea typeface="Roboto"/>
                <a:cs typeface="Roboto"/>
                <a:sym typeface="Roboto"/>
              </a:rPr>
              <a:t> drifting, nulling </a:t>
            </a:r>
            <a:r>
              <a:rPr lang="en-GB" sz="1200" dirty="0">
                <a:solidFill>
                  <a:srgbClr val="888888"/>
                </a:solidFill>
                <a:latin typeface="Lexend"/>
                <a:ea typeface="Lexend"/>
                <a:cs typeface="Lexend"/>
                <a:sym typeface="Lexend"/>
              </a:rPr>
              <a:t>(</a:t>
            </a:r>
            <a:r>
              <a:rPr lang="en-GB" sz="1200" dirty="0">
                <a:solidFill>
                  <a:srgbClr val="0432FF"/>
                </a:solidFill>
                <a:latin typeface="Lexend"/>
                <a:ea typeface="Lexend"/>
                <a:cs typeface="Lexend"/>
                <a:sym typeface="Lexend"/>
              </a:rPr>
              <a:t>Grover et al. 2024a, accepted in </a:t>
            </a:r>
            <a:r>
              <a:rPr lang="en-GB" sz="1200" dirty="0" err="1">
                <a:solidFill>
                  <a:srgbClr val="0432FF"/>
                </a:solidFill>
                <a:latin typeface="Lexend"/>
                <a:ea typeface="Lexend"/>
                <a:cs typeface="Lexend"/>
                <a:sym typeface="Lexend"/>
              </a:rPr>
              <a:t>ApJ</a:t>
            </a:r>
            <a:r>
              <a:rPr lang="en-GB" sz="1200" dirty="0">
                <a:solidFill>
                  <a:srgbClr val="888888"/>
                </a:solidFill>
                <a:latin typeface="Lexend"/>
                <a:ea typeface="Lexend"/>
                <a:cs typeface="Lexend"/>
                <a:sym typeface="Lexend"/>
              </a:rPr>
              <a:t>)</a:t>
            </a:r>
            <a:endParaRPr sz="1200" dirty="0">
              <a:solidFill>
                <a:srgbClr val="888888"/>
              </a:solidFill>
              <a:latin typeface="Lexend"/>
              <a:ea typeface="Lexend"/>
              <a:cs typeface="Lexend"/>
              <a:sym typeface="Lexend"/>
            </a:endParaRPr>
          </a:p>
        </p:txBody>
      </p:sp>
      <p:sp>
        <p:nvSpPr>
          <p:cNvPr id="2" name="Title 1">
            <a:extLst>
              <a:ext uri="{FF2B5EF4-FFF2-40B4-BE49-F238E27FC236}">
                <a16:creationId xmlns:a16="http://schemas.microsoft.com/office/drawing/2014/main" id="{773C7D09-66E7-44C2-89ED-6398C2BAEC7A}"/>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New Pulsars from the First pass</a:t>
            </a:r>
          </a:p>
        </p:txBody>
      </p:sp>
      <p:pic>
        <p:nvPicPr>
          <p:cNvPr id="5" name="Picture 4">
            <a:extLst>
              <a:ext uri="{FF2B5EF4-FFF2-40B4-BE49-F238E27FC236}">
                <a16:creationId xmlns:a16="http://schemas.microsoft.com/office/drawing/2014/main" id="{4A009EEC-92A6-6012-3887-D004A3BBE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3" y="898815"/>
            <a:ext cx="6246363" cy="19359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3675651" y="1713788"/>
            <a:ext cx="5468349" cy="3532539"/>
          </a:xfrm>
          <a:prstGeom prst="rect">
            <a:avLst/>
          </a:prstGeom>
          <a:noFill/>
          <a:ln>
            <a:noFill/>
          </a:ln>
        </p:spPr>
      </p:pic>
      <p:sp>
        <p:nvSpPr>
          <p:cNvPr id="56" name="Google Shape;56;p13"/>
          <p:cNvSpPr txBox="1">
            <a:spLocks noGrp="1"/>
          </p:cNvSpPr>
          <p:nvPr>
            <p:ph type="body" idx="1"/>
          </p:nvPr>
        </p:nvSpPr>
        <p:spPr>
          <a:xfrm>
            <a:off x="118851" y="1990800"/>
            <a:ext cx="3556800" cy="3990900"/>
          </a:xfrm>
          <a:prstGeom prst="rect">
            <a:avLst/>
          </a:prstGeom>
        </p:spPr>
        <p:txBody>
          <a:bodyPr spcFirstLastPara="1" vert="horz" wrap="square" lIns="91425" tIns="91425" rIns="91425" bIns="91425" rtlCol="0" anchor="t" anchorCtr="0">
            <a:normAutofit fontScale="92500" lnSpcReduction="10000"/>
          </a:bodyPr>
          <a:lstStyle/>
          <a:p>
            <a:r>
              <a:rPr lang="en-GB" sz="1800" b="0" dirty="0">
                <a:solidFill>
                  <a:schemeClr val="tx1"/>
                </a:solidFill>
              </a:rPr>
              <a:t>Leverage knowledge of the tied-array beam power pattern on the sky </a:t>
            </a:r>
            <a:br>
              <a:rPr lang="en-GB" sz="1800" b="0" dirty="0">
                <a:solidFill>
                  <a:schemeClr val="tx1"/>
                </a:solidFill>
              </a:rPr>
            </a:br>
            <a:endParaRPr sz="1800" b="0" dirty="0">
              <a:solidFill>
                <a:schemeClr val="tx1"/>
              </a:solidFill>
            </a:endParaRPr>
          </a:p>
          <a:p>
            <a:r>
              <a:rPr lang="en-GB" sz="1800" b="0" dirty="0">
                <a:solidFill>
                  <a:schemeClr val="tx1"/>
                </a:solidFill>
              </a:rPr>
              <a:t>Detections in multiple beams of the same pulsar can be used to improve localisation </a:t>
            </a:r>
          </a:p>
          <a:p>
            <a:endParaRPr lang="en-GB" sz="1800" b="0" dirty="0">
              <a:solidFill>
                <a:schemeClr val="tx1"/>
              </a:solidFill>
            </a:endParaRPr>
          </a:p>
          <a:p>
            <a:r>
              <a:rPr lang="en-GB" sz="1800" b="0" dirty="0">
                <a:solidFill>
                  <a:schemeClr val="tx1"/>
                </a:solidFill>
              </a:rPr>
              <a:t>Complex beam pattern for compact (2 x Hex + core)</a:t>
            </a:r>
            <a:br>
              <a:rPr lang="en-GB" sz="1800" b="0" dirty="0">
                <a:solidFill>
                  <a:schemeClr val="tx1"/>
                </a:solidFill>
              </a:rPr>
            </a:br>
            <a:endParaRPr sz="1800" b="0" dirty="0">
              <a:solidFill>
                <a:schemeClr val="tx1"/>
              </a:solidFill>
            </a:endParaRPr>
          </a:p>
          <a:p>
            <a:r>
              <a:rPr lang="en-GB" sz="1800" b="0" i="1" dirty="0">
                <a:solidFill>
                  <a:schemeClr val="tx1"/>
                </a:solidFill>
              </a:rPr>
              <a:t>Much</a:t>
            </a:r>
            <a:r>
              <a:rPr lang="en-GB" sz="1800" b="0" dirty="0">
                <a:solidFill>
                  <a:schemeClr val="tx1"/>
                </a:solidFill>
              </a:rPr>
              <a:t> better precision than the beam width </a:t>
            </a:r>
            <a:endParaRPr sz="1800" b="0" dirty="0">
              <a:solidFill>
                <a:schemeClr val="tx1"/>
              </a:solidFill>
            </a:endParaRPr>
          </a:p>
          <a:p>
            <a:pPr lvl="1"/>
            <a:r>
              <a:rPr lang="en-GB" sz="1800" dirty="0"/>
              <a:t>For SMART the beam FWHM ~ 24’</a:t>
            </a:r>
            <a:endParaRPr sz="1800" dirty="0"/>
          </a:p>
        </p:txBody>
      </p:sp>
      <p:sp>
        <p:nvSpPr>
          <p:cNvPr id="57" name="Google Shape;57;p13"/>
          <p:cNvSpPr txBox="1"/>
          <p:nvPr/>
        </p:nvSpPr>
        <p:spPr>
          <a:xfrm>
            <a:off x="4022100" y="5170125"/>
            <a:ext cx="5121900" cy="446700"/>
          </a:xfrm>
          <a:prstGeom prst="rect">
            <a:avLst/>
          </a:prstGeom>
          <a:noFill/>
          <a:ln>
            <a:noFill/>
          </a:ln>
        </p:spPr>
        <p:txBody>
          <a:bodyPr spcFirstLastPara="1" wrap="square" lIns="91425" tIns="91425" rIns="91425" bIns="91425" anchor="t" anchorCtr="0">
            <a:noAutofit/>
          </a:bodyPr>
          <a:lstStyle/>
          <a:p>
            <a:r>
              <a:rPr lang="en-GB">
                <a:solidFill>
                  <a:schemeClr val="dk2"/>
                </a:solidFill>
              </a:rPr>
              <a:t>The true position is within a reasonable best-fit statistic interval. </a:t>
            </a:r>
            <a:r>
              <a:rPr lang="en-GB" i="1">
                <a:solidFill>
                  <a:schemeClr val="dk2"/>
                </a:solidFill>
              </a:rPr>
              <a:t>Missing: beam covariances…</a:t>
            </a:r>
            <a:endParaRPr i="1">
              <a:solidFill>
                <a:schemeClr val="dk2"/>
              </a:solidFill>
            </a:endParaRPr>
          </a:p>
        </p:txBody>
      </p:sp>
      <p:sp>
        <p:nvSpPr>
          <p:cNvPr id="2" name="Title 1">
            <a:extLst>
              <a:ext uri="{FF2B5EF4-FFF2-40B4-BE49-F238E27FC236}">
                <a16:creationId xmlns:a16="http://schemas.microsoft.com/office/drawing/2014/main" id="{33E8EF04-4A00-D9A1-3C3F-87748DB76CA5}"/>
              </a:ext>
            </a:extLst>
          </p:cNvPr>
          <p:cNvSpPr txBox="1">
            <a:spLocks/>
          </p:cNvSpPr>
          <p:nvPr/>
        </p:nvSpPr>
        <p:spPr>
          <a:xfrm>
            <a:off x="546100" y="164150"/>
            <a:ext cx="8597900" cy="1323439"/>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Localisation improvements for Tied-array Beam detections</a:t>
            </a:r>
          </a:p>
        </p:txBody>
      </p:sp>
      <p:sp>
        <p:nvSpPr>
          <p:cNvPr id="3" name="TextBox 2">
            <a:extLst>
              <a:ext uri="{FF2B5EF4-FFF2-40B4-BE49-F238E27FC236}">
                <a16:creationId xmlns:a16="http://schemas.microsoft.com/office/drawing/2014/main" id="{DE7A27C3-D437-F498-6224-DCCC1652FD55}"/>
              </a:ext>
            </a:extLst>
          </p:cNvPr>
          <p:cNvSpPr txBox="1"/>
          <p:nvPr/>
        </p:nvSpPr>
        <p:spPr>
          <a:xfrm>
            <a:off x="4022100" y="5981700"/>
            <a:ext cx="4855200" cy="338554"/>
          </a:xfrm>
          <a:prstGeom prst="rect">
            <a:avLst/>
          </a:prstGeom>
          <a:noFill/>
        </p:spPr>
        <p:txBody>
          <a:bodyPr wrap="square" rtlCol="0">
            <a:spAutoFit/>
          </a:bodyPr>
          <a:lstStyle/>
          <a:p>
            <a:pPr algn="r"/>
            <a:r>
              <a:rPr lang="en-US" sz="1600" dirty="0">
                <a:solidFill>
                  <a:srgbClr val="0432FF"/>
                </a:solidFill>
                <a:latin typeface="American Typewriter" panose="02090604020004020304" pitchFamily="18" charset="77"/>
              </a:rPr>
              <a:t>Meyers &amp; </a:t>
            </a:r>
            <a:r>
              <a:rPr lang="en-US" sz="1600" dirty="0" err="1">
                <a:solidFill>
                  <a:srgbClr val="0432FF"/>
                </a:solidFill>
                <a:latin typeface="American Typewriter" panose="02090604020004020304" pitchFamily="18" charset="77"/>
              </a:rPr>
              <a:t>Bahramian</a:t>
            </a:r>
            <a:r>
              <a:rPr lang="en-US" sz="1600" dirty="0">
                <a:solidFill>
                  <a:srgbClr val="0432FF"/>
                </a:solidFill>
                <a:latin typeface="American Typewriter" panose="02090604020004020304" pitchFamily="18" charset="77"/>
              </a:rPr>
              <a:t> (in prep.) </a:t>
            </a:r>
          </a:p>
        </p:txBody>
      </p:sp>
      <p:sp>
        <p:nvSpPr>
          <p:cNvPr id="4" name="TextBox 3">
            <a:extLst>
              <a:ext uri="{FF2B5EF4-FFF2-40B4-BE49-F238E27FC236}">
                <a16:creationId xmlns:a16="http://schemas.microsoft.com/office/drawing/2014/main" id="{0D22455C-A15E-0C1B-17D2-7156B8E91DAF}"/>
              </a:ext>
            </a:extLst>
          </p:cNvPr>
          <p:cNvSpPr txBox="1"/>
          <p:nvPr/>
        </p:nvSpPr>
        <p:spPr>
          <a:xfrm>
            <a:off x="3406150" y="1444972"/>
            <a:ext cx="4855200" cy="338554"/>
          </a:xfrm>
          <a:prstGeom prst="rect">
            <a:avLst/>
          </a:prstGeom>
          <a:noFill/>
        </p:spPr>
        <p:txBody>
          <a:bodyPr wrap="square" rtlCol="0">
            <a:spAutoFit/>
          </a:bodyPr>
          <a:lstStyle/>
          <a:p>
            <a:pPr algn="r"/>
            <a:r>
              <a:rPr lang="en-US" sz="1600" dirty="0" err="1">
                <a:solidFill>
                  <a:srgbClr val="FF0000"/>
                </a:solidFill>
                <a:latin typeface="American Typewriter" panose="02090604020004020304" pitchFamily="18" charset="77"/>
              </a:rPr>
              <a:t>Localisation</a:t>
            </a:r>
            <a:r>
              <a:rPr lang="en-US" sz="1600" dirty="0">
                <a:solidFill>
                  <a:srgbClr val="FF0000"/>
                </a:solidFill>
                <a:latin typeface="American Typewriter" panose="02090604020004020304" pitchFamily="18" charset="77"/>
              </a:rPr>
              <a:t> attempt on PSR J0452-3418</a:t>
            </a:r>
          </a:p>
        </p:txBody>
      </p:sp>
    </p:spTree>
  </p:cSld>
  <p:clrMapOvr>
    <a:masterClrMapping/>
  </p:clrMapOvr>
</p:sld>
</file>

<file path=ppt/theme/theme1.xml><?xml version="1.0" encoding="utf-8"?>
<a:theme xmlns:a="http://schemas.openxmlformats.org/drawingml/2006/main" name="ICRAR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39690</TotalTime>
  <Words>3903</Words>
  <Application>Microsoft Macintosh PowerPoint</Application>
  <PresentationFormat>On-screen Show (4:3)</PresentationFormat>
  <Paragraphs>342</Paragraphs>
  <Slides>30</Slides>
  <Notes>29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Abadi MT Condensed Light</vt:lpstr>
      <vt:lpstr>American Typewriter</vt:lpstr>
      <vt:lpstr>Apple Chancery</vt:lpstr>
      <vt:lpstr>Arial</vt:lpstr>
      <vt:lpstr>Avenir Next</vt:lpstr>
      <vt:lpstr>Bookman Old Style</vt:lpstr>
      <vt:lpstr>Calibri</vt:lpstr>
      <vt:lpstr>Helvetica</vt:lpstr>
      <vt:lpstr>Helvetica Neue</vt:lpstr>
      <vt:lpstr>Lexend</vt:lpstr>
      <vt:lpstr>Roboto</vt:lpstr>
      <vt:lpstr>Roboto Slab</vt:lpstr>
      <vt:lpstr>Times New Roman</vt:lpstr>
      <vt:lpstr>Wingdings</vt:lpstr>
      <vt:lpstr>ICRAR Black</vt:lpstr>
      <vt:lpstr>PowerPoint Presentation</vt:lpstr>
      <vt:lpstr>PowerPoint Presentation</vt:lpstr>
      <vt:lpstr>MWAX Voltage Capture System (VCS)</vt:lpstr>
      <vt:lpstr>PowerPoint Presentation</vt:lpstr>
      <vt:lpstr>Setonix migration – VCSBeam first light</vt:lpstr>
      <vt:lpstr>Science Updates &amp; Highlights: SMART survey and Pulsar Science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MWA Pulse broadening study of J1935+1616</vt:lpstr>
      <vt:lpstr>PowerPoint Presentation</vt:lpstr>
      <vt:lpstr>Science Updates &amp; Highlights: Fast Transients </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The University of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Kirsten Gottschalk</dc:creator>
  <cp:lastModifiedBy>Ramesh Bhat</cp:lastModifiedBy>
  <cp:revision>3363</cp:revision>
  <cp:lastPrinted>2022-05-31T01:42:53Z</cp:lastPrinted>
  <dcterms:created xsi:type="dcterms:W3CDTF">2014-01-21T06:00:06Z</dcterms:created>
  <dcterms:modified xsi:type="dcterms:W3CDTF">2024-08-28T22:00:25Z</dcterms:modified>
</cp:coreProperties>
</file>