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93" r:id="rId5"/>
    <p:sldId id="294" r:id="rId6"/>
    <p:sldId id="289" r:id="rId7"/>
    <p:sldId id="290" r:id="rId8"/>
    <p:sldId id="291" r:id="rId9"/>
    <p:sldId id="292" r:id="rId10"/>
    <p:sldId id="282" r:id="rId11"/>
    <p:sldId id="283" r:id="rId12"/>
    <p:sldId id="284" r:id="rId13"/>
    <p:sldId id="265" r:id="rId14"/>
    <p:sldId id="279" r:id="rId15"/>
    <p:sldId id="280" r:id="rId16"/>
    <p:sldId id="281" r:id="rId17"/>
    <p:sldId id="262" r:id="rId18"/>
    <p:sldId id="295" r:id="rId19"/>
    <p:sldId id="275" r:id="rId20"/>
    <p:sldId id="285" r:id="rId21"/>
    <p:sldId id="271" r:id="rId22"/>
    <p:sldId id="270" r:id="rId23"/>
    <p:sldId id="273" r:id="rId24"/>
    <p:sldId id="266" r:id="rId25"/>
    <p:sldId id="259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52433-3374-CDFD-7FB9-895E766D7D74}" v="12" dt="2024-08-23T06:06:02.064"/>
    <p1510:client id="{84A5D431-4EA5-36C0-E3A5-F4F446A35A1C}" v="300" dt="2024-08-23T11:31:02.279"/>
    <p1510:client id="{A2D54381-3070-1A96-419C-47EBBAED62CF}" v="10" dt="2024-08-25T03:44:42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1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D401D-721A-4177-AE1D-981D1E0ACE6B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CF3C8-9959-4E43-9D56-A63FAF6E20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81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f63a7d42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f63a7d42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50e44cf4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50e44cf4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48E0D077-6EB3-EE1E-3D80-96A067641C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7A8F540-C08A-4150-9484-0B640D877111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3C32F1-6A2E-56FE-20CA-834BE1766C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4388"/>
            <a:ext cx="7127875" cy="401002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CD4AFDE8-D971-7401-A048-A7987F98B7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63a7d421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f63a7d421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f63a7d421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f63a7d421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f63a7d421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f63a7d421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f455167b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f455167b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455167b6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455167b6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455167b6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455167b6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f50e44cf4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f50e44cf4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728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4.mp4"/><Relationship Id="rId11" Type="http://schemas.openxmlformats.org/officeDocument/2006/relationships/image" Target="../media/image25.png"/><Relationship Id="rId5" Type="http://schemas.microsoft.com/office/2007/relationships/media" Target="../media/media4.mp4"/><Relationship Id="rId10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image" Target="../media/image49.png"/><Relationship Id="rId3" Type="http://schemas.microsoft.com/office/2007/relationships/media" Target="../media/media9.mp4"/><Relationship Id="rId7" Type="http://schemas.microsoft.com/office/2007/relationships/media" Target="../media/media11.mp4"/><Relationship Id="rId12" Type="http://schemas.openxmlformats.org/officeDocument/2006/relationships/image" Target="../media/image4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47.png"/><Relationship Id="rId5" Type="http://schemas.microsoft.com/office/2007/relationships/media" Target="../media/media10.mp4"/><Relationship Id="rId10" Type="http://schemas.openxmlformats.org/officeDocument/2006/relationships/image" Target="../media/image46.jpg"/><Relationship Id="rId4" Type="http://schemas.openxmlformats.org/officeDocument/2006/relationships/video" Target="../media/media9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NULL" TargetMode="External"/><Relationship Id="rId7" Type="http://schemas.openxmlformats.org/officeDocument/2006/relationships/image" Target="../media/image5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microsoft.com/office/2007/relationships/media" Target="../media/media13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Overview of the SHI Activities from MWA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MWA Project Meeting 2024</a:t>
            </a:r>
          </a:p>
          <a:p>
            <a:r>
              <a:rPr lang="en-US" dirty="0"/>
              <a:t>EPFL</a:t>
            </a:r>
            <a:r>
              <a:rPr lang="fr-FR" dirty="0"/>
              <a:t> École Polytechnique Fédérale de Lausanne (EPFL) </a:t>
            </a:r>
            <a:r>
              <a:rPr lang="en-US" dirty="0"/>
              <a:t>, Lausanne, Switzerland</a:t>
            </a:r>
          </a:p>
          <a:p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August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8E816-EDF6-9FFB-CC26-862CC80A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357" y="40861"/>
            <a:ext cx="1596887" cy="1596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1275E-5A38-5A82-4FAC-671EC1DB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34" y="109329"/>
            <a:ext cx="2643808" cy="14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dirty="0">
                <a:latin typeface="+mn-lt"/>
              </a:rPr>
              <a:t>Linear Polarisation Detection</a:t>
            </a:r>
            <a:endParaRPr sz="3600" dirty="0">
              <a:latin typeface="+mn-lt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508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2400" dirty="0"/>
              <a:t>Early detections</a:t>
            </a:r>
            <a:endParaRPr sz="2400" dirty="0"/>
          </a:p>
          <a:p>
            <a:pPr indent="-409776">
              <a:spcBef>
                <a:spcPts val="1600"/>
              </a:spcBef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" sz="1800" dirty="0">
                <a:solidFill>
                  <a:srgbClr val="0000FF"/>
                </a:solidFill>
                <a:ea typeface="Open Sans"/>
                <a:cs typeface="Open Sans"/>
                <a:sym typeface="Open Sans"/>
              </a:rPr>
              <a:t>Akabane and Cohen (1961)</a:t>
            </a:r>
            <a:r>
              <a:rPr lang="en" sz="1800" dirty="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: 200 MHz; bandwidths 10 and 20 kHz; 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weak linear pol (&lt; 20%) in 10 kHz BW</a:t>
            </a:r>
            <a:endParaRPr sz="1800" dirty="0">
              <a:solidFill>
                <a:srgbClr val="38761D"/>
              </a:solidFill>
              <a:ea typeface="Open Sans"/>
              <a:cs typeface="Open Sans"/>
              <a:sym typeface="Open Sans"/>
            </a:endParaRPr>
          </a:p>
          <a:p>
            <a:pPr indent="-409776">
              <a:spcBef>
                <a:spcPts val="1333"/>
              </a:spcBef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" sz="1800" dirty="0">
                <a:solidFill>
                  <a:srgbClr val="0000FF"/>
                </a:solidFill>
                <a:ea typeface="Open Sans"/>
                <a:cs typeface="Open Sans"/>
                <a:sym typeface="Open Sans"/>
              </a:rPr>
              <a:t>Bhonsle and McNarry (1964) </a:t>
            </a:r>
            <a:r>
              <a:rPr lang="en" sz="18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74 MHz; 10 </a:t>
            </a:r>
            <a:r>
              <a:rPr lang="en" sz="1800" dirty="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kHz; 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high linear pol</a:t>
            </a:r>
            <a:r>
              <a:rPr lang="en" sz="1800" dirty="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 </a:t>
            </a:r>
            <a:endParaRPr sz="1800" dirty="0">
              <a:solidFill>
                <a:schemeClr val="dk1"/>
              </a:solidFill>
              <a:ea typeface="Open Sans"/>
              <a:cs typeface="Open Sans"/>
              <a:sym typeface="Open Sans"/>
            </a:endParaRPr>
          </a:p>
          <a:p>
            <a:pPr indent="-409776">
              <a:spcBef>
                <a:spcPts val="1333"/>
              </a:spcBef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" sz="1800" dirty="0">
                <a:solidFill>
                  <a:srgbClr val="0000FF"/>
                </a:solidFill>
                <a:ea typeface="Open Sans"/>
                <a:cs typeface="Open Sans"/>
                <a:sym typeface="Open Sans"/>
              </a:rPr>
              <a:t>Daene and Voigt (1964)</a:t>
            </a:r>
            <a:r>
              <a:rPr lang="en" sz="1800" dirty="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 23.5 MHz; 1.5 kHz; 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high linear pol </a:t>
            </a:r>
            <a:endParaRPr sz="1800" dirty="0">
              <a:solidFill>
                <a:srgbClr val="38761D"/>
              </a:solidFill>
              <a:ea typeface="Open Sans"/>
              <a:cs typeface="Open Sans"/>
              <a:sym typeface="Open Sans"/>
            </a:endParaRPr>
          </a:p>
          <a:p>
            <a:pPr indent="-409776">
              <a:spcBef>
                <a:spcPts val="1333"/>
              </a:spcBef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" sz="1800" dirty="0">
                <a:solidFill>
                  <a:srgbClr val="0000FF"/>
                </a:solidFill>
                <a:ea typeface="Open Sans"/>
                <a:cs typeface="Open Sans"/>
                <a:sym typeface="Open Sans"/>
              </a:rPr>
              <a:t>Chin et al. (1971)</a:t>
            </a:r>
            <a:r>
              <a:rPr lang="en" sz="1800" dirty="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 25.3 MHz;  100 Hz; 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~100% linear pol</a:t>
            </a:r>
            <a:endParaRPr sz="1800" dirty="0">
              <a:solidFill>
                <a:srgbClr val="38761D"/>
              </a:solidFill>
              <a:ea typeface="Open Sans"/>
              <a:cs typeface="Open Sans"/>
              <a:sym typeface="Open Sans"/>
            </a:endParaRPr>
          </a:p>
          <a:p>
            <a:pPr indent="-409776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ct val="100000"/>
              <a:buFont typeface="Open Sans"/>
              <a:buChar char="●"/>
            </a:pPr>
            <a:r>
              <a:rPr lang="en" sz="1800" dirty="0">
                <a:solidFill>
                  <a:srgbClr val="0000FF"/>
                </a:solidFill>
                <a:ea typeface="Open Sans"/>
                <a:cs typeface="Open Sans"/>
                <a:sym typeface="Open Sans"/>
              </a:rPr>
              <a:t>Dodge (1974)</a:t>
            </a:r>
            <a:r>
              <a:rPr lang="en" sz="1800" dirty="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 34 MHz;  50 Hz;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 high linear pol but no Faraday rotn (RM upper limit ~10</a:t>
            </a:r>
            <a:r>
              <a:rPr lang="en" sz="1800" baseline="300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3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 rather than the expected ~10</a:t>
            </a:r>
            <a:r>
              <a:rPr lang="en" sz="1800" baseline="300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6</a:t>
            </a:r>
            <a:r>
              <a:rPr lang="en" sz="1800" dirty="0">
                <a:solidFill>
                  <a:srgbClr val="38761D"/>
                </a:solidFill>
                <a:ea typeface="Open Sans"/>
                <a:cs typeface="Open Sans"/>
                <a:sym typeface="Open Sans"/>
              </a:rPr>
              <a:t>)</a:t>
            </a:r>
            <a:endParaRPr sz="1800" dirty="0">
              <a:solidFill>
                <a:srgbClr val="38761D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6206800" y="1536633"/>
            <a:ext cx="5508000" cy="17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sz="2400" dirty="0"/>
              <a:t>Conventional wisdom</a:t>
            </a:r>
            <a:endParaRPr sz="2400" dirty="0"/>
          </a:p>
          <a:p>
            <a:pPr indent="-406390">
              <a:spcBef>
                <a:spcPts val="1600"/>
              </a:spcBef>
              <a:buClr>
                <a:srgbClr val="000000"/>
              </a:buClr>
              <a:buSzPts val="1200"/>
            </a:pPr>
            <a:r>
              <a:rPr lang="en" sz="1800" dirty="0">
                <a:solidFill>
                  <a:srgbClr val="000000"/>
                </a:solidFill>
              </a:rPr>
              <a:t>Any linear pol present should get washed out due to the extremely Faraday rotation due to the magnetized coronal plasma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6206800" y="3197167"/>
            <a:ext cx="5508000" cy="35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sz="2400" dirty="0"/>
              <a:t>Current status</a:t>
            </a:r>
            <a:endParaRPr sz="2400" dirty="0"/>
          </a:p>
          <a:p>
            <a:pPr indent="-409936">
              <a:spcBef>
                <a:spcPts val="1600"/>
              </a:spcBef>
              <a:buSzPts val="1242"/>
            </a:pPr>
            <a:r>
              <a:rPr lang="en" sz="1800" dirty="0">
                <a:solidFill>
                  <a:srgbClr val="000000"/>
                </a:solidFill>
              </a:rPr>
              <a:t>Many non detections + comparatively primitive equipment + conventional wisdom ⇒ Deep rooted belief that early detections must be instrumental artifacts </a:t>
            </a:r>
            <a:r>
              <a:rPr lang="en" sz="1800" dirty="0">
                <a:solidFill>
                  <a:srgbClr val="0000FF"/>
                </a:solidFill>
                <a:ea typeface="Open Sans"/>
                <a:cs typeface="Open Sans"/>
                <a:sym typeface="Open Sans"/>
              </a:rPr>
              <a:t>Grognard &amp; McLean (1973); Boischot &amp; Lecacheux (1975) </a:t>
            </a:r>
            <a:endParaRPr sz="1800" dirty="0">
              <a:solidFill>
                <a:srgbClr val="0000FF"/>
              </a:solidFill>
              <a:ea typeface="Open Sans"/>
              <a:cs typeface="Open Sans"/>
              <a:sym typeface="Open Sans"/>
            </a:endParaRPr>
          </a:p>
          <a:p>
            <a:pPr indent="-409936">
              <a:buClr>
                <a:schemeClr val="dk1"/>
              </a:buClr>
              <a:buSzPts val="1242"/>
            </a:pPr>
            <a:r>
              <a:rPr lang="en" sz="1800" dirty="0">
                <a:solidFill>
                  <a:srgbClr val="000000"/>
                </a:solidFill>
              </a:rPr>
              <a:t>Linear pol must be zero is routinely used for instrumental calibration </a:t>
            </a:r>
            <a:r>
              <a:rPr lang="en" sz="1800" dirty="0">
                <a:solidFill>
                  <a:srgbClr val="0000FF"/>
                </a:solidFill>
              </a:rPr>
              <a:t>(e.g. McCauley et al. 2019, Liu et al. 2022, Morosan et al. 2023)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98861-D322-0217-6587-ADF5687C46F2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II. Solar Radio Imaging with Polarimetry </a:t>
            </a:r>
          </a:p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Soham, Divya)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51276-2A3F-A685-5DDC-F9C1095AAB47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 sz="4000" dirty="0">
                <a:latin typeface="+mn-lt"/>
              </a:rPr>
              <a:t>Motivation for revisiting a decades old issue</a:t>
            </a:r>
            <a:endParaRPr sz="4000" dirty="0">
              <a:latin typeface="+mn-lt"/>
            </a:endParaRPr>
          </a:p>
          <a:p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14350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sz="1800" dirty="0"/>
              <a:t>Uncalibrated fractional Stokes Q from a type III solar burst shows features which cannot arise from instrumental leakage, which is expected to change slowly and smoothly across time and frequency</a:t>
            </a:r>
            <a:endParaRPr sz="1800" dirty="0"/>
          </a:p>
        </p:txBody>
      </p:sp>
      <p:grpSp>
        <p:nvGrpSpPr>
          <p:cNvPr id="70" name="Google Shape;70;p15"/>
          <p:cNvGrpSpPr/>
          <p:nvPr/>
        </p:nvGrpSpPr>
        <p:grpSpPr>
          <a:xfrm>
            <a:off x="239167" y="2302127"/>
            <a:ext cx="11473596" cy="4588269"/>
            <a:chOff x="191399" y="593373"/>
            <a:chExt cx="9025800" cy="3880471"/>
          </a:xfrm>
        </p:grpSpPr>
        <p:sp>
          <p:nvSpPr>
            <p:cNvPr id="71" name="Google Shape;71;p15"/>
            <p:cNvSpPr txBox="1"/>
            <p:nvPr/>
          </p:nvSpPr>
          <p:spPr>
            <a:xfrm>
              <a:off x="191399" y="3794186"/>
              <a:ext cx="987000" cy="590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467">
                  <a:latin typeface="Open Sans"/>
                  <a:ea typeface="Open Sans"/>
                  <a:cs typeface="Open Sans"/>
                  <a:sym typeface="Open Sans"/>
                </a:rPr>
                <a:t>    06:12:02</a:t>
              </a:r>
              <a:br>
                <a:rPr lang="en" sz="1467"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" sz="1467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2014/11/03</a:t>
              </a:r>
              <a:endParaRPr sz="1467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94560" t="31635" r="2523" b="53662"/>
            <a:stretch/>
          </p:blipFill>
          <p:spPr>
            <a:xfrm>
              <a:off x="8786775" y="1856415"/>
              <a:ext cx="274124" cy="10092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15"/>
            <p:cNvGrpSpPr/>
            <p:nvPr/>
          </p:nvGrpSpPr>
          <p:grpSpPr>
            <a:xfrm>
              <a:off x="191400" y="593373"/>
              <a:ext cx="9025799" cy="3880471"/>
              <a:chOff x="191400" y="593373"/>
              <a:chExt cx="9025799" cy="3880471"/>
            </a:xfrm>
          </p:grpSpPr>
          <p:pic>
            <p:nvPicPr>
              <p:cNvPr id="74" name="Google Shape;74;p15"/>
              <p:cNvPicPr preferRelativeResize="0"/>
              <p:nvPr/>
            </p:nvPicPr>
            <p:blipFill rotWithShape="1">
              <a:blip r:embed="rId4">
                <a:alphaModFix/>
              </a:blip>
              <a:srcRect l="95870" t="29786" r="933" b="52064"/>
              <a:stretch/>
            </p:blipFill>
            <p:spPr>
              <a:xfrm>
                <a:off x="4489100" y="1810225"/>
                <a:ext cx="274124" cy="11623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5" name="Google Shape;75;p15"/>
              <p:cNvGrpSpPr/>
              <p:nvPr/>
            </p:nvGrpSpPr>
            <p:grpSpPr>
              <a:xfrm>
                <a:off x="191400" y="593373"/>
                <a:ext cx="9025799" cy="3880471"/>
                <a:chOff x="191400" y="593373"/>
                <a:chExt cx="9025799" cy="3880471"/>
              </a:xfrm>
            </p:grpSpPr>
            <p:grpSp>
              <p:nvGrpSpPr>
                <p:cNvPr id="76" name="Google Shape;76;p15"/>
                <p:cNvGrpSpPr/>
                <p:nvPr/>
              </p:nvGrpSpPr>
              <p:grpSpPr>
                <a:xfrm>
                  <a:off x="191400" y="990900"/>
                  <a:ext cx="8653475" cy="3202430"/>
                  <a:chOff x="191400" y="990900"/>
                  <a:chExt cx="8653475" cy="3202430"/>
                </a:xfrm>
              </p:grpSpPr>
              <p:pic>
                <p:nvPicPr>
                  <p:cNvPr id="77" name="Google Shape;77;p15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l="14243" t="2074" r="3896" b="24879"/>
                  <a:stretch/>
                </p:blipFill>
                <p:spPr>
                  <a:xfrm>
                    <a:off x="191400" y="990900"/>
                    <a:ext cx="4277426" cy="2849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8" name="Google Shape;78;p15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17413" t="1560" r="4879" b="23767"/>
                  <a:stretch/>
                </p:blipFill>
                <p:spPr>
                  <a:xfrm>
                    <a:off x="4783500" y="990900"/>
                    <a:ext cx="4061375" cy="28498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9" name="Google Shape;79;p15"/>
                  <p:cNvSpPr txBox="1"/>
                  <p:nvPr/>
                </p:nvSpPr>
                <p:spPr>
                  <a:xfrm>
                    <a:off x="1022032" y="3794186"/>
                    <a:ext cx="8331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06:12:52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0" name="Google Shape;80;p15"/>
                  <p:cNvSpPr txBox="1"/>
                  <p:nvPr/>
                </p:nvSpPr>
                <p:spPr>
                  <a:xfrm>
                    <a:off x="1722184" y="3794186"/>
                    <a:ext cx="8331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06:13:42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1" name="Google Shape;81;p15"/>
                  <p:cNvSpPr txBox="1"/>
                  <p:nvPr/>
                </p:nvSpPr>
                <p:spPr>
                  <a:xfrm>
                    <a:off x="2382241" y="3794186"/>
                    <a:ext cx="8331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06:14:32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2" name="Google Shape;82;p15"/>
                  <p:cNvSpPr txBox="1"/>
                  <p:nvPr/>
                </p:nvSpPr>
                <p:spPr>
                  <a:xfrm>
                    <a:off x="3102428" y="3794186"/>
                    <a:ext cx="8838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06:15:22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3" name="Google Shape;83;p15"/>
                  <p:cNvSpPr txBox="1"/>
                  <p:nvPr/>
                </p:nvSpPr>
                <p:spPr>
                  <a:xfrm>
                    <a:off x="5424879" y="3794186"/>
                    <a:ext cx="8331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06:12:52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4" name="Google Shape;84;p15"/>
                  <p:cNvSpPr txBox="1"/>
                  <p:nvPr/>
                </p:nvSpPr>
                <p:spPr>
                  <a:xfrm>
                    <a:off x="6124978" y="3794186"/>
                    <a:ext cx="8331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06:13:42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5" name="Google Shape;85;p15"/>
                  <p:cNvSpPr txBox="1"/>
                  <p:nvPr/>
                </p:nvSpPr>
                <p:spPr>
                  <a:xfrm>
                    <a:off x="6785064" y="3794186"/>
                    <a:ext cx="8331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06:14:32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86" name="Google Shape;86;p15"/>
                  <p:cNvSpPr txBox="1"/>
                  <p:nvPr/>
                </p:nvSpPr>
                <p:spPr>
                  <a:xfrm>
                    <a:off x="7454640" y="3794186"/>
                    <a:ext cx="883800" cy="399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r>
                      <a:rPr lang="en" sz="1467">
                        <a:latin typeface="Open Sans"/>
                        <a:ea typeface="Open Sans"/>
                        <a:cs typeface="Open Sans"/>
                        <a:sym typeface="Open Sans"/>
                      </a:rPr>
                      <a:t>06:15:22</a:t>
                    </a:r>
                    <a:endParaRPr sz="1467"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sp>
              <p:nvSpPr>
                <p:cNvPr id="87" name="Google Shape;87;p15"/>
                <p:cNvSpPr txBox="1"/>
                <p:nvPr/>
              </p:nvSpPr>
              <p:spPr>
                <a:xfrm>
                  <a:off x="1841825" y="4074700"/>
                  <a:ext cx="1023900" cy="3991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1467">
                      <a:latin typeface="Open Sans"/>
                      <a:ea typeface="Open Sans"/>
                      <a:cs typeface="Open Sans"/>
                      <a:sym typeface="Open Sans"/>
                    </a:rPr>
                    <a:t>Time (UTC)</a:t>
                  </a:r>
                  <a:endParaRPr sz="1467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8" name="Google Shape;88;p15"/>
                <p:cNvSpPr txBox="1"/>
                <p:nvPr/>
              </p:nvSpPr>
              <p:spPr>
                <a:xfrm>
                  <a:off x="6369550" y="4074700"/>
                  <a:ext cx="1023900" cy="3991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1467">
                      <a:latin typeface="Open Sans"/>
                      <a:ea typeface="Open Sans"/>
                      <a:cs typeface="Open Sans"/>
                      <a:sym typeface="Open Sans"/>
                    </a:rPr>
                    <a:t>Time (UTC)</a:t>
                  </a:r>
                  <a:endParaRPr sz="1467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9" name="Google Shape;89;p15"/>
                <p:cNvSpPr txBox="1"/>
                <p:nvPr/>
              </p:nvSpPr>
              <p:spPr>
                <a:xfrm rot="21597874">
                  <a:off x="1841834" y="618449"/>
                  <a:ext cx="1940700" cy="5205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r>
                    <a:rPr lang="en" sz="2400" i="1" dirty="0">
                      <a:latin typeface="Open Sans"/>
                      <a:ea typeface="Open Sans"/>
                      <a:cs typeface="Open Sans"/>
                      <a:sym typeface="Open Sans"/>
                    </a:rPr>
                    <a:t>Stokes I</a:t>
                  </a:r>
                  <a:endParaRPr sz="2400" i="1" dirty="0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0" name="Google Shape;90;p15"/>
                <p:cNvSpPr txBox="1"/>
                <p:nvPr/>
              </p:nvSpPr>
              <p:spPr>
                <a:xfrm rot="21598316">
                  <a:off x="6155699" y="593373"/>
                  <a:ext cx="3061500" cy="5205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r>
                    <a:rPr lang="en" sz="2400" i="1">
                      <a:latin typeface="Open Sans"/>
                      <a:ea typeface="Open Sans"/>
                      <a:cs typeface="Open Sans"/>
                      <a:sym typeface="Open Sans"/>
                    </a:rPr>
                    <a:t>Stokes Q (%)</a:t>
                  </a:r>
                  <a:endParaRPr sz="2400" i="1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sp>
          <p:nvSpPr>
            <p:cNvPr id="91" name="Google Shape;91;p15"/>
            <p:cNvSpPr txBox="1"/>
            <p:nvPr/>
          </p:nvSpPr>
          <p:spPr>
            <a:xfrm>
              <a:off x="8691069" y="1197281"/>
              <a:ext cx="427200" cy="381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21900" rIns="121900" bIns="121900" anchor="t" anchorCtr="0">
              <a:spAutoFit/>
            </a:bodyPr>
            <a:lstStyle/>
            <a:p>
              <a:r>
                <a:rPr lang="en" sz="1333">
                  <a:latin typeface="Open Sans"/>
                  <a:ea typeface="Open Sans"/>
                  <a:cs typeface="Open Sans"/>
                  <a:sym typeface="Open Sans"/>
                </a:rPr>
                <a:t> 30</a:t>
              </a:r>
              <a:endParaRPr sz="1333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" name="Google Shape;92;p15"/>
            <p:cNvSpPr txBox="1"/>
            <p:nvPr/>
          </p:nvSpPr>
          <p:spPr>
            <a:xfrm>
              <a:off x="8691069" y="3546702"/>
              <a:ext cx="427200" cy="381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21900" rIns="121900" bIns="121900" anchor="t" anchorCtr="0">
              <a:spAutoFit/>
            </a:bodyPr>
            <a:lstStyle/>
            <a:p>
              <a:r>
                <a:rPr lang="en" sz="1333">
                  <a:latin typeface="Open Sans"/>
                  <a:ea typeface="Open Sans"/>
                  <a:cs typeface="Open Sans"/>
                  <a:sym typeface="Open Sans"/>
                </a:rPr>
                <a:t> -20</a:t>
              </a:r>
              <a:endParaRPr sz="1333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" name="Google Shape;93;p15"/>
            <p:cNvSpPr txBox="1"/>
            <p:nvPr/>
          </p:nvSpPr>
          <p:spPr>
            <a:xfrm>
              <a:off x="4290638" y="949513"/>
              <a:ext cx="427200" cy="381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21900" rIns="121900" bIns="121900" anchor="t" anchorCtr="0">
              <a:spAutoFit/>
            </a:bodyPr>
            <a:lstStyle/>
            <a:p>
              <a:r>
                <a:rPr lang="en" sz="1333">
                  <a:latin typeface="Open Sans"/>
                  <a:ea typeface="Open Sans"/>
                  <a:cs typeface="Open Sans"/>
                  <a:sym typeface="Open Sans"/>
                </a:rPr>
                <a:t> 350</a:t>
              </a:r>
              <a:endParaRPr sz="1333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" name="Google Shape;94;p15"/>
            <p:cNvSpPr txBox="1"/>
            <p:nvPr/>
          </p:nvSpPr>
          <p:spPr>
            <a:xfrm>
              <a:off x="4290638" y="3311713"/>
              <a:ext cx="427200" cy="381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21900" rIns="121900" bIns="121900" anchor="t" anchorCtr="0">
              <a:spAutoFit/>
            </a:bodyPr>
            <a:lstStyle/>
            <a:p>
              <a:r>
                <a:rPr lang="en" sz="1333">
                  <a:latin typeface="Open Sans"/>
                  <a:ea typeface="Open Sans"/>
                  <a:cs typeface="Open Sans"/>
                  <a:sym typeface="Open Sans"/>
                </a:rPr>
                <a:t> 50</a:t>
              </a:r>
              <a:endParaRPr sz="1333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276660-A14C-5E1D-0F71-873B01980B1C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II. Solar Radio Imaging with Polarimetry </a:t>
            </a:r>
          </a:p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Soham, Divya)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FB1A2-9D3D-B973-6295-771A6B123619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21533" y="593367"/>
            <a:ext cx="1179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latin typeface="+mn-lt"/>
              </a:rPr>
              <a:t>Robust imaging detection of linearly polarized solar emission </a:t>
            </a:r>
            <a:endParaRPr dirty="0">
              <a:latin typeface="+mn-lt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6612900" y="1536633"/>
            <a:ext cx="5240000" cy="42250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5758">
              <a:buSzPct val="100000"/>
            </a:pPr>
            <a:r>
              <a:rPr lang="en" sz="2000" dirty="0"/>
              <a:t>Simultaneous observations at overlapping frequencies with 2 independent instruments show consistent detection of linear pol</a:t>
            </a:r>
            <a:endParaRPr sz="2000" dirty="0"/>
          </a:p>
          <a:p>
            <a:pPr indent="-445758">
              <a:buSzPct val="100000"/>
            </a:pPr>
            <a:r>
              <a:rPr lang="en" sz="2000" dirty="0"/>
              <a:t>Routinely find low levels of linear pol in active solar radio emissions (types I, II and III)</a:t>
            </a:r>
          </a:p>
          <a:p>
            <a:pPr marL="609585" indent="-448722">
              <a:lnSpc>
                <a:spcPct val="115000"/>
              </a:lnSpc>
              <a:buClr>
                <a:schemeClr val="dk2"/>
              </a:buClr>
              <a:buSzPts val="1700"/>
              <a:buChar char="●"/>
            </a:pPr>
            <a:r>
              <a:rPr lang="en-US" sz="2000" dirty="0">
                <a:solidFill>
                  <a:srgbClr val="C00000"/>
                </a:solidFill>
              </a:rPr>
              <a:t>Interesting and previously unappreciated physics </a:t>
            </a:r>
          </a:p>
          <a:p>
            <a:pPr marL="609585" indent="-448722">
              <a:lnSpc>
                <a:spcPct val="115000"/>
              </a:lnSpc>
              <a:buClr>
                <a:schemeClr val="dk2"/>
              </a:buClr>
              <a:buSzPts val="1700"/>
              <a:buChar char="●"/>
            </a:pPr>
            <a:r>
              <a:rPr lang="en-US" sz="2000" dirty="0">
                <a:solidFill>
                  <a:srgbClr val="C00000"/>
                </a:solidFill>
              </a:rPr>
              <a:t>Overcomes intrinsic calibration bias - setting Stokes Q and U to 0 by hand leads to wrong Stokes V</a:t>
            </a: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l="5401"/>
          <a:stretch/>
        </p:blipFill>
        <p:spPr>
          <a:xfrm>
            <a:off x="3275567" y="1825399"/>
            <a:ext cx="2908923" cy="481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3689478" y="2191654"/>
            <a:ext cx="1170400" cy="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FFFFFF"/>
                </a:solidFill>
              </a:rPr>
              <a:t>GMRT</a:t>
            </a:r>
            <a:endParaRPr sz="2400" b="1" dirty="0">
              <a:solidFill>
                <a:srgbClr val="FFFFFF"/>
              </a:solidFill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4">
            <a:alphaModFix/>
          </a:blip>
          <a:srcRect r="3993"/>
          <a:stretch/>
        </p:blipFill>
        <p:spPr>
          <a:xfrm>
            <a:off x="128167" y="1845277"/>
            <a:ext cx="2991501" cy="481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697977" y="2092300"/>
            <a:ext cx="1170400" cy="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FFFFFF"/>
                </a:solidFill>
              </a:rPr>
              <a:t>MWA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9326167" y="6313433"/>
            <a:ext cx="2782800" cy="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733" i="1" dirty="0">
                <a:solidFill>
                  <a:schemeClr val="dk2"/>
                </a:solidFill>
              </a:rPr>
              <a:t>Dey et al., in prep</a:t>
            </a:r>
            <a:endParaRPr sz="1733" i="1" dirty="0">
              <a:solidFill>
                <a:schemeClr val="dk2"/>
              </a:solidFill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53534" y="675867"/>
            <a:ext cx="206341" cy="441228"/>
          </a:xfrm>
          <a:custGeom>
            <a:avLst/>
            <a:gdLst/>
            <a:ahLst/>
            <a:cxnLst/>
            <a:rect l="l" t="t" r="r" b="b"/>
            <a:pathLst>
              <a:path w="7246" h="17958" extrusionOk="0">
                <a:moveTo>
                  <a:pt x="0" y="17958"/>
                </a:moveTo>
                <a:cubicBezTo>
                  <a:pt x="2205" y="11892"/>
                  <a:pt x="5682" y="6262"/>
                  <a:pt x="7246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Google Shape;107;p16"/>
          <p:cNvSpPr/>
          <p:nvPr/>
        </p:nvSpPr>
        <p:spPr>
          <a:xfrm>
            <a:off x="200534" y="870434"/>
            <a:ext cx="73500" cy="378033"/>
          </a:xfrm>
          <a:custGeom>
            <a:avLst/>
            <a:gdLst/>
            <a:ahLst/>
            <a:cxnLst/>
            <a:rect l="l" t="t" r="r" b="b"/>
            <a:pathLst>
              <a:path w="2205" h="11341" extrusionOk="0">
                <a:moveTo>
                  <a:pt x="0" y="0"/>
                </a:moveTo>
                <a:cubicBezTo>
                  <a:pt x="633" y="3799"/>
                  <a:pt x="2205" y="7490"/>
                  <a:pt x="2205" y="1134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Google Shape;108;p16"/>
          <p:cNvSpPr txBox="1"/>
          <p:nvPr/>
        </p:nvSpPr>
        <p:spPr>
          <a:xfrm>
            <a:off x="-115033" y="5667"/>
            <a:ext cx="1816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333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Caveat"/>
              </a:rPr>
              <a:t>First</a:t>
            </a:r>
            <a:endParaRPr sz="3333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  <a:sym typeface="Cave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42E11-4A28-E5CD-429F-7823ECD4BEE4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II. Solar Radio Imaging with Polarimetry </a:t>
            </a:r>
          </a:p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Soham, Divya)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68CFC-F1B2-ED19-FF74-8E0FCB32450F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06F0-4C79-121C-7DA3-5AD47F15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Type-II Studies</a:t>
            </a:r>
          </a:p>
        </p:txBody>
      </p:sp>
      <p:sp>
        <p:nvSpPr>
          <p:cNvPr id="55" name="Google Shape;55;p13"/>
          <p:cNvSpPr txBox="1"/>
          <p:nvPr/>
        </p:nvSpPr>
        <p:spPr>
          <a:xfrm>
            <a:off x="328367" y="1275800"/>
            <a:ext cx="6344400" cy="4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Clr>
                <a:schemeClr val="dk1"/>
              </a:buClr>
              <a:buSzPts val="1800"/>
              <a:buFont typeface="Times New Roman"/>
              <a:buChar char="➔"/>
            </a:pPr>
            <a:r>
              <a:rPr lang="en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Plasma emissions driven by MHD shock, associated with CMEs </a:t>
            </a:r>
            <a:endParaRPr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1219170"/>
            <a:endParaRPr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609585" indent="-457189">
              <a:buClr>
                <a:schemeClr val="dk1"/>
              </a:buClr>
              <a:buSzPts val="1800"/>
              <a:buFont typeface="Times New Roman"/>
              <a:buChar char="➔"/>
            </a:pPr>
            <a:r>
              <a:rPr lang="en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Can probe CME dynamics at different coronal heights; interesting from a space weather perspective</a:t>
            </a:r>
            <a:endParaRPr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1219170"/>
            <a:endParaRPr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609585" indent="-457189">
              <a:buClr>
                <a:schemeClr val="dk1"/>
              </a:buClr>
              <a:buSzPts val="1800"/>
              <a:buFont typeface="Times New Roman"/>
              <a:buChar char="➔"/>
            </a:pPr>
            <a:r>
              <a:rPr lang="en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Polarimetric properties; probe the CME-entrained magnetic fields</a:t>
            </a:r>
            <a:endParaRPr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1219170"/>
            <a:endParaRPr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l="24269" t="20889" r="25782" b="19408"/>
          <a:stretch/>
        </p:blipFill>
        <p:spPr>
          <a:xfrm>
            <a:off x="6536467" y="1553767"/>
            <a:ext cx="5457831" cy="369186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7" name="Google Shape;57;p13"/>
          <p:cNvCxnSpPr/>
          <p:nvPr/>
        </p:nvCxnSpPr>
        <p:spPr>
          <a:xfrm rot="10800000" flipH="1">
            <a:off x="7756067" y="2579833"/>
            <a:ext cx="612800" cy="247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" name="Google Shape;58;p13"/>
          <p:cNvSpPr txBox="1"/>
          <p:nvPr/>
        </p:nvSpPr>
        <p:spPr>
          <a:xfrm>
            <a:off x="7363817" y="2579833"/>
            <a:ext cx="236400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solidFill>
                  <a:schemeClr val="lt1"/>
                </a:solidFill>
              </a:rPr>
              <a:t>H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59" name="Google Shape;59;p13"/>
          <p:cNvCxnSpPr/>
          <p:nvPr/>
        </p:nvCxnSpPr>
        <p:spPr>
          <a:xfrm rot="10800000" flipH="1">
            <a:off x="8368867" y="3805233"/>
            <a:ext cx="678400" cy="16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60;p13"/>
          <p:cNvSpPr txBox="1"/>
          <p:nvPr/>
        </p:nvSpPr>
        <p:spPr>
          <a:xfrm>
            <a:off x="7997984" y="3691833"/>
            <a:ext cx="236400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b="1">
                <a:solidFill>
                  <a:schemeClr val="lt1"/>
                </a:solidFill>
              </a:rPr>
              <a:t>F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62889-E8D7-BE1B-E24A-73D0E3085BFB}"/>
              </a:ext>
            </a:extLst>
          </p:cNvPr>
          <p:cNvSpPr txBox="1"/>
          <p:nvPr/>
        </p:nvSpPr>
        <p:spPr>
          <a:xfrm>
            <a:off x="9026013" y="21613"/>
            <a:ext cx="323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III. Type II studies (Puja)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7A928-AEA7-C22D-57AA-77B41742282F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14938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500" y="629333"/>
            <a:ext cx="6536867" cy="595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l="47614" t="32982" r="10128" b="36742"/>
          <a:stretch/>
        </p:blipFill>
        <p:spPr>
          <a:xfrm>
            <a:off x="590201" y="590633"/>
            <a:ext cx="4643431" cy="200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t="1536"/>
          <a:stretch/>
        </p:blipFill>
        <p:spPr>
          <a:xfrm>
            <a:off x="332234" y="2644634"/>
            <a:ext cx="4545199" cy="39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508367" y="0"/>
            <a:ext cx="52132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>
                <a:solidFill>
                  <a:srgbClr val="980000"/>
                </a:solidFill>
                <a:ea typeface="Times New Roman"/>
                <a:cs typeface="Times New Roman"/>
                <a:sym typeface="Times New Roman"/>
              </a:rPr>
              <a:t>Earlier Study</a:t>
            </a:r>
            <a:endParaRPr sz="3200" dirty="0">
              <a:solidFill>
                <a:srgbClr val="980000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7255984" y="35317"/>
            <a:ext cx="52132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333" dirty="0">
                <a:solidFill>
                  <a:srgbClr val="980000"/>
                </a:solidFill>
                <a:ea typeface="Times New Roman"/>
                <a:cs typeface="Times New Roman"/>
                <a:sym typeface="Times New Roman"/>
              </a:rPr>
              <a:t>Recent Study</a:t>
            </a:r>
            <a:endParaRPr sz="3333" dirty="0">
              <a:solidFill>
                <a:srgbClr val="980000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816" y="575933"/>
            <a:ext cx="4602200" cy="20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3751833" y="232056"/>
            <a:ext cx="4177200" cy="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(Bhunia et al. 2022, A&amp;A)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9747833" y="202400"/>
            <a:ext cx="4177200" cy="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(Majee et al. in prep)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49CC1-6D9F-2B94-18A7-0D5DCFD954B0}"/>
              </a:ext>
            </a:extLst>
          </p:cNvPr>
          <p:cNvSpPr txBox="1"/>
          <p:nvPr/>
        </p:nvSpPr>
        <p:spPr>
          <a:xfrm>
            <a:off x="9026013" y="21613"/>
            <a:ext cx="323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III. Type II studies (Puja)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9ECC6-4D97-57F5-B961-FD4A37331963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/>
        </p:nvSpPr>
        <p:spPr>
          <a:xfrm>
            <a:off x="183500" y="375200"/>
            <a:ext cx="119460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dirty="0">
                <a:solidFill>
                  <a:srgbClr val="980000"/>
                </a:solidFill>
                <a:ea typeface="Times New Roman"/>
                <a:cs typeface="Times New Roman"/>
                <a:sym typeface="Times New Roman"/>
              </a:rPr>
              <a:t>Outputs from the Very First Run with AWSoM</a:t>
            </a:r>
            <a:r>
              <a:rPr lang="en" sz="3600" baseline="30000" dirty="0">
                <a:solidFill>
                  <a:srgbClr val="980000"/>
                </a:solidFill>
                <a:ea typeface="Times New Roman"/>
                <a:cs typeface="Times New Roman"/>
                <a:sym typeface="Times New Roman"/>
              </a:rPr>
              <a:t>*</a:t>
            </a:r>
            <a:r>
              <a:rPr lang="en" sz="3600" dirty="0">
                <a:solidFill>
                  <a:srgbClr val="980000"/>
                </a:solidFill>
                <a:ea typeface="Times New Roman"/>
                <a:cs typeface="Times New Roman"/>
                <a:sym typeface="Times New Roman"/>
              </a:rPr>
              <a:t> model </a:t>
            </a:r>
          </a:p>
          <a:p>
            <a:r>
              <a:rPr lang="en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(Coll: Nishtha Sachdeva</a:t>
            </a:r>
            <a:r>
              <a:rPr lang="en" baseline="30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1</a:t>
            </a:r>
            <a:r>
              <a:rPr lang="en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)</a:t>
            </a:r>
            <a:endParaRPr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5601173" y="850594"/>
            <a:ext cx="6396000" cy="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i="1" baseline="30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* </a:t>
            </a:r>
            <a:r>
              <a:rPr lang="en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Alfvén Wave Solar Model (van der Holst et al., 2014)</a:t>
            </a:r>
            <a:endParaRPr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new_distribution_with_compression_ratio_upto_5_radii_40_200">
            <a:hlinkClick r:id="" action="ppaction://media"/>
            <a:extLst>
              <a:ext uri="{FF2B5EF4-FFF2-40B4-BE49-F238E27FC236}">
                <a16:creationId xmlns:a16="http://schemas.microsoft.com/office/drawing/2014/main" id="{E247031F-D5BB-B2AA-4A92-FEFBE26E7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427" y="1566233"/>
            <a:ext cx="5043113" cy="5043113"/>
          </a:xfrm>
          <a:prstGeom prst="rect">
            <a:avLst/>
          </a:prstGeom>
        </p:spPr>
      </p:pic>
      <p:pic>
        <p:nvPicPr>
          <p:cNvPr id="3" name="new_distribution_with_mach_alf_upto_5_radii_40_200">
            <a:hlinkClick r:id="" action="ppaction://media"/>
            <a:extLst>
              <a:ext uri="{FF2B5EF4-FFF2-40B4-BE49-F238E27FC236}">
                <a16:creationId xmlns:a16="http://schemas.microsoft.com/office/drawing/2014/main" id="{6F2F9C23-9A86-3173-019E-530DC85496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7033" y="1724966"/>
            <a:ext cx="4887540" cy="4887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C1AA6-DF49-84D2-C4C1-D9C2C38304CB}"/>
              </a:ext>
            </a:extLst>
          </p:cNvPr>
          <p:cNvSpPr txBox="1"/>
          <p:nvPr/>
        </p:nvSpPr>
        <p:spPr>
          <a:xfrm>
            <a:off x="9026013" y="21613"/>
            <a:ext cx="323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III. Type II studies (Puja)</a:t>
            </a:r>
          </a:p>
        </p:txBody>
      </p:sp>
      <p:sp>
        <p:nvSpPr>
          <p:cNvPr id="5" name="Google Shape;80;p15"/>
          <p:cNvSpPr txBox="1"/>
          <p:nvPr/>
        </p:nvSpPr>
        <p:spPr>
          <a:xfrm>
            <a:off x="1687616" y="2119743"/>
            <a:ext cx="323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CME-Shock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81;p15"/>
          <p:cNvSpPr txBox="1"/>
          <p:nvPr/>
        </p:nvSpPr>
        <p:spPr>
          <a:xfrm>
            <a:off x="5981773" y="2119743"/>
            <a:ext cx="5634800" cy="6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Supercritical &amp; Quasi-perpendicular Shock 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83;p15"/>
          <p:cNvSpPr txBox="1"/>
          <p:nvPr/>
        </p:nvSpPr>
        <p:spPr>
          <a:xfrm>
            <a:off x="183500" y="1280594"/>
            <a:ext cx="8677463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aseline="30000" dirty="0">
                <a:solidFill>
                  <a:schemeClr val="dk1"/>
                </a:solidFill>
              </a:rPr>
              <a:t>1</a:t>
            </a:r>
            <a:r>
              <a:rPr lang="en" sz="1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Department of Climate and Space Sciences and Engineering, University of Michigan</a:t>
            </a:r>
            <a:endParaRPr sz="16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9D8F0-341D-A06D-D01A-1CEA4A8FD44C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327800" y="903018"/>
            <a:ext cx="79008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Initial Results</a:t>
            </a:r>
            <a:endParaRPr sz="3600" b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24300" y="5540700"/>
            <a:ext cx="323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CME-Shock, X&gt;1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278200" y="5540700"/>
            <a:ext cx="344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Supercritical, M</a:t>
            </a:r>
            <a:r>
              <a:rPr lang="en" sz="2400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alfven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2.1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8195867" y="5540700"/>
            <a:ext cx="3864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Quasi-perpendicular, θ &gt; 45</a:t>
            </a:r>
            <a:r>
              <a:rPr lang="en" sz="24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endParaRPr sz="2400" baseline="30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new_distribution_with_theta_upto_5_radii_40_200">
            <a:hlinkClick r:id="" action="ppaction://media"/>
            <a:extLst>
              <a:ext uri="{FF2B5EF4-FFF2-40B4-BE49-F238E27FC236}">
                <a16:creationId xmlns:a16="http://schemas.microsoft.com/office/drawing/2014/main" id="{5E456D6E-7ED8-B521-600B-06FC0E8CE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9425" y="1676596"/>
            <a:ext cx="4053286" cy="4053286"/>
          </a:xfrm>
          <a:prstGeom prst="rect">
            <a:avLst/>
          </a:prstGeom>
        </p:spPr>
      </p:pic>
      <p:pic>
        <p:nvPicPr>
          <p:cNvPr id="3" name="new_distribution_with_compression_ratio_upto_5_radii_40_200">
            <a:hlinkClick r:id="" action="ppaction://media"/>
            <a:extLst>
              <a:ext uri="{FF2B5EF4-FFF2-40B4-BE49-F238E27FC236}">
                <a16:creationId xmlns:a16="http://schemas.microsoft.com/office/drawing/2014/main" id="{D0E2D407-B7F7-3DF0-FE45-3BBC2AE06C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004" y="1684216"/>
            <a:ext cx="4053286" cy="4053286"/>
          </a:xfrm>
          <a:prstGeom prst="rect">
            <a:avLst/>
          </a:prstGeom>
        </p:spPr>
      </p:pic>
      <p:pic>
        <p:nvPicPr>
          <p:cNvPr id="4" name="new_distribution_with_mach_alf_upto_5_radii_40_200">
            <a:hlinkClick r:id="" action="ppaction://media"/>
            <a:extLst>
              <a:ext uri="{FF2B5EF4-FFF2-40B4-BE49-F238E27FC236}">
                <a16:creationId xmlns:a16="http://schemas.microsoft.com/office/drawing/2014/main" id="{8008443D-AD66-B661-9394-7E0E51577C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1068" y="1671981"/>
            <a:ext cx="4053286" cy="4053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F9550-021C-3CAC-1586-C434638263D7}"/>
              </a:ext>
            </a:extLst>
          </p:cNvPr>
          <p:cNvSpPr txBox="1"/>
          <p:nvPr/>
        </p:nvSpPr>
        <p:spPr>
          <a:xfrm>
            <a:off x="9026013" y="21613"/>
            <a:ext cx="323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III. Type II studies (Puja)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4F109-4520-09C9-2A05-6437AE81E6BB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8FF5-C1C4-864D-7940-095B3E83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979"/>
            <a:ext cx="11353800" cy="1325563"/>
          </a:xfrm>
        </p:spPr>
        <p:txBody>
          <a:bodyPr/>
          <a:lstStyle/>
          <a:p>
            <a:r>
              <a:rPr lang="en-US" dirty="0"/>
              <a:t>IV. Coronal Mass Ejection - Inhomogeneity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368655-9205-3D46-47D5-3760D2A20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087" y="3848843"/>
            <a:ext cx="7237127" cy="279678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3A1C7-C4A6-BAFB-BC88-4FD3EDE32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733" y="1142262"/>
            <a:ext cx="2766198" cy="269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06C2A-10CE-D6F9-710F-D1CA89D3A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54" y="1132323"/>
            <a:ext cx="3132091" cy="2796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4988FC-927D-1F37-D572-CC53676EC88D}"/>
              </a:ext>
            </a:extLst>
          </p:cNvPr>
          <p:cNvSpPr txBox="1"/>
          <p:nvPr/>
        </p:nvSpPr>
        <p:spPr>
          <a:xfrm>
            <a:off x="8090586" y="6460987"/>
            <a:ext cx="490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IN" sz="1100" b="0" i="0" dirty="0" err="1">
                <a:solidFill>
                  <a:srgbClr val="333333"/>
                </a:solidFill>
                <a:effectLst/>
              </a:rPr>
              <a:t>Devojyoti</a:t>
            </a:r>
            <a:r>
              <a:rPr lang="en-IN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IN" sz="1100" b="0" i="0" dirty="0" err="1">
                <a:solidFill>
                  <a:srgbClr val="333333"/>
                </a:solidFill>
                <a:effectLst/>
              </a:rPr>
              <a:t>Kansabanik</a:t>
            </a:r>
            <a:r>
              <a:rPr lang="en-IN" sz="11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IN" sz="1100" b="0" i="1" dirty="0">
                <a:solidFill>
                  <a:srgbClr val="333333"/>
                </a:solidFill>
                <a:effectLst/>
              </a:rPr>
              <a:t>et al</a:t>
            </a:r>
            <a:r>
              <a:rPr lang="en-IN" sz="1100" b="0" i="0" dirty="0">
                <a:solidFill>
                  <a:srgbClr val="333333"/>
                </a:solidFill>
                <a:effectLst/>
              </a:rPr>
              <a:t> 2024 </a:t>
            </a:r>
            <a:r>
              <a:rPr lang="en-IN" sz="1100" b="0" i="1" dirty="0" err="1">
                <a:solidFill>
                  <a:srgbClr val="333333"/>
                </a:solidFill>
                <a:effectLst/>
              </a:rPr>
              <a:t>ApJ</a:t>
            </a:r>
            <a:r>
              <a:rPr lang="en-IN" sz="11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IN" sz="1100" b="1" i="0" dirty="0">
                <a:solidFill>
                  <a:srgbClr val="333333"/>
                </a:solidFill>
                <a:effectLst/>
              </a:rPr>
              <a:t>968</a:t>
            </a:r>
            <a:r>
              <a:rPr lang="en-IN" sz="1100" b="0" i="0" dirty="0">
                <a:solidFill>
                  <a:srgbClr val="333333"/>
                </a:solidFill>
                <a:effectLst/>
              </a:rPr>
              <a:t> 55</a:t>
            </a:r>
            <a:endParaRPr lang="en-IN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316AAE-24F6-7E29-4EA3-018A7815E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353" y="2911003"/>
            <a:ext cx="354156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F42E1E-6A02-7ADD-8761-ABD1D1AE9B16}"/>
              </a:ext>
            </a:extLst>
          </p:cNvPr>
          <p:cNvSpPr txBox="1"/>
          <p:nvPr/>
        </p:nvSpPr>
        <p:spPr>
          <a:xfrm>
            <a:off x="8072353" y="1411638"/>
            <a:ext cx="3541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Common fits between Stokes I, V &amp; upper limits on V are not always self-consistent assuming homogenous source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20EB9-FF5C-40A5-8AF4-4A872683BC94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IV. Coronal Mass Ejections</a:t>
            </a:r>
          </a:p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E30A6-4074-2854-2AAB-01DDBD812A20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425696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64988FC-927D-1F37-D572-CC53676EC88D}"/>
              </a:ext>
            </a:extLst>
          </p:cNvPr>
          <p:cNvSpPr txBox="1"/>
          <p:nvPr/>
        </p:nvSpPr>
        <p:spPr>
          <a:xfrm>
            <a:off x="8090586" y="6460987"/>
            <a:ext cx="490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1" dirty="0">
                <a:solidFill>
                  <a:srgbClr val="333333"/>
                </a:solidFill>
                <a:effectLst/>
              </a:rPr>
              <a:t>Sharma, R., et al. ( in prep)</a:t>
            </a:r>
            <a:endParaRPr lang="en-IN" sz="11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42E1E-6A02-7ADD-8761-ABD1D1AE9B16}"/>
              </a:ext>
            </a:extLst>
          </p:cNvPr>
          <p:cNvSpPr txBox="1"/>
          <p:nvPr/>
        </p:nvSpPr>
        <p:spPr>
          <a:xfrm>
            <a:off x="8273901" y="1411638"/>
            <a:ext cx="3340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Type-IV exhibit pseudo drift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Fundamental and Harmonic Emission at different stages of the CME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Evidence for the harmonic Emission due to the magnetic island merger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20EB9-FF5C-40A5-8AF4-4A872683BC94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IV. Coronal Mass Ejections</a:t>
            </a:r>
          </a:p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(Rohit)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6AF0DB6-FB79-DB34-9980-AF370ED300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D3790-00C7-8776-B956-445C9420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4" y="1428790"/>
            <a:ext cx="4335234" cy="4911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916568-A138-0D03-3865-11AE25707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238" y="998073"/>
            <a:ext cx="3738663" cy="2803997"/>
          </a:xfrm>
          <a:prstGeom prst="rect">
            <a:avLst/>
          </a:prstGeom>
        </p:spPr>
      </p:pic>
      <p:pic>
        <p:nvPicPr>
          <p:cNvPr id="17" name="centroid_movie">
            <a:hlinkClick r:id="" action="ppaction://media"/>
            <a:extLst>
              <a:ext uri="{FF2B5EF4-FFF2-40B4-BE49-F238E27FC236}">
                <a16:creationId xmlns:a16="http://schemas.microsoft.com/office/drawing/2014/main" id="{5331FA09-841D-E660-7D0C-E7B14C04C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0503" y="3748590"/>
            <a:ext cx="3633353" cy="2725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655516-D33E-FE80-2453-C03DB97F5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6764" y="4102625"/>
            <a:ext cx="4148395" cy="218765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20E8FF5-C1C4-864D-7940-095B3E830D58}"/>
              </a:ext>
            </a:extLst>
          </p:cNvPr>
          <p:cNvSpPr txBox="1">
            <a:spLocks/>
          </p:cNvSpPr>
          <p:nvPr/>
        </p:nvSpPr>
        <p:spPr>
          <a:xfrm>
            <a:off x="0" y="197979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+mn-lt"/>
              </a:rPr>
              <a:t>IV. Coronal Mass Ejection – Type-IV burst</a:t>
            </a:r>
            <a:endParaRPr lang="en-US" sz="36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70784-CC82-3D43-1935-E019BB87136C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8244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06F0-4C79-121C-7DA3-5AD47F15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V. Characterization of CME using 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40D32-72E3-0CE3-BAD9-4570247AEE38}"/>
              </a:ext>
            </a:extLst>
          </p:cNvPr>
          <p:cNvSpPr txBox="1"/>
          <p:nvPr/>
        </p:nvSpPr>
        <p:spPr>
          <a:xfrm>
            <a:off x="5978013" y="4195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IV. IPS (John,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Angjie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1F56F-6322-8459-4C28-1FF8D6AE9372}"/>
              </a:ext>
            </a:extLst>
          </p:cNvPr>
          <p:cNvSpPr txBox="1"/>
          <p:nvPr/>
        </p:nvSpPr>
        <p:spPr>
          <a:xfrm>
            <a:off x="6096000" y="6150114"/>
            <a:ext cx="63319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100" b="0" i="0" u="none" strike="noStrike" baseline="0" dirty="0">
                <a:solidFill>
                  <a:srgbClr val="000000"/>
                </a:solidFill>
              </a:rPr>
              <a:t>Morgan, J., McCauley, P. I., Waszewski,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 A., </a:t>
            </a:r>
            <a:r>
              <a:rPr lang="en-IN" sz="1100" b="0" i="0" u="none" strike="noStrike" baseline="0" dirty="0" err="1">
                <a:solidFill>
                  <a:srgbClr val="000000"/>
                </a:solidFill>
              </a:rPr>
              <a:t>Ekers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, R., &amp; Chhetri, R. (2023).</a:t>
            </a:r>
          </a:p>
          <a:p>
            <a:pPr algn="l"/>
            <a:r>
              <a:rPr lang="en-IN" sz="1100" b="0" i="0" u="none" strike="noStrike" baseline="0" dirty="0">
                <a:solidFill>
                  <a:srgbClr val="000000"/>
                </a:solidFill>
              </a:rPr>
              <a:t>Detection and characterization of </a:t>
            </a:r>
            <a:r>
              <a:rPr lang="en-US" sz="1100" b="0" i="0" u="none" strike="noStrike" baseline="0" dirty="0">
                <a:solidFill>
                  <a:srgbClr val="000000"/>
                </a:solidFill>
              </a:rPr>
              <a:t>a Coronal Mass Ejection using 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Interplanetary Scintillation measurements </a:t>
            </a:r>
            <a:r>
              <a:rPr lang="en-US" sz="1100" b="0" i="0" u="none" strike="noStrike" baseline="0" dirty="0">
                <a:solidFill>
                  <a:srgbClr val="000000"/>
                </a:solidFill>
              </a:rPr>
              <a:t>from the Murchison Widefield Array. </a:t>
            </a:r>
            <a:r>
              <a:rPr lang="en-IN" sz="1100" b="0" i="1" u="none" strike="noStrike" baseline="0" dirty="0">
                <a:solidFill>
                  <a:srgbClr val="000000"/>
                </a:solidFill>
              </a:rPr>
              <a:t>Space Weather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IN" sz="1100" b="0" i="1" u="none" strike="noStrike" baseline="0" dirty="0">
                <a:solidFill>
                  <a:srgbClr val="000000"/>
                </a:solidFill>
              </a:rPr>
              <a:t>21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, e2022SW003396.</a:t>
            </a:r>
          </a:p>
          <a:p>
            <a:pPr algn="l"/>
            <a:r>
              <a:rPr lang="en-IN" sz="1100" b="0" i="0" u="none" strike="noStrike" baseline="0" dirty="0">
                <a:solidFill>
                  <a:srgbClr val="0000FF"/>
                </a:solidFill>
              </a:rPr>
              <a:t>https://doi.org/10.1029/2022SW003396</a:t>
            </a:r>
            <a:endParaRPr lang="en-IN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D08D18-672D-6389-CDE6-E591E238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2691"/>
            <a:ext cx="6005080" cy="2598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A8E7B-E348-2571-F50A-21CC363D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6" y="1386522"/>
            <a:ext cx="5373055" cy="25168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4C84FB-3475-C1E1-DBA9-5B389CDB3E00}"/>
              </a:ext>
            </a:extLst>
          </p:cNvPr>
          <p:cNvSpPr txBox="1"/>
          <p:nvPr/>
        </p:nvSpPr>
        <p:spPr>
          <a:xfrm>
            <a:off x="379756" y="1493004"/>
            <a:ext cx="1521393" cy="259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100" b="0" i="0" u="none" strike="noStrike" baseline="0" dirty="0">
                <a:solidFill>
                  <a:srgbClr val="000000"/>
                </a:solidFill>
              </a:rPr>
              <a:t>Morgan, J.,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 et al</a:t>
            </a:r>
            <a:r>
              <a:rPr lang="pl-PL" sz="11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N" sz="1100" b="0" i="0" u="none" strike="noStrike" baseline="0" dirty="0">
                <a:solidFill>
                  <a:srgbClr val="000000"/>
                </a:solidFill>
              </a:rPr>
              <a:t>2018</a:t>
            </a:r>
            <a:endParaRPr lang="en-IN" sz="1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73030D-A443-4674-3C4A-D3D3A0569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143" y="1386522"/>
            <a:ext cx="3885791" cy="47251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5B1263-4B21-42A1-030A-D3ECA4BE3D9B}"/>
              </a:ext>
            </a:extLst>
          </p:cNvPr>
          <p:cNvSpPr txBox="1"/>
          <p:nvPr/>
        </p:nvSpPr>
        <p:spPr>
          <a:xfrm>
            <a:off x="9908485" y="1472515"/>
            <a:ext cx="2067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STIX-Regular"/>
              </a:rPr>
              <a:t>Localisation</a:t>
            </a:r>
            <a:r>
              <a:rPr lang="en-US" sz="1800" b="0" i="0" u="none" strike="noStrike" baseline="0" dirty="0">
                <a:latin typeface="STIX-Regular"/>
              </a:rPr>
              <a:t> and imaging of a CME ∼33 </a:t>
            </a:r>
            <a:r>
              <a:rPr lang="en-US" sz="1800" b="0" i="0" u="none" strike="noStrike" baseline="0" dirty="0" err="1">
                <a:latin typeface="STIX-Regular"/>
              </a:rPr>
              <a:t>hr</a:t>
            </a:r>
            <a:r>
              <a:rPr lang="en-US" sz="1800" b="0" i="0" u="none" strike="noStrike" baseline="0" dirty="0">
                <a:latin typeface="STIX-Regular"/>
              </a:rPr>
              <a:t> after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launch at an elongation of ∼37° from the Sun.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1A6087-D6F5-FA91-0FF8-B9FAD8AAE5F0}"/>
              </a:ext>
            </a:extLst>
          </p:cNvPr>
          <p:cNvSpPr txBox="1"/>
          <p:nvPr/>
        </p:nvSpPr>
        <p:spPr>
          <a:xfrm>
            <a:off x="9832257" y="4073459"/>
            <a:ext cx="2241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Comparison of MWA &amp; </a:t>
            </a:r>
            <a:r>
              <a:rPr lang="en-US" sz="1600" b="0" i="0" u="none" strike="noStrike" baseline="0" dirty="0"/>
              <a:t>Institute for Space-Earth Environmental Research (ISEE)</a:t>
            </a:r>
            <a:r>
              <a:rPr lang="en-IN" sz="1600" dirty="0"/>
              <a:t> capture of the CME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BD0FF31-AA0E-69DE-FD21-43AA23DDAD14}"/>
              </a:ext>
            </a:extLst>
          </p:cNvPr>
          <p:cNvSpPr/>
          <p:nvPr/>
        </p:nvSpPr>
        <p:spPr>
          <a:xfrm flipH="1">
            <a:off x="8986684" y="5014569"/>
            <a:ext cx="845573" cy="357444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BE68CC-B3FC-087B-409F-F42D3DFD980D}"/>
              </a:ext>
            </a:extLst>
          </p:cNvPr>
          <p:cNvSpPr txBox="1"/>
          <p:nvPr/>
        </p:nvSpPr>
        <p:spPr>
          <a:xfrm>
            <a:off x="3090050" y="6636146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92315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A3F7-7249-B52C-785E-207945A2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Group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BB0-7D30-7145-CDCE-8A7AF32D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Sohan Dey</a:t>
            </a:r>
          </a:p>
          <a:p>
            <a:r>
              <a:rPr lang="en-US" dirty="0"/>
              <a:t>Puja </a:t>
            </a:r>
            <a:r>
              <a:rPr lang="en-US" dirty="0" err="1"/>
              <a:t>Majee</a:t>
            </a:r>
            <a:endParaRPr lang="en-US" dirty="0"/>
          </a:p>
          <a:p>
            <a:r>
              <a:rPr lang="en-US" dirty="0"/>
              <a:t>Angelica</a:t>
            </a:r>
          </a:p>
          <a:p>
            <a:r>
              <a:rPr lang="en-US" dirty="0"/>
              <a:t>Deepan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Devojyoti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Kansabanik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Surajit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Mondal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04B62-77C1-A4DF-4C0E-55BFFAD557E4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4283406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6A4ED4DF-BA09-A7F0-F30C-F66AA24F0C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1613" y="374633"/>
            <a:ext cx="9539562" cy="1092735"/>
          </a:xfrm>
        </p:spPr>
        <p:txBody>
          <a:bodyPr vert="horz">
            <a:spAutoFit/>
          </a:bodyPr>
          <a:lstStyle/>
          <a:p>
            <a:pPr>
              <a:spcBef>
                <a:spcPts val="1286"/>
              </a:spcBef>
            </a:pPr>
            <a:r>
              <a:rPr lang="en-US" sz="3600" dirty="0">
                <a:latin typeface="+mn-lt"/>
              </a:rPr>
              <a:t>VI. Weak Impulsive Narrowband Quiet Sun Emissions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6D1DB-204C-1A04-591A-17F3FC7BF4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24260" y="1502947"/>
            <a:ext cx="2895276" cy="21238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25A00-9C96-C6B0-3BA6-96711DDF53D2}"/>
              </a:ext>
            </a:extLst>
          </p:cNvPr>
          <p:cNvSpPr txBox="1"/>
          <p:nvPr/>
        </p:nvSpPr>
        <p:spPr>
          <a:xfrm>
            <a:off x="6428065" y="3626811"/>
            <a:ext cx="1325845" cy="24466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100" dirty="0">
                <a:latin typeface="Liberation Sans" pitchFamily="18"/>
                <a:ea typeface="DejaVu Sans" pitchFamily="2"/>
                <a:cs typeface="DejaVu Sans" pitchFamily="2"/>
              </a:rPr>
              <a:t>Mondal et al. 2020</a:t>
            </a:r>
          </a:p>
        </p:txBody>
      </p:sp>
      <p:sp>
        <p:nvSpPr>
          <p:cNvPr id="5" name=" 4">
            <a:extLst>
              <a:ext uri="{FF2B5EF4-FFF2-40B4-BE49-F238E27FC236}">
                <a16:creationId xmlns:a16="http://schemas.microsoft.com/office/drawing/2014/main" id="{3A7D6E8C-122D-9B0D-890B-D11A68BABF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1613" y="1590144"/>
            <a:ext cx="4970855" cy="4671507"/>
          </a:xfrm>
        </p:spPr>
        <p:txBody>
          <a:bodyPr vert="horz">
            <a:normAutofit fontScale="92500" lnSpcReduction="10000"/>
          </a:bodyPr>
          <a:lstStyle/>
          <a:p>
            <a:pPr lvl="0"/>
            <a:r>
              <a:rPr lang="en-US" sz="1800" dirty="0"/>
              <a:t>First detected by Mondal et al. 2020, and subsequently confirmed in a series of papers by Sharma et al. 2022, and Mondal et al. 2023a,b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 err="1"/>
              <a:t>Hypothesised</a:t>
            </a:r>
            <a:r>
              <a:rPr lang="en-US" sz="1800" dirty="0"/>
              <a:t> to be arising due to coherent emissions from very weak electron beams. First direct imaging evidence shown in Sharma et al. 2022 using visibility subtraction technique</a:t>
            </a:r>
          </a:p>
          <a:p>
            <a:pPr marL="0" lvl="0" indent="0">
              <a:buSzPct val="45000"/>
              <a:buNone/>
            </a:pPr>
            <a:r>
              <a:rPr lang="en-US" sz="1800" dirty="0"/>
              <a:t>     Mondal et al. 2023 a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Most of the detected WINQSEs are about 10 times weaker than quiet Sun.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Flux densities: Close to 2-3 orders of magnitude weaker than past works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Occurrence: Ubiquitous throughout the Sun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Fraction of time WINQSEs were detected at each location.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Future: Deploy on larger datasets / multi-wavelength studies</a:t>
            </a:r>
          </a:p>
          <a:p>
            <a:pPr lvl="0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288B4-95AE-F6C3-5389-8E98BED6DF9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63588" t="81966" b="2577"/>
          <a:stretch>
            <a:fillRect/>
          </a:stretch>
        </p:blipFill>
        <p:spPr>
          <a:xfrm>
            <a:off x="9076847" y="1590145"/>
            <a:ext cx="2997166" cy="113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6513D-C191-8693-5A6F-8502FB83C20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928"/>
          <a:stretch>
            <a:fillRect/>
          </a:stretch>
        </p:blipFill>
        <p:spPr>
          <a:xfrm>
            <a:off x="10701206" y="2733432"/>
            <a:ext cx="1384675" cy="13321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9E4A9-FC59-F577-7A1B-E71D1B05FB7A}"/>
              </a:ext>
            </a:extLst>
          </p:cNvPr>
          <p:cNvSpPr txBox="1"/>
          <p:nvPr/>
        </p:nvSpPr>
        <p:spPr>
          <a:xfrm>
            <a:off x="9896894" y="1342426"/>
            <a:ext cx="1576492" cy="24466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100" dirty="0">
                <a:latin typeface="Liberation Sans" pitchFamily="18"/>
                <a:ea typeface="DejaVu Sans" pitchFamily="2"/>
                <a:cs typeface="DejaVu Sans" pitchFamily="2"/>
              </a:rPr>
              <a:t>Sharma, R. et al.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558F86-38EE-7189-6723-9B85414E161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4647" r="52317" b="4659"/>
          <a:stretch>
            <a:fillRect/>
          </a:stretch>
        </p:blipFill>
        <p:spPr>
          <a:xfrm>
            <a:off x="9216378" y="2726108"/>
            <a:ext cx="1454496" cy="140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F5658-2779-70E6-BD20-C7E1659B163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539855" y="4065617"/>
            <a:ext cx="3536992" cy="260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0AD6F-20E7-B025-C264-D97DE5852A0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207603" y="4170428"/>
            <a:ext cx="2926541" cy="2607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E8301D-8FE3-42D2-1526-B5E6F1B751E7}"/>
              </a:ext>
            </a:extLst>
          </p:cNvPr>
          <p:cNvSpPr txBox="1"/>
          <p:nvPr/>
        </p:nvSpPr>
        <p:spPr>
          <a:xfrm>
            <a:off x="6693362" y="6626332"/>
            <a:ext cx="1404329" cy="24466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100" dirty="0">
                <a:latin typeface="Liberation Sans" pitchFamily="18"/>
                <a:ea typeface="DejaVu Sans" pitchFamily="2"/>
                <a:cs typeface="DejaVu Sans" pitchFamily="2"/>
              </a:rPr>
              <a:t>Mondal et al. 2023a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6AA07-AB28-1764-94FA-382B916456A9}"/>
              </a:ext>
            </a:extLst>
          </p:cNvPr>
          <p:cNvSpPr txBox="1"/>
          <p:nvPr/>
        </p:nvSpPr>
        <p:spPr>
          <a:xfrm>
            <a:off x="5978013" y="4195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IV. WINQSE (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Surajit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Rohit)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DD3D5-800F-EDC7-1191-6739A136CF6D}"/>
              </a:ext>
            </a:extLst>
          </p:cNvPr>
          <p:cNvSpPr txBox="1"/>
          <p:nvPr/>
        </p:nvSpPr>
        <p:spPr>
          <a:xfrm>
            <a:off x="2324739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BF43-8E62-C234-7CB0-AD5CBC09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 of the Solar Cycle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E89A2-CCE1-89E7-B154-393C3C9FA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6" y="1555917"/>
            <a:ext cx="7706537" cy="2739344"/>
          </a:xfrm>
          <a:prstGeom prst="rect">
            <a:avLst/>
          </a:prstGeom>
        </p:spPr>
      </p:pic>
      <p:pic>
        <p:nvPicPr>
          <p:cNvPr id="6" name="solar-cycle-gif-max2min">
            <a:hlinkClick r:id="" action="ppaction://media"/>
            <a:extLst>
              <a:ext uri="{FF2B5EF4-FFF2-40B4-BE49-F238E27FC236}">
                <a16:creationId xmlns:a16="http://schemas.microsoft.com/office/drawing/2014/main" id="{669B1F70-F3DF-C7EA-5A99-DD5E71036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9914" y="1585413"/>
            <a:ext cx="2739344" cy="2739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F24AA2-73D9-217F-AD68-2D2096BC1BF2}"/>
              </a:ext>
            </a:extLst>
          </p:cNvPr>
          <p:cNvSpPr txBox="1"/>
          <p:nvPr/>
        </p:nvSpPr>
        <p:spPr>
          <a:xfrm>
            <a:off x="4173416" y="6606329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14395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1BC27-6805-4050-3646-22932D99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to track 13664 active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62DA9-43C4-D758-063C-6B0F964DB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3" y="1798981"/>
            <a:ext cx="3065650" cy="4244009"/>
          </a:xfrm>
          <a:prstGeom prst="rect">
            <a:avLst/>
          </a:prstGeom>
        </p:spPr>
      </p:pic>
      <p:pic>
        <p:nvPicPr>
          <p:cNvPr id="6" name="xAo0PDQ9LIBRJWAU">
            <a:hlinkClick r:id="" action="ppaction://media"/>
            <a:extLst>
              <a:ext uri="{FF2B5EF4-FFF2-40B4-BE49-F238E27FC236}">
                <a16:creationId xmlns:a16="http://schemas.microsoft.com/office/drawing/2014/main" id="{7D8925F0-691D-109A-AFE6-B71BF1116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1480" y="1798980"/>
            <a:ext cx="2338216" cy="2773249"/>
          </a:xfrm>
          <a:prstGeom prst="rect">
            <a:avLst/>
          </a:prstGeom>
        </p:spPr>
      </p:pic>
      <p:pic>
        <p:nvPicPr>
          <p:cNvPr id="7" name="AR13664-X9-solar-flare">
            <a:hlinkClick r:id="" action="ppaction://media"/>
            <a:extLst>
              <a:ext uri="{FF2B5EF4-FFF2-40B4-BE49-F238E27FC236}">
                <a16:creationId xmlns:a16="http://schemas.microsoft.com/office/drawing/2014/main" id="{FFBEB121-0524-D2CD-4AEE-EAAABF49BF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8759" y="1798981"/>
            <a:ext cx="2523329" cy="2733606"/>
          </a:xfrm>
          <a:prstGeom prst="rect">
            <a:avLst/>
          </a:prstGeom>
        </p:spPr>
      </p:pic>
      <p:pic>
        <p:nvPicPr>
          <p:cNvPr id="8" name="AR13664-X3.4-solar-flare">
            <a:hlinkClick r:id="" action="ppaction://media"/>
            <a:extLst>
              <a:ext uri="{FF2B5EF4-FFF2-40B4-BE49-F238E27FC236}">
                <a16:creationId xmlns:a16="http://schemas.microsoft.com/office/drawing/2014/main" id="{6ADD8A1C-C345-6FD5-FBAB-D0734A2A172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96054" y="1798981"/>
            <a:ext cx="2733605" cy="2733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97E8CD-2F69-7DD5-9C0F-85FEEC4C2D7E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  <p:pic>
        <p:nvPicPr>
          <p:cNvPr id="11" name="AR13664-cme-reonstruction-movie">
            <a:hlinkClick r:id="" action="ppaction://media"/>
            <a:extLst>
              <a:ext uri="{FF2B5EF4-FFF2-40B4-BE49-F238E27FC236}">
                <a16:creationId xmlns:a16="http://schemas.microsoft.com/office/drawing/2014/main" id="{0ECA5066-DE21-31E5-5DC5-076E6CAB536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74925" y="2237390"/>
            <a:ext cx="7874345" cy="442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wiss_auroras">
            <a:hlinkClick r:id="" action="ppaction://media"/>
            <a:extLst>
              <a:ext uri="{FF2B5EF4-FFF2-40B4-BE49-F238E27FC236}">
                <a16:creationId xmlns:a16="http://schemas.microsoft.com/office/drawing/2014/main" id="{5698CC42-A63F-C8B2-5D41-6B6D8DF4BE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62" y="1575973"/>
            <a:ext cx="6809230" cy="314511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F0C59-FB03-4C2F-CAD7-01D0FBD83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397" y="365259"/>
            <a:ext cx="5470094" cy="3636035"/>
          </a:xfrm>
          <a:prstGeom prst="rect">
            <a:avLst/>
          </a:prstGeom>
        </p:spPr>
      </p:pic>
      <p:pic>
        <p:nvPicPr>
          <p:cNvPr id="7" name="hanle-auroras">
            <a:hlinkClick r:id="" action="ppaction://media"/>
            <a:extLst>
              <a:ext uri="{FF2B5EF4-FFF2-40B4-BE49-F238E27FC236}">
                <a16:creationId xmlns:a16="http://schemas.microsoft.com/office/drawing/2014/main" id="{F58F05DE-2735-B826-9661-A49C155B04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8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9587" y="2224380"/>
            <a:ext cx="4273620" cy="4273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6DE612-4FE4-3B98-0FCB-9E6FED58B77E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1921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FEA9-08EE-5B88-29FA-ADD06FCF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F9898-1689-2CE0-19A3-ED5480644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Progress in many SHI science problems</a:t>
            </a:r>
          </a:p>
          <a:p>
            <a:r>
              <a:rPr lang="en-US" dirty="0"/>
              <a:t>Trigger-based scheduling will help in capturing transient bursts and offer coverage with other instruments felicitating multi-wavelength solar studies of events</a:t>
            </a:r>
          </a:p>
          <a:p>
            <a:r>
              <a:rPr lang="en-US" dirty="0"/>
              <a:t>Focus on scaling up the developed techniques to input large solar MWA data</a:t>
            </a:r>
          </a:p>
          <a:p>
            <a:r>
              <a:rPr lang="en-US" dirty="0"/>
              <a:t>Simultaneously develop resources for SKA-low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B0E78-29E9-4C71-EB08-58E89F93A1D3}"/>
              </a:ext>
            </a:extLst>
          </p:cNvPr>
          <p:cNvSpPr txBox="1"/>
          <p:nvPr/>
        </p:nvSpPr>
        <p:spPr>
          <a:xfrm>
            <a:off x="8338931" y="5995528"/>
            <a:ext cx="371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CFC39-2414-1C9B-07D8-4AD3639159B0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1318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222E-71FD-82E6-B409-33DBBBD7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studies from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C151-061F-2B90-815F-E82F6063E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err="1">
                <a:ea typeface="+mn-lt"/>
                <a:cs typeface="+mn-lt"/>
              </a:rPr>
              <a:t>Spectropolarimetric</a:t>
            </a:r>
            <a:r>
              <a:rPr lang="en-US">
                <a:ea typeface="+mn-lt"/>
                <a:cs typeface="+mn-lt"/>
              </a:rPr>
              <a:t> Radio Imaging of Faint Gyrosynchrotron Emission from a CME : A Possible Indication of the Insufficiency of Homogeneous Models</a:t>
            </a:r>
          </a:p>
          <a:p>
            <a:r>
              <a:rPr lang="en-US">
                <a:ea typeface="+mn-lt"/>
                <a:cs typeface="+mn-lt"/>
              </a:rPr>
              <a:t>Deciphering Radio Emission from Solar Coronal Mass Ejections using High-fidelity </a:t>
            </a:r>
            <a:r>
              <a:rPr lang="en-US" err="1">
                <a:ea typeface="+mn-lt"/>
                <a:cs typeface="+mn-lt"/>
              </a:rPr>
              <a:t>Spectropolarimetric</a:t>
            </a:r>
            <a:r>
              <a:rPr lang="en-US">
                <a:ea typeface="+mn-lt"/>
                <a:cs typeface="+mn-lt"/>
              </a:rPr>
              <a:t> Radio Imaging</a:t>
            </a:r>
          </a:p>
          <a:p>
            <a:r>
              <a:rPr lang="en-US">
                <a:ea typeface="+mn-lt"/>
                <a:cs typeface="+mn-lt"/>
              </a:rPr>
              <a:t>Resolving moving </a:t>
            </a:r>
            <a:r>
              <a:rPr lang="en-US" err="1">
                <a:ea typeface="+mn-lt"/>
                <a:cs typeface="+mn-lt"/>
              </a:rPr>
              <a:t>heliospheric</a:t>
            </a:r>
            <a:r>
              <a:rPr lang="en-US">
                <a:ea typeface="+mn-lt"/>
                <a:cs typeface="+mn-lt"/>
              </a:rPr>
              <a:t> structures using interplanetary scintillation observations with the Murchison Widefield Array</a:t>
            </a:r>
          </a:p>
          <a:p>
            <a:r>
              <a:rPr lang="en-US">
                <a:ea typeface="+mn-lt"/>
                <a:cs typeface="+mn-lt"/>
              </a:rPr>
              <a:t>Detection and </a:t>
            </a:r>
            <a:r>
              <a:rPr lang="en-US" err="1">
                <a:ea typeface="+mn-lt"/>
                <a:cs typeface="+mn-lt"/>
              </a:rPr>
              <a:t>Characterisation</a:t>
            </a:r>
            <a:r>
              <a:rPr lang="en-US">
                <a:ea typeface="+mn-lt"/>
                <a:cs typeface="+mn-lt"/>
              </a:rPr>
              <a:t> of a Coronal Mass Ejection using Interplanetary Scintillation measurements from the Murchison Widefield Array</a:t>
            </a:r>
          </a:p>
          <a:p>
            <a:r>
              <a:rPr lang="en-US">
                <a:ea typeface="+mn-lt"/>
                <a:cs typeface="+mn-lt"/>
              </a:rPr>
              <a:t>Deciphering Faint Gyrosynchrotron Emission from Coronal Mass Ejection using Spectro-polarimetric Radio Imaging</a:t>
            </a: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388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225D-16EF-3A6F-4925-B12012F5E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Atul’s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60CE4-0369-3951-002B-CFDB545AB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 don't have anything particular in the last year. But I would request you to please emphasize the 2 new aspects/ tools of inquiry that came out of the robust burst source structural evolution tracking made possible by the MWA imaging capability.</a:t>
            </a:r>
          </a:p>
          <a:p>
            <a:r>
              <a:rPr lang="en-US" dirty="0"/>
              <a:t>1. Discovery of various modes of structural QPPs in radio burst sources and their systematic mode switching as flare evolves hinting to their links to local magnetic field evolution.</a:t>
            </a:r>
          </a:p>
          <a:p>
            <a:r>
              <a:rPr lang="en-US" dirty="0"/>
              <a:t>2. Turbulence estimation across heights methodology by modeling source size temporal evolution.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Papers concerned would be in 2021. But it's important to highlight these MWA discoveries and things purely possible with MWA in the band it operates. These are al</a:t>
            </a:r>
          </a:p>
          <a:p>
            <a:r>
              <a:rPr lang="en-US" dirty="0"/>
              <a:t>new tools </a:t>
            </a:r>
            <a:r>
              <a:rPr lang="en-US" dirty="0" err="1"/>
              <a:t>ro</a:t>
            </a:r>
            <a:r>
              <a:rPr lang="en-US" dirty="0"/>
              <a:t> explore conditions during and evolution of weak solar activity. The larger community is unaware still and since I took up other positions which never gave time to continue these, there was less further activity.</a:t>
            </a:r>
          </a:p>
          <a:p>
            <a:r>
              <a:rPr lang="en-US" dirty="0"/>
              <a:t>So if you feel this makes sense I can try to contribute a few slides.</a:t>
            </a:r>
          </a:p>
          <a:p>
            <a:br>
              <a:rPr lang="en-US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2833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A3F7-7249-B52C-785E-207945A2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Areas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BB0-7D30-7145-CDCE-8A7AF32D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1800" dirty="0"/>
              <a:t>Optimal Trigger-based Scheduling of Solar Observations (Deepan, </a:t>
            </a:r>
            <a:r>
              <a:rPr lang="en-US" sz="1800" dirty="0" err="1"/>
              <a:t>Devojyoti</a:t>
            </a:r>
            <a:r>
              <a:rPr lang="en-US" sz="1800" dirty="0"/>
              <a:t>, Divya)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1800" dirty="0"/>
              <a:t>Solar Radio Imaging with Polarimetry (</a:t>
            </a:r>
            <a:r>
              <a:rPr lang="en-US" sz="1800" dirty="0" err="1"/>
              <a:t>Devojyoti</a:t>
            </a:r>
            <a:r>
              <a:rPr lang="en-US" sz="1800" dirty="0"/>
              <a:t>, Soham, Divya)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Improving the imaging 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Linear Polarization detection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1800" dirty="0"/>
              <a:t>Type II studies (Puja)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/>
              <a:t>GraDS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Comparison of type II observations with MHD simulations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1800" dirty="0"/>
              <a:t>Coronal Mass Ejections (</a:t>
            </a:r>
            <a:r>
              <a:rPr lang="en-US" sz="1800" dirty="0" err="1"/>
              <a:t>Devojyoti</a:t>
            </a:r>
            <a:r>
              <a:rPr lang="en-US" sz="1800" dirty="0"/>
              <a:t>/ Rohit)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latin typeface="Aptos"/>
                <a:cs typeface="Arial"/>
              </a:rPr>
              <a:t>Evidence for inhomogeneity in CME plasma (</a:t>
            </a:r>
            <a:r>
              <a:rPr lang="en-US" sz="1800" dirty="0" err="1">
                <a:latin typeface="Aptos"/>
                <a:cs typeface="Arial"/>
              </a:rPr>
              <a:t>Devojyoti</a:t>
            </a:r>
            <a:r>
              <a:rPr lang="en-US" sz="1800" dirty="0">
                <a:latin typeface="Aptos"/>
                <a:cs typeface="Arial"/>
              </a:rPr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1800" dirty="0" err="1">
                <a:latin typeface="Aptos"/>
                <a:cs typeface="Arial"/>
              </a:rPr>
              <a:t>Heliospheric</a:t>
            </a:r>
            <a:r>
              <a:rPr lang="en-US" sz="1800" dirty="0">
                <a:latin typeface="Aptos"/>
                <a:cs typeface="Arial"/>
              </a:rPr>
              <a:t> science with MWA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latin typeface="Aptos"/>
                <a:cs typeface="Arial"/>
              </a:rPr>
              <a:t>IPS (</a:t>
            </a:r>
            <a:r>
              <a:rPr lang="en-US" sz="1800" dirty="0" err="1">
                <a:latin typeface="Aptos"/>
                <a:cs typeface="Arial"/>
              </a:rPr>
              <a:t>Angjie</a:t>
            </a:r>
            <a:r>
              <a:rPr lang="en-US" sz="1800" dirty="0">
                <a:latin typeface="Aptos"/>
                <a:cs typeface="Arial"/>
              </a:rPr>
              <a:t> &amp; John)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err="1">
                <a:cs typeface="Arial"/>
              </a:rPr>
              <a:t>Heliopolarimetry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 err="1">
                <a:cs typeface="Arial"/>
              </a:rPr>
              <a:t>Devojyoti</a:t>
            </a:r>
            <a:r>
              <a:rPr lang="en-US" sz="1800" dirty="0">
                <a:cs typeface="Arial"/>
              </a:rPr>
              <a:t>) 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1800" dirty="0"/>
              <a:t>WINQSEs (</a:t>
            </a:r>
            <a:r>
              <a:rPr lang="en-US" sz="1800" dirty="0" err="1"/>
              <a:t>Surajit</a:t>
            </a:r>
            <a:r>
              <a:rPr lang="en-US" sz="1800" dirty="0"/>
              <a:t> / Rohit)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76E10-2231-01CC-C40E-BE4A12FB1C25}"/>
              </a:ext>
            </a:extLst>
          </p:cNvPr>
          <p:cNvSpPr txBox="1"/>
          <p:nvPr/>
        </p:nvSpPr>
        <p:spPr>
          <a:xfrm>
            <a:off x="4173416" y="6606329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88883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7E42-A771-97E3-436E-7CF8FF69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>
                <a:latin typeface="+mn-lt"/>
              </a:rPr>
              <a:t>Unpredictable Solar Events</a:t>
            </a:r>
          </a:p>
        </p:txBody>
      </p:sp>
      <p:pic>
        <p:nvPicPr>
          <p:cNvPr id="4" name="EUV-solar-variability">
            <a:hlinkClick r:id="" action="ppaction://media"/>
            <a:extLst>
              <a:ext uri="{FF2B5EF4-FFF2-40B4-BE49-F238E27FC236}">
                <a16:creationId xmlns:a16="http://schemas.microsoft.com/office/drawing/2014/main" id="{EA31D0F2-E0D2-5F29-7522-5243FEE1A8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606" y="1316537"/>
            <a:ext cx="5176336" cy="5176337"/>
          </a:xfrm>
        </p:spPr>
      </p:pic>
      <p:sp>
        <p:nvSpPr>
          <p:cNvPr id="61" name="Google Shape;61;p14"/>
          <p:cNvSpPr txBox="1">
            <a:spLocks/>
          </p:cNvSpPr>
          <p:nvPr/>
        </p:nvSpPr>
        <p:spPr>
          <a:xfrm>
            <a:off x="6609347" y="1120706"/>
            <a:ext cx="5791013" cy="16126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Times New Roman"/>
              <a:buChar char="●"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Multiple types of solar events</a:t>
            </a:r>
          </a:p>
          <a:p>
            <a:pPr>
              <a:buClr>
                <a:srgbClr val="000000"/>
              </a:buClr>
              <a:buFont typeface="Times New Roman"/>
              <a:buChar char="●"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Big Sunspots not always means Big radio bursts</a:t>
            </a:r>
          </a:p>
          <a:p>
            <a:pPr>
              <a:buClr>
                <a:srgbClr val="000000"/>
              </a:buClr>
              <a:buFont typeface="Times New Roman"/>
              <a:buChar char="●"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Active solar emissions are of primary interest from a space-weather perspective, but are </a:t>
            </a:r>
            <a:r>
              <a:rPr lang="en-US" sz="200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unpredictable </a:t>
            </a:r>
          </a:p>
        </p:txBody>
      </p:sp>
      <p:pic>
        <p:nvPicPr>
          <p:cNvPr id="5" name="Gi1RLKuNFJBi_EF3">
            <a:hlinkClick r:id="" action="ppaction://media"/>
            <a:extLst>
              <a:ext uri="{FF2B5EF4-FFF2-40B4-BE49-F238E27FC236}">
                <a16:creationId xmlns:a16="http://schemas.microsoft.com/office/drawing/2014/main" id="{FA6BE24C-2992-47E1-079A-35AE73EBB5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8554" y="2684189"/>
            <a:ext cx="4021394" cy="4021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D8B5E5-C07C-378E-1CC2-C64913B7766B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I. Optimal Trigger-based Scheduling of Solar Observations (Deepan,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Divya)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B3359-B634-6D3D-925F-5D34E74A88FA}"/>
              </a:ext>
            </a:extLst>
          </p:cNvPr>
          <p:cNvSpPr txBox="1"/>
          <p:nvPr/>
        </p:nvSpPr>
        <p:spPr>
          <a:xfrm>
            <a:off x="4173416" y="6606329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1398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AFC8-1C2B-A64F-EAC3-699B7583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>
                <a:latin typeface="+mn-lt"/>
              </a:rPr>
              <a:t>GOES X-ray real time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DBEC7-CC91-3B51-6FCF-5574386F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74" y="1426236"/>
            <a:ext cx="10467474" cy="3957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AD694-A6D4-8168-BB27-796C746283F2}"/>
              </a:ext>
            </a:extLst>
          </p:cNvPr>
          <p:cNvSpPr txBox="1"/>
          <p:nvPr/>
        </p:nvSpPr>
        <p:spPr>
          <a:xfrm>
            <a:off x="385011" y="5578981"/>
            <a:ext cx="118069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Times New Roman"/>
              <a:buChar char="●"/>
            </a:pP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Although the </a:t>
            </a: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hard X-ray and radio emissions a</a:t>
            </a: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re related, it is hard to a-priori determine the spectral bands of radio emission</a:t>
            </a:r>
          </a:p>
          <a:p>
            <a:pPr>
              <a:buClr>
                <a:srgbClr val="000000"/>
              </a:buClr>
              <a:buFont typeface="Times New Roman"/>
              <a:buChar char="●"/>
            </a:pP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Previous attempts to observe based on near real-time GOES X-ray flares were not too successful</a:t>
            </a:r>
          </a:p>
          <a:p>
            <a:pPr>
              <a:buClr>
                <a:srgbClr val="000000"/>
              </a:buClr>
              <a:buFont typeface="Times New Roman"/>
              <a:buChar char="●"/>
            </a:pP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The 3,500+ hours MWA solar observations missed the vast majority of active emissions which took place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94CAF-4978-83E8-618B-9E1B1ED82612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I. Optimal Trigger-based Scheduling of Solar Observations (Deepan,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Divya)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7363B-CD3B-60AD-3AA2-15E2415E054D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414345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0" y="137651"/>
            <a:ext cx="12192000" cy="6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dirty="0"/>
              <a:t> Triggered Solar Observations</a:t>
            </a:r>
            <a:endParaRPr sz="3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t="7375" b="4920"/>
          <a:stretch/>
        </p:blipFill>
        <p:spPr>
          <a:xfrm>
            <a:off x="286000" y="1116600"/>
            <a:ext cx="6013200" cy="57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06033" y="612253"/>
            <a:ext cx="11880400" cy="50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Deepan Patra (NCRA-TIFR), Devojyoti Kansabanik (CPAESS-UCAR, USA), Yuki Kubo (NICT, Japan), Divya Oberoi (NCRA-TIFR)</a:t>
            </a:r>
            <a:endParaRPr sz="16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6299200" y="975700"/>
            <a:ext cx="5606800" cy="1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ea typeface="Times New Roman"/>
                <a:cs typeface="Times New Roman"/>
                <a:sym typeface="Times New Roman"/>
              </a:rPr>
              <a:t>Triggered MWA solar observations using YAMAGAWA solar radio spectrograph located at similar longitude as the MWA</a:t>
            </a:r>
            <a:endParaRPr sz="2400"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431713" y="1599900"/>
            <a:ext cx="1488800" cy="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YAMAGAWA</a:t>
            </a:r>
            <a:endParaRPr sz="1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343992" y="5585018"/>
            <a:ext cx="174000" cy="2060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7" name="Google Shape;67;p14"/>
          <p:cNvSpPr txBox="1"/>
          <p:nvPr/>
        </p:nvSpPr>
        <p:spPr>
          <a:xfrm>
            <a:off x="1869812" y="5198060"/>
            <a:ext cx="1488800" cy="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MWA</a:t>
            </a:r>
            <a:endParaRPr sz="1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104F5-F2A6-A84C-804F-6538ED0A5B60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I. Optimal Trigger-based Scheduling of Solar Observations (Deepan,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Divya)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3A48F2-B218-F1D2-E707-57BF8B553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884" y="2374549"/>
            <a:ext cx="3667432" cy="2010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463EB2-28A4-6499-B38A-61C7DC48D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500" y="4588677"/>
            <a:ext cx="3886200" cy="219075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E6F7881-768F-9AD3-7F8F-9A5D3F11FEDB}"/>
              </a:ext>
            </a:extLst>
          </p:cNvPr>
          <p:cNvSpPr/>
          <p:nvPr/>
        </p:nvSpPr>
        <p:spPr>
          <a:xfrm rot="17568942">
            <a:off x="5535215" y="1500566"/>
            <a:ext cx="668593" cy="17778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827CFD3-3179-52F8-CAD2-8F1FD249ECAC}"/>
              </a:ext>
            </a:extLst>
          </p:cNvPr>
          <p:cNvSpPr/>
          <p:nvPr/>
        </p:nvSpPr>
        <p:spPr>
          <a:xfrm rot="15563354">
            <a:off x="5761703" y="4815138"/>
            <a:ext cx="668593" cy="17778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99C87-C7F0-678A-6A2E-943996E425D5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600" dirty="0">
                <a:latin typeface="+mn-lt"/>
              </a:rPr>
              <a:t> Near Real-time Triggering using YAMAGAWA </a:t>
            </a:r>
            <a:endParaRPr sz="3600" dirty="0">
              <a:latin typeface="+mn-lt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31867" y="662000"/>
            <a:ext cx="12334000" cy="1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YAMAGAWA observes in the frequency range 70-9000 MHz, covering the entire MWA band.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In collaboration with NICT, Japan a real-time YAMAGAWA raw data link has been established.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This provides new 2-minutes of YAMAGAWA dynamic spectrum with a 2-minute latency. </a:t>
            </a:r>
            <a:endParaRPr dirty="0"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8665" y="2328935"/>
            <a:ext cx="4972400" cy="389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828" y="1952295"/>
            <a:ext cx="3406200" cy="147273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247626" y="2220247"/>
            <a:ext cx="3946400" cy="15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chemeClr val="dk2"/>
                </a:solidFill>
              </a:rPr>
              <a:t>A Schematic Diagram of Near Real-time Triggering Framework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12600" y="3323433"/>
            <a:ext cx="7385600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The MWA is pointed towards the Sun during the daytime in NO_CAPTURE mode and picket-fence spectral settings.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Trigger is generated based on the most recent 2-minute data marked as “latest data”. 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Once a trigger is received, the last 3-minute buffer data (red block) is dumped and another 2-minute of MWAX observation are initiated.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48722">
              <a:buSzPts val="1700"/>
              <a:buFont typeface="Times New Roman"/>
              <a:buChar char="●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Loss of data due to latency is only 1-minute (blue block) </a:t>
            </a: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9B3B50-80D4-7E41-0269-E330729933A6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I. Optimal Trigger-based Scheduling of Solar Observations (Deepan,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Divya)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B2CC7-09E3-D526-6C1B-AF1E406F380F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92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600" dirty="0">
                <a:latin typeface="+mn-lt"/>
              </a:rPr>
              <a:t> An Example of Triggered Observation</a:t>
            </a:r>
            <a:endParaRPr sz="3600" dirty="0">
              <a:latin typeface="+mn-lt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r="50152"/>
          <a:stretch/>
        </p:blipFill>
        <p:spPr>
          <a:xfrm>
            <a:off x="196567" y="1072267"/>
            <a:ext cx="4133207" cy="48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r="49831" b="49703"/>
          <a:stretch/>
        </p:blipFill>
        <p:spPr>
          <a:xfrm>
            <a:off x="4471241" y="3417900"/>
            <a:ext cx="4133227" cy="240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l="49831" b="49703"/>
          <a:stretch/>
        </p:blipFill>
        <p:spPr>
          <a:xfrm>
            <a:off x="4458198" y="1072267"/>
            <a:ext cx="4133207" cy="240054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745539" y="1222396"/>
            <a:ext cx="460400" cy="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</a:rPr>
              <a:t>1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4844860" y="3715093"/>
            <a:ext cx="460400" cy="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</a:rPr>
              <a:t>3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4844860" y="1253725"/>
            <a:ext cx="460400" cy="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</a:rPr>
              <a:t>4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6300983" y="1738272"/>
            <a:ext cx="1994000" cy="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Type-II solar radio burst detected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8502867" y="849067"/>
            <a:ext cx="3689200" cy="49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31789">
              <a:buSzPts val="1500"/>
              <a:buFont typeface="Times New Roman"/>
              <a:buAutoNum type="arabicPeriod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Raw YAMAGAWA dynamic spectrum (DS) received in near real-time.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31789">
              <a:buSzPts val="1500"/>
              <a:buFont typeface="Times New Roman"/>
              <a:buAutoNum type="arabicPeriod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Instrumental bandpass and RFI are removed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31789">
              <a:buSzPts val="1500"/>
              <a:buFont typeface="Times New Roman"/>
              <a:buAutoNum type="arabicPeriod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Binary DS showing the flux with the value more than 15σ.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31789">
              <a:buSzPts val="1500"/>
              <a:buFont typeface="Times New Roman"/>
              <a:buAutoNum type="arabicPeriod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Island detection and clustering algorithms have been used to detect only solar signals.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609585" indent="-431789">
              <a:buSzPts val="1500"/>
              <a:buFont typeface="Times New Roman"/>
              <a:buAutoNum type="arabicPeriod"/>
            </a:pPr>
            <a:r>
              <a:rPr lang="en" dirty="0">
                <a:ea typeface="Times New Roman"/>
                <a:cs typeface="Times New Roman"/>
                <a:sym typeface="Times New Roman"/>
              </a:rPr>
              <a:t>If events are detected in the last 2-minute (red shaded regions in Figs 3 and 4), then triggered.</a:t>
            </a: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1615967" y="725633"/>
            <a:ext cx="58604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133" dirty="0">
                <a:ea typeface="Times New Roman"/>
                <a:cs typeface="Times New Roman"/>
                <a:sym typeface="Times New Roman"/>
              </a:rPr>
              <a:t>End time: 2024-08-23 03:45 UTC </a:t>
            </a:r>
            <a:endParaRPr sz="2133" dirty="0"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1" y="5908167"/>
            <a:ext cx="11783409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4188677" y="5102199"/>
            <a:ext cx="742000" cy="41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94" name="Google Shape;94;p16"/>
          <p:cNvSpPr/>
          <p:nvPr/>
        </p:nvSpPr>
        <p:spPr>
          <a:xfrm rot="-5400000">
            <a:off x="4998843" y="3162063"/>
            <a:ext cx="615600" cy="41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95" name="Google Shape;95;p16"/>
          <p:cNvSpPr/>
          <p:nvPr/>
        </p:nvSpPr>
        <p:spPr>
          <a:xfrm>
            <a:off x="8226112" y="2330117"/>
            <a:ext cx="370800" cy="523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96" name="Google Shape;96;p16"/>
          <p:cNvSpPr/>
          <p:nvPr/>
        </p:nvSpPr>
        <p:spPr>
          <a:xfrm rot="5400000">
            <a:off x="3621251" y="3258737"/>
            <a:ext cx="615600" cy="41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97" name="Google Shape;97;p16"/>
          <p:cNvSpPr txBox="1"/>
          <p:nvPr/>
        </p:nvSpPr>
        <p:spPr>
          <a:xfrm>
            <a:off x="745539" y="3576879"/>
            <a:ext cx="460400" cy="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</a:rPr>
              <a:t>2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8294908" y="3607953"/>
            <a:ext cx="240800" cy="1948400"/>
          </a:xfrm>
          <a:prstGeom prst="rect">
            <a:avLst/>
          </a:prstGeom>
          <a:solidFill>
            <a:srgbClr val="872626">
              <a:alpha val="45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8238187" y="1253725"/>
            <a:ext cx="240800" cy="1948400"/>
          </a:xfrm>
          <a:prstGeom prst="rect">
            <a:avLst/>
          </a:prstGeom>
          <a:solidFill>
            <a:srgbClr val="872626">
              <a:alpha val="45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D6F8C-1D33-100E-4EBF-E2F21C49EB3C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I. Optimal Trigger-based Scheduling of Solar Observations (Deepan,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</a:rPr>
              <a:t>Devojyoti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, Divya)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1ED59-39FB-2BB7-C1EF-EEA37449A804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latin typeface="+mn-lt"/>
              </a:rPr>
              <a:t> MWA Helioschedule </a:t>
            </a:r>
            <a:endParaRPr dirty="0">
              <a:latin typeface="+mn-lt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168767" y="990433"/>
            <a:ext cx="12004400" cy="357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40256"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2133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MWA, due to its wide field of view, is an excellent instrument for observing coronal mass ejections (CMEs) in the interplanetary space.</a:t>
            </a:r>
            <a:endParaRPr sz="2133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indent="-440256"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2133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IPS observations and Faraday rotation measurements of background radio sources can provide an excellent remote sensing tool for CME plasma diagnostic.</a:t>
            </a:r>
            <a:endParaRPr sz="2133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indent="-440256"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2133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Occurrence of CME and its propagation are not possible to know a-priori.</a:t>
            </a:r>
            <a:endParaRPr sz="2133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indent="-440256"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2133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CMEs take few hours to reach in the heliosphere (&gt;20 R</a:t>
            </a:r>
            <a:r>
              <a:rPr lang="en" sz="2133" baseline="-2500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⊙ </a:t>
            </a:r>
            <a:r>
              <a:rPr lang="en" sz="2133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, ~5.3 degree), hence rapid triggering like solar observations are not needed.</a:t>
            </a:r>
            <a:endParaRPr sz="2133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indent="-440256"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2133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However, an automated triggering system is required to automatically schedule heliospheric observations with the right telescope pointing to observe these CMEs.</a:t>
            </a:r>
            <a:endParaRPr sz="2133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85833" y="484434"/>
            <a:ext cx="12004400" cy="50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88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Devojyoti Kansabanik (CPAESS-UCAR, USA), John Morgan (CSIRO, Australia)</a:t>
            </a:r>
            <a:endParaRPr sz="1688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70" y="4669733"/>
            <a:ext cx="2350969" cy="1660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>
            <a:off x="6004400" y="4706117"/>
            <a:ext cx="2760800" cy="158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ea typeface="Times New Roman"/>
                <a:cs typeface="Times New Roman"/>
                <a:sym typeface="Times New Roman"/>
              </a:rPr>
              <a:t>Helioschedule</a:t>
            </a:r>
            <a:endParaRPr sz="2000" b="1" dirty="0"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000" dirty="0"/>
              <a:t>Determine telescope pointing and observation timing</a:t>
            </a:r>
            <a:endParaRPr sz="2000" dirty="0"/>
          </a:p>
        </p:txBody>
      </p:sp>
      <p:sp>
        <p:nvSpPr>
          <p:cNvPr id="109" name="Google Shape;109;p17"/>
          <p:cNvSpPr/>
          <p:nvPr/>
        </p:nvSpPr>
        <p:spPr>
          <a:xfrm>
            <a:off x="2967067" y="4706117"/>
            <a:ext cx="2760800" cy="158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ea typeface="Times New Roman"/>
                <a:cs typeface="Times New Roman"/>
                <a:sym typeface="Times New Roman"/>
              </a:rPr>
              <a:t>SEEDS/CaCTUS </a:t>
            </a:r>
            <a:endParaRPr sz="2000" b="1" dirty="0"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000" dirty="0"/>
              <a:t>Near real-time CME catalog provides CME propagation information</a:t>
            </a:r>
            <a:endParaRPr sz="2000" dirty="0"/>
          </a:p>
        </p:txBody>
      </p:sp>
      <p:sp>
        <p:nvSpPr>
          <p:cNvPr id="110" name="Google Shape;110;p17"/>
          <p:cNvSpPr/>
          <p:nvPr/>
        </p:nvSpPr>
        <p:spPr>
          <a:xfrm>
            <a:off x="9154000" y="4706117"/>
            <a:ext cx="2760800" cy="158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ea typeface="Times New Roman"/>
                <a:cs typeface="Times New Roman"/>
                <a:sym typeface="Times New Roman"/>
              </a:rPr>
              <a:t>Helioschedule</a:t>
            </a:r>
            <a:endParaRPr sz="2000" b="1" dirty="0"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000" dirty="0"/>
              <a:t>Determine telescope pointing and observation timing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3C03E5-A635-7C56-9C9E-C727F484C17B}"/>
              </a:ext>
            </a:extLst>
          </p:cNvPr>
          <p:cNvSpPr txBox="1"/>
          <p:nvPr/>
        </p:nvSpPr>
        <p:spPr>
          <a:xfrm>
            <a:off x="9026013" y="21613"/>
            <a:ext cx="3236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I. Optimal Trigger-based Scheduling of Solar 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15968B-6245-7A0F-6E78-E34C06D06F51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3180</TotalTime>
  <Words>2135</Words>
  <Application>Microsoft Office PowerPoint</Application>
  <PresentationFormat>Widescreen</PresentationFormat>
  <Paragraphs>232</Paragraphs>
  <Slides>26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Liberation Sans</vt:lpstr>
      <vt:lpstr>Open Sans</vt:lpstr>
      <vt:lpstr>StarSymbol</vt:lpstr>
      <vt:lpstr>STIX-Regular</vt:lpstr>
      <vt:lpstr>Times New Roman</vt:lpstr>
      <vt:lpstr>office theme</vt:lpstr>
      <vt:lpstr>Overview of the SHI Activities from MWA</vt:lpstr>
      <vt:lpstr>Young Group Members</vt:lpstr>
      <vt:lpstr>Recent Areas of Work</vt:lpstr>
      <vt:lpstr>Unpredictable Solar Events</vt:lpstr>
      <vt:lpstr>GOES X-ray real time data</vt:lpstr>
      <vt:lpstr> Triggered Solar Observations</vt:lpstr>
      <vt:lpstr> Near Real-time Triggering using YAMAGAWA </vt:lpstr>
      <vt:lpstr> An Example of Triggered Observation</vt:lpstr>
      <vt:lpstr> MWA Helioschedule </vt:lpstr>
      <vt:lpstr>Linear Polarisation Detection</vt:lpstr>
      <vt:lpstr>Motivation for revisiting a decades old issue </vt:lpstr>
      <vt:lpstr>Robust imaging detection of linearly polarized solar emission </vt:lpstr>
      <vt:lpstr>Type-II Studies</vt:lpstr>
      <vt:lpstr>PowerPoint Presentation</vt:lpstr>
      <vt:lpstr>PowerPoint Presentation</vt:lpstr>
      <vt:lpstr>PowerPoint Presentation</vt:lpstr>
      <vt:lpstr>IV. Coronal Mass Ejection - Inhomogeneity</vt:lpstr>
      <vt:lpstr>PowerPoint Presentation</vt:lpstr>
      <vt:lpstr>V. Characterization of CME using IPS</vt:lpstr>
      <vt:lpstr>VI. Weak Impulsive Narrowband Quiet Sun Emissions</vt:lpstr>
      <vt:lpstr>Max of the Solar Cycle</vt:lpstr>
      <vt:lpstr>Campaign to track 13664 active region</vt:lpstr>
      <vt:lpstr>PowerPoint Presentation</vt:lpstr>
      <vt:lpstr>Summary</vt:lpstr>
      <vt:lpstr>New studies from 2024</vt:lpstr>
      <vt:lpstr>Atul’s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Rohit Sharma</cp:lastModifiedBy>
  <cp:revision>52</cp:revision>
  <dcterms:created xsi:type="dcterms:W3CDTF">2024-08-18T04:09:39Z</dcterms:created>
  <dcterms:modified xsi:type="dcterms:W3CDTF">2024-08-28T08:54:30Z</dcterms:modified>
</cp:coreProperties>
</file>