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3" r:id="rId6"/>
    <p:sldId id="264" r:id="rId7"/>
    <p:sldId id="285" r:id="rId8"/>
    <p:sldId id="265" r:id="rId9"/>
    <p:sldId id="273" r:id="rId10"/>
    <p:sldId id="281" r:id="rId11"/>
    <p:sldId id="290" r:id="rId12"/>
    <p:sldId id="282" r:id="rId13"/>
    <p:sldId id="267" r:id="rId14"/>
    <p:sldId id="270" r:id="rId15"/>
    <p:sldId id="266" r:id="rId16"/>
    <p:sldId id="275" r:id="rId17"/>
    <p:sldId id="276" r:id="rId18"/>
    <p:sldId id="278" r:id="rId19"/>
    <p:sldId id="277" r:id="rId20"/>
    <p:sldId id="274" r:id="rId21"/>
    <p:sldId id="283" r:id="rId22"/>
    <p:sldId id="287" r:id="rId23"/>
    <p:sldId id="284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690"/>
  </p:normalViewPr>
  <p:slideViewPr>
    <p:cSldViewPr snapToGrid="0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C32B-EC8A-F140-A22A-0F5D9195330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D199F-B682-EA4D-85A5-D2C1C006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4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3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3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0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0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D199F-B682-EA4D-85A5-D2C1C0066F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9FD1-7289-36AB-FE4B-EFF1F3201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1FD66-88D7-28DD-4429-9002CDE1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3A6C-0106-471D-7D8C-D6092C27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26539-9728-28E4-CBA2-3C003EF4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DE12-9E80-4164-38D7-00BABDBA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E215-FD35-DD5F-FF52-2852612A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14272-13F0-4A99-4564-3B9E3FE4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9B04-83E3-3302-5A96-CB26EE0B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2EA0-3657-AF69-52F6-F480D91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98D6E-E282-E37E-96ED-5C4C75DC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679FE-64EC-3A7E-8529-D7F8D9C84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D2DAD-8075-3F77-2DD7-03BD3E121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5FBDD-91F4-6935-FD6D-B293497D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9DC4-C7EF-8DCC-EB0F-8A375E73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98DA-3329-517D-483A-EAFE4BAD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0DFC-E18C-0E7A-5704-41AD6D4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BA2E3-9E39-8E9E-0CEB-F587731A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959-8344-CADA-9125-6171BAAD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BCB48-1A60-9E2F-1FBB-F86A4D55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3643-FE85-4B9F-13F9-B375394F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EF16-8B3F-BCC6-A7D4-D6B378F3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003A7-6221-ECA4-FC17-9059FA3F5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40F5-97F9-503B-DFDF-94464DC1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D3325-0D10-7284-F67B-DFE268F2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597C8-971A-9785-4071-872536D2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8618-9B58-680A-B4C1-96D893CB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B88E-273B-BF14-86A3-C61AE129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CE591-DE0A-7F3B-82DC-9FF438CA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65A2-518E-F320-32FE-585C2D17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E2A49-FD24-F5B0-A9E1-39C9302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5616A-2726-554D-0000-ABDAAC8C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7037-8D73-A611-E09D-C68CF80F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24EE9-F715-C191-8F7A-DFD74131F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7378B-C35E-368B-85C0-F3CB2879F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BBC31-0CFC-C4E8-683A-DBCF3484E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56F40-C324-FBBD-EC8A-9EF658CDB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E2A78-4AA1-839E-3D93-E8D38B62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35561-A50B-B06C-6D36-F6212988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A94B1-A157-C461-78C7-D61DE1DE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60FC-0FFC-C594-B96E-75DE8D88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34B1B-A389-4286-EE8B-E369356E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DEEF5-3AF6-0683-E623-BDA4A5FA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94E96-58B3-28D7-CE2C-97C49943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7EF8C-C46F-ABA1-4385-273BB971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5EE9D-8AE2-3963-CE9F-7FFA3DCD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DD14-B78F-B037-9E60-16FC08EA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503D-EF62-4CEE-7BD5-EFF900BE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E324-4C67-8EC1-0622-092821076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FF6CF-2B20-FCE6-EDF2-300EC96A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8280F-7CEE-25E3-EFBE-0C7AE890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C3B93-89E3-47F6-89D3-686708FC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ED56B-CE49-6A57-1CCF-D51E535A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8405-F5BD-AC1C-A904-B0125265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B18B3-D898-15DE-3153-47144077C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21DEC-65AD-67B1-5ADF-B923ABDD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F93E7-B625-F887-CE8F-9EE01B8C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3EA79-FB6E-D16C-2C70-9DF43863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35C1-0A62-187F-ED43-FF4E7C31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DD043-8503-CECA-3A85-6685A060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07120-BB5E-930D-B83F-781FD9EE9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2FE4-D468-68F4-40D1-958117996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E4359-E8BB-C84A-B3D7-CEAAE9F49DD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95645-9F2D-9CA4-3F2D-52E7E585A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84E84-DF0B-C19E-9FC9-1D9756B53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3CB5E-D90B-5A4B-B0E8-021C628A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rada.c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touts.cirada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ad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far.net/en/docs/overvie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7D356F-B5ED-13F9-9EDD-C39B8FBD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79432-2B1B-5B09-D158-1446D0C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580" y="917093"/>
            <a:ext cx="6470040" cy="1661993"/>
          </a:xfrm>
          <a:ln w="50800"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r>
              <a:rPr lang="en-US" b="1" dirty="0">
                <a:effectLst>
                  <a:glow rad="76200">
                    <a:schemeClr val="bg1"/>
                  </a:glow>
                </a:effectLst>
              </a:rPr>
              <a:t>Canada, the MWA,</a:t>
            </a:r>
            <a:br>
              <a:rPr lang="en-US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US" b="1" dirty="0">
                <a:effectLst>
                  <a:glow rad="76200">
                    <a:schemeClr val="bg1"/>
                  </a:glow>
                </a:effectLst>
              </a:rPr>
              <a:t>and CANDIAPL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DE03F-31F4-0E64-6DE2-60F4AC02C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3A3ADA32-F4EA-08FF-DA4E-B4A33F6AB5CD}"/>
              </a:ext>
            </a:extLst>
          </p:cNvPr>
          <p:cNvSpPr txBox="1">
            <a:spLocks/>
          </p:cNvSpPr>
          <p:nvPr/>
        </p:nvSpPr>
        <p:spPr>
          <a:xfrm>
            <a:off x="226800" y="6005594"/>
            <a:ext cx="3539752" cy="4801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glow rad="76200">
                    <a:schemeClr val="bg1"/>
                  </a:glow>
                </a:effectLst>
                <a:latin typeface="Arial" panose="020B0604020202020204" pitchFamily="34" charset="0"/>
              </a:rPr>
              <a:t>Gregory R. Sivakoff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5F3A3E4-FDC4-D015-8384-42406B9E4AEE}"/>
              </a:ext>
            </a:extLst>
          </p:cNvPr>
          <p:cNvSpPr txBox="1">
            <a:spLocks/>
          </p:cNvSpPr>
          <p:nvPr/>
        </p:nvSpPr>
        <p:spPr>
          <a:xfrm>
            <a:off x="4571964" y="6005594"/>
            <a:ext cx="3794629" cy="4801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effectLst>
                  <a:glow rad="76200">
                    <a:schemeClr val="bg1"/>
                  </a:glow>
                </a:effectLst>
                <a:latin typeface="Arial" panose="020B0604020202020204" pitchFamily="34" charset="0"/>
              </a:rPr>
              <a:t>sivakoff@ualberta.ca</a:t>
            </a:r>
            <a:endParaRPr lang="en-US" sz="2800" b="1" dirty="0">
              <a:effectLst>
                <a:glow rad="762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A75FA-849E-9207-7294-2BB292C3F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090" y="2581781"/>
            <a:ext cx="3109820" cy="3109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DDB02F-5698-2E65-1F73-B39FA24349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006" y="5895359"/>
            <a:ext cx="2791386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CADC/CANFAR: Why you might 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group, data, and compute management that Canada has</a:t>
            </a:r>
            <a:br>
              <a:rPr lang="en-US" dirty="0"/>
            </a:br>
            <a:r>
              <a:rPr lang="en-US" dirty="0"/>
              <a:t>been developing is well set up for SKA-data </a:t>
            </a:r>
            <a:r>
              <a:rPr lang="en-US" dirty="0" err="1"/>
              <a:t>centres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You can adopt parts of this as suits your needs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Some potential for computing on Canadian compute resources, if we can add to Canadian astronomy’s national allocation</a:t>
            </a:r>
          </a:p>
        </p:txBody>
      </p:sp>
    </p:spTree>
    <p:extLst>
      <p:ext uri="{BB962C8B-B14F-4D97-AF65-F5344CB8AC3E}">
        <p14:creationId xmlns:p14="http://schemas.microsoft.com/office/powerpoint/2010/main" val="3619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Canada Foundation for Innovation (CFI) funding</a:t>
            </a:r>
            <a:br>
              <a:rPr lang="en-US" b="1" u="sng" dirty="0"/>
            </a:br>
            <a:r>
              <a:rPr lang="en-US" b="1" u="sng" dirty="0"/>
              <a:t>towards projects related to SKA Pathfinders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Moderate Effort, Moderate Risk of Failure, Moderate Reward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Highly competitive calls come once every few years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Million-dollar scale projects possible</a:t>
            </a:r>
          </a:p>
        </p:txBody>
      </p:sp>
    </p:spTree>
    <p:extLst>
      <p:ext uri="{BB962C8B-B14F-4D97-AF65-F5344CB8AC3E}">
        <p14:creationId xmlns:p14="http://schemas.microsoft.com/office/powerpoint/2010/main" val="9088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Canada Foundation for Innovation (CFI) funding</a:t>
            </a:r>
            <a:br>
              <a:rPr lang="en-US" b="1" u="sng" dirty="0"/>
            </a:br>
            <a:r>
              <a:rPr lang="en-US" b="1" u="sng" dirty="0"/>
              <a:t>towards projects related to SKA Pathfinders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Moderate Effort, Moderate Risk of Failure, Moderate Reward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Highly competitive calls come once every few years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Million-dollar scale projects possible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Multiple radio astronomy projects have been CFI funded, including CHIME (multiple upgrades), CIRADA, and </a:t>
            </a:r>
            <a:r>
              <a:rPr lang="en-US" dirty="0" err="1"/>
              <a:t>CanDIAPL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F796-F9DC-227C-8641-68F4B952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41EC-4F96-8ACD-FF9E-85D0449A6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Unlocking the Radio Sky with Now-Generation Survey Astronomy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Generating </a:t>
            </a:r>
            <a:r>
              <a:rPr lang="en-US" b="1" dirty="0"/>
              <a:t>Science Ready Data Products</a:t>
            </a:r>
            <a:r>
              <a:rPr lang="en-US" dirty="0"/>
              <a:t> for</a:t>
            </a:r>
          </a:p>
          <a:p>
            <a:r>
              <a:rPr lang="en-US" dirty="0"/>
              <a:t>Very Large Array Sky Survey</a:t>
            </a:r>
          </a:p>
          <a:p>
            <a:pPr marL="457200" lvl="1" indent="0">
              <a:buNone/>
            </a:pPr>
            <a:r>
              <a:rPr lang="en-US" sz="2800" dirty="0"/>
              <a:t>VLASS</a:t>
            </a:r>
          </a:p>
          <a:p>
            <a:r>
              <a:rPr lang="en-US" dirty="0"/>
              <a:t>ASKAP </a:t>
            </a:r>
            <a:r>
              <a:rPr lang="en-US" u="sng" dirty="0"/>
              <a:t>W</a:t>
            </a:r>
            <a:r>
              <a:rPr lang="en-US" dirty="0"/>
              <a:t>idefield </a:t>
            </a:r>
            <a:r>
              <a:rPr lang="en-US" u="sng" dirty="0"/>
              <a:t>A</a:t>
            </a:r>
            <a:r>
              <a:rPr lang="en-US" dirty="0"/>
              <a:t>SKAP </a:t>
            </a:r>
            <a:r>
              <a:rPr lang="en-US" u="sng" dirty="0"/>
              <a:t>L</a:t>
            </a:r>
            <a:r>
              <a:rPr lang="en-US" dirty="0"/>
              <a:t>-band </a:t>
            </a:r>
            <a:r>
              <a:rPr lang="en-US" u="sng" dirty="0"/>
              <a:t>L</a:t>
            </a:r>
            <a:r>
              <a:rPr lang="en-US" dirty="0"/>
              <a:t>egacy </a:t>
            </a:r>
            <a:r>
              <a:rPr lang="en-US" u="sng" dirty="0"/>
              <a:t>A</a:t>
            </a:r>
            <a:r>
              <a:rPr lang="en-US" dirty="0"/>
              <a:t>ll-sky </a:t>
            </a:r>
            <a:r>
              <a:rPr lang="en-US" u="sng" dirty="0"/>
              <a:t>B</a:t>
            </a:r>
            <a:r>
              <a:rPr lang="en-US" dirty="0"/>
              <a:t>lind surve</a:t>
            </a:r>
            <a:r>
              <a:rPr lang="en-US" u="sng" dirty="0"/>
              <a:t>y</a:t>
            </a:r>
          </a:p>
          <a:p>
            <a:pPr marL="457200" lvl="1" indent="0">
              <a:buNone/>
            </a:pPr>
            <a:r>
              <a:rPr lang="en-US" sz="2800" dirty="0"/>
              <a:t>ASKAP WALLYBY</a:t>
            </a:r>
          </a:p>
          <a:p>
            <a:r>
              <a:rPr lang="en-US" dirty="0"/>
              <a:t>Facets of </a:t>
            </a:r>
            <a:r>
              <a:rPr lang="en-US" u="sng" dirty="0"/>
              <a:t>C</a:t>
            </a:r>
            <a:r>
              <a:rPr lang="en-US" dirty="0"/>
              <a:t>anadian </a:t>
            </a:r>
            <a:r>
              <a:rPr lang="en-US" u="sng" dirty="0"/>
              <a:t>H</a:t>
            </a:r>
            <a:r>
              <a:rPr lang="en-US" dirty="0"/>
              <a:t>ydrogen </a:t>
            </a:r>
            <a:r>
              <a:rPr lang="en-US" u="sng" dirty="0"/>
              <a:t>I</a:t>
            </a:r>
            <a:r>
              <a:rPr lang="en-US" dirty="0"/>
              <a:t>ntensity </a:t>
            </a:r>
            <a:r>
              <a:rPr lang="en-US" u="sng" dirty="0"/>
              <a:t>M</a:t>
            </a:r>
            <a:r>
              <a:rPr lang="en-US" dirty="0"/>
              <a:t>apping </a:t>
            </a:r>
            <a:r>
              <a:rPr lang="en-US" u="sng" dirty="0"/>
              <a:t>E</a:t>
            </a:r>
            <a:r>
              <a:rPr lang="en-US" dirty="0"/>
              <a:t>xperiment </a:t>
            </a:r>
          </a:p>
          <a:p>
            <a:pPr marL="457200" lvl="1" indent="0">
              <a:buNone/>
            </a:pPr>
            <a:r>
              <a:rPr lang="en-US" sz="2800" dirty="0"/>
              <a:t>CHIME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16CAF7-E043-8411-E79D-13709052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369029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CD41E-8793-9793-303E-4B03B7F426F4}"/>
              </a:ext>
            </a:extLst>
          </p:cNvPr>
          <p:cNvSpPr txBox="1"/>
          <p:nvPr/>
        </p:nvSpPr>
        <p:spPr>
          <a:xfrm>
            <a:off x="4033189" y="365125"/>
            <a:ext cx="7341968" cy="1292662"/>
          </a:xfrm>
          <a:prstGeom prst="rect">
            <a:avLst/>
          </a:prstGeom>
          <a:noFill/>
        </p:spPr>
        <p:txBody>
          <a:bodyPr wrap="none" lIns="230400" tIns="0" rIns="0" bIns="0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anadian </a:t>
            </a:r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nitiative for</a:t>
            </a:r>
            <a:b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adio </a:t>
            </a:r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stronomy </a:t>
            </a:r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ata </a:t>
            </a:r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nalysis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https://cirada.ca/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 (2017–2023; ~8.8M CAD)</a:t>
            </a:r>
          </a:p>
        </p:txBody>
      </p:sp>
    </p:spTree>
    <p:extLst>
      <p:ext uri="{BB962C8B-B14F-4D97-AF65-F5344CB8AC3E}">
        <p14:creationId xmlns:p14="http://schemas.microsoft.com/office/powerpoint/2010/main" val="60501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B97695-E2AD-EDD9-6022-EADFAE7E4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29" y="1027906"/>
            <a:ext cx="6962140" cy="367869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A68D0-6EF2-850F-5AE3-2ED86F269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06" y="4533730"/>
            <a:ext cx="6948000" cy="1313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066AA8-3F53-B400-91EC-A0B4BE6AD278}"/>
              </a:ext>
            </a:extLst>
          </p:cNvPr>
          <p:cNvSpPr txBox="1"/>
          <p:nvPr/>
        </p:nvSpPr>
        <p:spPr>
          <a:xfrm>
            <a:off x="3694541" y="457200"/>
            <a:ext cx="46182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cutouts.cirada.ca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D8EB5-20E6-8D5E-2C4C-E003FA2E5753}"/>
              </a:ext>
            </a:extLst>
          </p:cNvPr>
          <p:cNvSpPr txBox="1"/>
          <p:nvPr/>
        </p:nvSpPr>
        <p:spPr>
          <a:xfrm>
            <a:off x="3712999" y="1825624"/>
            <a:ext cx="820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Search by name (Sesame-resolved) or</a:t>
            </a:r>
            <a:b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       equatorial coordinate (many formats allowed)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DA331-B711-5EC9-57DA-C9810356F303}"/>
              </a:ext>
            </a:extLst>
          </p:cNvPr>
          <p:cNvSpPr txBox="1"/>
          <p:nvPr/>
        </p:nvSpPr>
        <p:spPr>
          <a:xfrm>
            <a:off x="4384755" y="3190455"/>
            <a:ext cx="6691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Radio: VLASS-QL/VLASS-SE by epoch, </a:t>
            </a:r>
          </a:p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	  GLEAM (4 bands), FIRST, NVSS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BA89E-B8BA-20DD-DD79-FE9E7FD2206C}"/>
              </a:ext>
            </a:extLst>
          </p:cNvPr>
          <p:cNvSpPr txBox="1"/>
          <p:nvPr/>
        </p:nvSpPr>
        <p:spPr>
          <a:xfrm>
            <a:off x="4384755" y="4068476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midIR</a:t>
            </a: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: WISE (4 bands)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B1A0D-7B03-080B-32E0-38CC7EDBD470}"/>
              </a:ext>
            </a:extLst>
          </p:cNvPr>
          <p:cNvSpPr txBox="1"/>
          <p:nvPr/>
        </p:nvSpPr>
        <p:spPr>
          <a:xfrm>
            <a:off x="4384755" y="4537957"/>
            <a:ext cx="7084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UVOIR: </a:t>
            </a:r>
            <a:r>
              <a:rPr lang="en-US" sz="2800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PanSTARRS</a:t>
            </a: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 (</a:t>
            </a:r>
            <a:r>
              <a:rPr lang="en-US" sz="2800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grizy</a:t>
            </a: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), </a:t>
            </a:r>
            <a:r>
              <a:rPr lang="en-CA" sz="2800" dirty="0">
                <a:latin typeface="Arial" panose="020B0604020202020204" pitchFamily="34" charset="0"/>
              </a:rPr>
              <a:t>SDSS-I/II (</a:t>
            </a:r>
            <a:r>
              <a:rPr lang="en-CA" sz="2800" dirty="0" err="1">
                <a:latin typeface="Arial" panose="020B0604020202020204" pitchFamily="34" charset="0"/>
              </a:rPr>
              <a:t>gri</a:t>
            </a:r>
            <a:r>
              <a:rPr lang="en-CA" sz="2800" dirty="0">
                <a:latin typeface="Arial" panose="020B0604020202020204" pitchFamily="34" charset="0"/>
              </a:rPr>
              <a:t>)</a:t>
            </a:r>
            <a:endParaRPr lang="en-US" sz="28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00CB2-5797-2D33-2375-6B82613AD255}"/>
              </a:ext>
            </a:extLst>
          </p:cNvPr>
          <p:cNvSpPr txBox="1"/>
          <p:nvPr/>
        </p:nvSpPr>
        <p:spPr>
          <a:xfrm>
            <a:off x="3712999" y="5007438"/>
            <a:ext cx="86387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Returns </a:t>
            </a:r>
            <a:r>
              <a:rPr lang="en-US" sz="2800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png</a:t>
            </a: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/fits download of 2-90’ images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4D6A5-64D4-F03B-D1CB-6071269D2F32}"/>
              </a:ext>
            </a:extLst>
          </p:cNvPr>
          <p:cNvSpPr txBox="1"/>
          <p:nvPr/>
        </p:nvSpPr>
        <p:spPr>
          <a:xfrm>
            <a:off x="4630098" y="5531083"/>
            <a:ext cx="7284366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of individual files or mosaics can be returned</a:t>
            </a:r>
            <a:b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(either all from a survey, or by date-</a:t>
            </a:r>
            <a:r>
              <a:rPr lang="en-US" sz="2800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obs</a:t>
            </a:r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4E1659-2D8A-AEC0-AA39-951E802991B7}"/>
              </a:ext>
            </a:extLst>
          </p:cNvPr>
          <p:cNvSpPr txBox="1"/>
          <p:nvPr/>
        </p:nvSpPr>
        <p:spPr>
          <a:xfrm>
            <a:off x="3712999" y="2723483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rPr>
              <a:t>In user-selected combinations of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CE1AAB-7987-1D0A-49D0-390EBF782C01}"/>
              </a:ext>
            </a:extLst>
          </p:cNvPr>
          <p:cNvSpPr txBox="1"/>
          <p:nvPr/>
        </p:nvSpPr>
        <p:spPr>
          <a:xfrm>
            <a:off x="1119599" y="1779448"/>
            <a:ext cx="14125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spc="-20" dirty="0">
                <a:solidFill>
                  <a:srgbClr val="199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2.3 Cutout Server</a:t>
            </a:r>
          </a:p>
        </p:txBody>
      </p:sp>
    </p:spTree>
    <p:extLst>
      <p:ext uri="{BB962C8B-B14F-4D97-AF65-F5344CB8AC3E}">
        <p14:creationId xmlns:p14="http://schemas.microsoft.com/office/powerpoint/2010/main" val="398363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Data Intensive Platform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</a:t>
            </a:r>
            <a:r>
              <a:rPr lang="en-US" sz="4000" b="1" dirty="0" err="1">
                <a:solidFill>
                  <a:schemeClr val="tx2"/>
                </a:solidFill>
              </a:rPr>
              <a:t>CanDIAPL</a:t>
            </a:r>
            <a:r>
              <a:rPr lang="en-US" sz="4000" b="1" dirty="0">
                <a:solidFill>
                  <a:schemeClr val="tx2"/>
                </a:solidFill>
              </a:rPr>
              <a:t>; 2023–2029; ~14.9M CAD)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BE1E8-4E25-0660-9002-1CA09F20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B084CD-37DA-281A-ED9F-8B15DA15D1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036" y="1690688"/>
            <a:ext cx="5067928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Data Intensive Platform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</a:t>
            </a:r>
            <a:r>
              <a:rPr lang="en-US" sz="4000" b="1" dirty="0" err="1">
                <a:solidFill>
                  <a:schemeClr val="tx2"/>
                </a:solidFill>
              </a:rPr>
              <a:t>CanDIAPL</a:t>
            </a:r>
            <a:r>
              <a:rPr lang="en-US" sz="4000" b="1" dirty="0">
                <a:solidFill>
                  <a:schemeClr val="tx2"/>
                </a:solidFill>
              </a:rPr>
              <a:t>; 2023–2029; ~14.9M CAD)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BE1E8-4E25-0660-9002-1CA09F20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25827-F324-2BFA-F65C-9E41C778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MeerKAT</a:t>
            </a:r>
            <a:r>
              <a:rPr lang="en-US" dirty="0"/>
              <a:t> “Upgrade”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~1K cores, 8 TB RAM, 1.2 PB storage (goal)</a:t>
            </a:r>
            <a:br>
              <a:rPr lang="en-US" sz="2800" dirty="0"/>
            </a:br>
            <a:r>
              <a:rPr lang="en-US" sz="2800" dirty="0"/>
              <a:t>in South Africa supporting Canadian-led transient science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MWA Upgrade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0.5M CAD Cash towards receiver upgrade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Off-Site Hardware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~5.4K cores, 43 TB RAM, 37 PB storage (goal)</a:t>
            </a:r>
            <a:br>
              <a:rPr lang="en-US" sz="2800" dirty="0"/>
            </a:br>
            <a:r>
              <a:rPr lang="en-US" sz="2800" dirty="0"/>
              <a:t>in Canada</a:t>
            </a:r>
          </a:p>
        </p:txBody>
      </p:sp>
    </p:spTree>
    <p:extLst>
      <p:ext uri="{BB962C8B-B14F-4D97-AF65-F5344CB8AC3E}">
        <p14:creationId xmlns:p14="http://schemas.microsoft.com/office/powerpoint/2010/main" val="34579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Data Intensive Platform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</a:t>
            </a:r>
            <a:r>
              <a:rPr lang="en-US" sz="4000" b="1" dirty="0" err="1">
                <a:solidFill>
                  <a:schemeClr val="tx2"/>
                </a:solidFill>
              </a:rPr>
              <a:t>CanDIAPL</a:t>
            </a:r>
            <a:r>
              <a:rPr lang="en-US" sz="4000" b="1" dirty="0">
                <a:solidFill>
                  <a:schemeClr val="tx2"/>
                </a:solidFill>
              </a:rPr>
              <a:t>; 2023–2029; ~14.9M CAD)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BE1E8-4E25-0660-9002-1CA09F20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25827-F324-2BFA-F65C-9E41C778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Software Infrastructure Developers &amp; Operators (~78 FTE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Community Alert Broker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/>
              <a:t>Integrates Rubin (External), </a:t>
            </a:r>
            <a:r>
              <a:rPr lang="en-US" sz="2800" dirty="0" err="1"/>
              <a:t>Multimessenger</a:t>
            </a:r>
            <a:r>
              <a:rPr lang="en-US" sz="2800" dirty="0"/>
              <a:t> (External) &amp;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/>
              <a:t>SKA pathfinder (</a:t>
            </a:r>
            <a:r>
              <a:rPr lang="en-US" sz="2800" dirty="0" err="1"/>
              <a:t>CanDIAPL</a:t>
            </a:r>
            <a:r>
              <a:rPr lang="en-US" sz="2800" dirty="0"/>
              <a:t>) alerts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Transient Marshal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/>
              <a:t>Integrates Rubin, </a:t>
            </a:r>
            <a:r>
              <a:rPr lang="en-US" sz="2800" dirty="0" err="1"/>
              <a:t>Multimessenger</a:t>
            </a:r>
            <a:r>
              <a:rPr lang="en-US" sz="2800" dirty="0"/>
              <a:t>, &amp; SKA pathfinder data to identify sources of interest</a:t>
            </a:r>
          </a:p>
        </p:txBody>
      </p:sp>
    </p:spTree>
    <p:extLst>
      <p:ext uri="{BB962C8B-B14F-4D97-AF65-F5344CB8AC3E}">
        <p14:creationId xmlns:p14="http://schemas.microsoft.com/office/powerpoint/2010/main" val="40285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Data Intensive Platform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</a:t>
            </a:r>
            <a:r>
              <a:rPr lang="en-US" sz="4000" b="1" dirty="0" err="1">
                <a:solidFill>
                  <a:schemeClr val="tx2"/>
                </a:solidFill>
              </a:rPr>
              <a:t>CanDIAPL</a:t>
            </a:r>
            <a:r>
              <a:rPr lang="en-US" sz="4000" b="1" dirty="0">
                <a:solidFill>
                  <a:schemeClr val="tx2"/>
                </a:solidFill>
              </a:rPr>
              <a:t>; 2023–2029; ~14.9M CAD)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BE1E8-4E25-0660-9002-1CA09F20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25827-F324-2BFA-F65C-9E41C778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Software Infrastructure Developers &amp; Operators (~78 FTE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Automated Processing Pipelines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	Unsupervised production of science-ready data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/>
              <a:t>from calibrated observatory products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Triggers and Alerts for Dynamic Data Sets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/>
              <a:t>Triggering and alert service for dynamic data sets of the static sky that automatically notifies users when their pre-defined query conditions are met</a:t>
            </a:r>
          </a:p>
        </p:txBody>
      </p:sp>
    </p:spTree>
    <p:extLst>
      <p:ext uri="{BB962C8B-B14F-4D97-AF65-F5344CB8AC3E}">
        <p14:creationId xmlns:p14="http://schemas.microsoft.com/office/powerpoint/2010/main" val="19986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Data Intensive Platform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</a:t>
            </a:r>
            <a:r>
              <a:rPr lang="en-US" sz="4000" b="1" dirty="0" err="1">
                <a:solidFill>
                  <a:schemeClr val="tx2"/>
                </a:solidFill>
              </a:rPr>
              <a:t>CanDIAPL</a:t>
            </a:r>
            <a:r>
              <a:rPr lang="en-US" sz="4000" b="1" dirty="0">
                <a:solidFill>
                  <a:schemeClr val="tx2"/>
                </a:solidFill>
              </a:rPr>
              <a:t>; 2023–2029; ~14.9M CAD)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BE1E8-4E25-0660-9002-1CA09F20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25827-F324-2BFA-F65C-9E41C778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Software Infrastructure Developers &amp; Operators (~78 FTE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err="1"/>
              <a:t>Multimessenger</a:t>
            </a:r>
            <a:r>
              <a:rPr lang="en-US" sz="2800" dirty="0"/>
              <a:t> Portal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/>
              <a:t>Integrated access point  and science platform for </a:t>
            </a:r>
            <a:r>
              <a:rPr lang="en-US" sz="2800" dirty="0" err="1"/>
              <a:t>CanDIAPL</a:t>
            </a:r>
            <a:r>
              <a:rPr lang="en-US" sz="28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256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Canadian Radio Astronomy Facilities: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2020 Long Range Plan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(2020) Facilities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EA2CE-262E-A683-FEDD-9E90A2AEB44A}"/>
              </a:ext>
            </a:extLst>
          </p:cNvPr>
          <p:cNvSpPr txBox="1"/>
          <p:nvPr/>
        </p:nvSpPr>
        <p:spPr>
          <a:xfrm>
            <a:off x="2358749" y="369448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ALMA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C9560-83B6-1D30-B434-7A24B67827FD}"/>
              </a:ext>
            </a:extLst>
          </p:cNvPr>
          <p:cNvSpPr txBox="1"/>
          <p:nvPr/>
        </p:nvSpPr>
        <p:spPr>
          <a:xfrm>
            <a:off x="2358749" y="4489221"/>
            <a:ext cx="117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MWA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2353-FAC6-C81F-FCF8-459688D42945}"/>
              </a:ext>
            </a:extLst>
          </p:cNvPr>
          <p:cNvSpPr txBox="1"/>
          <p:nvPr/>
        </p:nvSpPr>
        <p:spPr>
          <a:xfrm>
            <a:off x="8119762" y="3694485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CHIME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680BD-A330-0C7A-0D28-510DFC642D96}"/>
              </a:ext>
            </a:extLst>
          </p:cNvPr>
          <p:cNvSpPr txBox="1"/>
          <p:nvPr/>
        </p:nvSpPr>
        <p:spPr>
          <a:xfrm>
            <a:off x="6628970" y="4438832"/>
            <a:ext cx="4488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Dominion Radio</a:t>
            </a:r>
            <a:br>
              <a:rPr lang="en-US" sz="3200" dirty="0">
                <a:effectLst>
                  <a:glow rad="76200">
                    <a:schemeClr val="bg1"/>
                  </a:glow>
                </a:effectLst>
              </a:rPr>
            </a:br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Astronomy Observatory</a:t>
            </a:r>
          </a:p>
        </p:txBody>
      </p:sp>
    </p:spTree>
    <p:extLst>
      <p:ext uri="{BB962C8B-B14F-4D97-AF65-F5344CB8AC3E}">
        <p14:creationId xmlns:p14="http://schemas.microsoft.com/office/powerpoint/2010/main" val="112133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Data Intensive Platform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</a:t>
            </a:r>
            <a:r>
              <a:rPr lang="en-US" sz="4000" b="1" dirty="0" err="1">
                <a:solidFill>
                  <a:schemeClr val="tx2"/>
                </a:solidFill>
              </a:rPr>
              <a:t>CanDIAPL</a:t>
            </a:r>
            <a:r>
              <a:rPr lang="en-US" sz="4000" b="1" dirty="0">
                <a:solidFill>
                  <a:schemeClr val="tx2"/>
                </a:solidFill>
              </a:rPr>
              <a:t>; 2023–2029; ~14.9M CAD)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BE1E8-4E25-0660-9002-1CA09F20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3167C-2A4B-746A-E6B7-74F9CFCF6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83"/>
          <a:stretch/>
        </p:blipFill>
        <p:spPr>
          <a:xfrm>
            <a:off x="838199" y="1690688"/>
            <a:ext cx="10515600" cy="3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CIRADA/</a:t>
            </a:r>
            <a:r>
              <a:rPr lang="en-US" b="1" u="sng" dirty="0" err="1"/>
              <a:t>CanDIAPL</a:t>
            </a:r>
            <a:r>
              <a:rPr lang="en-US" b="1" u="sng" dirty="0"/>
              <a:t>: Why you might 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CIRADA provides several science-ready data products</a:t>
            </a:r>
            <a:br>
              <a:rPr lang="en-US" dirty="0"/>
            </a:br>
            <a:r>
              <a:rPr lang="en-US" dirty="0"/>
              <a:t>for radio astronomy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Both provide or will provide open source code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CanDIAPL</a:t>
            </a:r>
            <a:r>
              <a:rPr lang="en-US" dirty="0"/>
              <a:t> will provide next-gen </a:t>
            </a:r>
            <a:r>
              <a:rPr lang="en-US" dirty="0" err="1"/>
              <a:t>multimessenger</a:t>
            </a:r>
            <a:r>
              <a:rPr lang="en-US" dirty="0"/>
              <a:t> data products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CanDIAPL</a:t>
            </a:r>
            <a:r>
              <a:rPr lang="en-US" dirty="0"/>
              <a:t> will help fund the MWA receiver upgrade</a:t>
            </a:r>
          </a:p>
        </p:txBody>
      </p:sp>
    </p:spTree>
    <p:extLst>
      <p:ext uri="{BB962C8B-B14F-4D97-AF65-F5344CB8AC3E}">
        <p14:creationId xmlns:p14="http://schemas.microsoft.com/office/powerpoint/2010/main" val="26426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CIRADA/</a:t>
            </a:r>
            <a:r>
              <a:rPr lang="en-US" b="1" u="sng" dirty="0" err="1"/>
              <a:t>CanDIAPL</a:t>
            </a:r>
            <a:r>
              <a:rPr lang="en-US" b="1" u="sng" dirty="0"/>
              <a:t>: Why you might 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CanDIAPL</a:t>
            </a:r>
            <a:r>
              <a:rPr lang="en-US" dirty="0"/>
              <a:t> is looking to maximize what we can do collaboratively.</a:t>
            </a:r>
          </a:p>
        </p:txBody>
      </p:sp>
    </p:spTree>
    <p:extLst>
      <p:ext uri="{BB962C8B-B14F-4D97-AF65-F5344CB8AC3E}">
        <p14:creationId xmlns:p14="http://schemas.microsoft.com/office/powerpoint/2010/main" val="35146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Join SKAO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Highest Effort, Highest Risk of Failure, Highest Reward</a:t>
            </a:r>
          </a:p>
        </p:txBody>
      </p:sp>
    </p:spTree>
    <p:extLst>
      <p:ext uri="{BB962C8B-B14F-4D97-AF65-F5344CB8AC3E}">
        <p14:creationId xmlns:p14="http://schemas.microsoft.com/office/powerpoint/2010/main" val="41985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/>
              <a:t>Join SKAO (269M CAD investment)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Highest Effort, Highest Risk of Failure, Highest Reward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SKA Canada Science Fellowship program (name TBD)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Postdoc openings!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SKA Regional Centre for Canada funded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Job openings!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Significant computer and storage resources!</a:t>
            </a:r>
          </a:p>
        </p:txBody>
      </p:sp>
    </p:spTree>
    <p:extLst>
      <p:ext uri="{BB962C8B-B14F-4D97-AF65-F5344CB8AC3E}">
        <p14:creationId xmlns:p14="http://schemas.microsoft.com/office/powerpoint/2010/main" val="17905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Canada and MWA</a:t>
            </a:r>
            <a:br>
              <a:rPr lang="en-US" sz="4000" b="1" dirty="0">
                <a:solidFill>
                  <a:schemeClr val="tx2"/>
                </a:solidFill>
              </a:rPr>
            </a:b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err="1"/>
              <a:t>CanDIAPL</a:t>
            </a:r>
            <a:r>
              <a:rPr lang="en-US" dirty="0"/>
              <a:t> is enabling the Canadian Consortium to continue being part of the MWA family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7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Recent faculty shuffle has led University of Alberta</a:t>
            </a:r>
            <a:br>
              <a:rPr lang="en-US" dirty="0"/>
            </a:br>
            <a:r>
              <a:rPr lang="en-US" dirty="0"/>
              <a:t>to take over Canadian Consortium leadership</a:t>
            </a:r>
          </a:p>
          <a:p>
            <a:pPr marL="0" indent="0">
              <a:lnSpc>
                <a:spcPct val="110000"/>
              </a:lnSpc>
              <a:buNone/>
            </a:pPr>
            <a:endParaRPr lang="en-US" sz="7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Capitalizing on </a:t>
            </a:r>
            <a:r>
              <a:rPr lang="en-US" dirty="0" err="1"/>
              <a:t>CanDIAPL</a:t>
            </a:r>
            <a:r>
              <a:rPr lang="en-US" dirty="0"/>
              <a:t> and Canadian SKAO membership,</a:t>
            </a:r>
            <a:br>
              <a:rPr lang="en-US" dirty="0"/>
            </a:br>
            <a:r>
              <a:rPr lang="en-US" dirty="0"/>
              <a:t>I will be working to reinvigorate MWA interest in Canada</a:t>
            </a:r>
          </a:p>
          <a:p>
            <a:pPr marL="0" indent="0">
              <a:lnSpc>
                <a:spcPct val="110000"/>
              </a:lnSpc>
              <a:buNone/>
            </a:pPr>
            <a:endParaRPr lang="en-US" sz="7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Lots of potential to work on data-</a:t>
            </a:r>
            <a:r>
              <a:rPr lang="en-US" dirty="0" err="1"/>
              <a:t>centre</a:t>
            </a:r>
            <a:r>
              <a:rPr lang="en-US" dirty="0"/>
              <a:t> issues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0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Canadian Radio Astronomy Facilities: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2020 Long Range Plan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(2020) Facilities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88A8BB-68CB-5EC7-4140-D227648E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65544"/>
            <a:ext cx="4343057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EA2CE-262E-A683-FEDD-9E90A2AEB44A}"/>
              </a:ext>
            </a:extLst>
          </p:cNvPr>
          <p:cNvSpPr txBox="1"/>
          <p:nvPr/>
        </p:nvSpPr>
        <p:spPr>
          <a:xfrm>
            <a:off x="2358749" y="369448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ALMA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A31B5D6-4835-F011-1526-03CECB88B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1806" y="2265544"/>
            <a:ext cx="4343057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2EA44EB-F17D-CE2A-3A1F-9F5550679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4468497"/>
            <a:ext cx="4341600" cy="20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CCCCF2D-1BA7-CCF0-C0ED-7F9180794F37}"/>
              </a:ext>
            </a:extLst>
          </p:cNvPr>
          <p:cNvGrpSpPr/>
          <p:nvPr/>
        </p:nvGrpSpPr>
        <p:grpSpPr>
          <a:xfrm>
            <a:off x="6445121" y="4468497"/>
            <a:ext cx="4856426" cy="2015999"/>
            <a:chOff x="5165650" y="5163948"/>
            <a:chExt cx="4856426" cy="2021871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0D734FDC-80A5-E169-016B-202CBDF1B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650" y="5168107"/>
              <a:ext cx="1815941" cy="201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>
              <a:extLst>
                <a:ext uri="{FF2B5EF4-FFF2-40B4-BE49-F238E27FC236}">
                  <a16:creationId xmlns:a16="http://schemas.microsoft.com/office/drawing/2014/main" id="{B3DFD0C3-80C0-D1FD-306B-2B1CCDECE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591" y="5163948"/>
              <a:ext cx="3040485" cy="201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CC9560-83B6-1D30-B434-7A24B67827FD}"/>
              </a:ext>
            </a:extLst>
          </p:cNvPr>
          <p:cNvSpPr txBox="1"/>
          <p:nvPr/>
        </p:nvSpPr>
        <p:spPr>
          <a:xfrm>
            <a:off x="2358749" y="4489221"/>
            <a:ext cx="117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MWA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2353-FAC6-C81F-FCF8-459688D42945}"/>
              </a:ext>
            </a:extLst>
          </p:cNvPr>
          <p:cNvSpPr txBox="1"/>
          <p:nvPr/>
        </p:nvSpPr>
        <p:spPr>
          <a:xfrm>
            <a:off x="8119762" y="3694485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CHIME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680BD-A330-0C7A-0D28-510DFC642D96}"/>
              </a:ext>
            </a:extLst>
          </p:cNvPr>
          <p:cNvSpPr txBox="1"/>
          <p:nvPr/>
        </p:nvSpPr>
        <p:spPr>
          <a:xfrm>
            <a:off x="6628970" y="4438832"/>
            <a:ext cx="4488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Dominion Radio</a:t>
            </a:r>
            <a:b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Astronomy Observatory</a:t>
            </a:r>
          </a:p>
        </p:txBody>
      </p:sp>
    </p:spTree>
    <p:extLst>
      <p:ext uri="{BB962C8B-B14F-4D97-AF65-F5344CB8AC3E}">
        <p14:creationId xmlns:p14="http://schemas.microsoft.com/office/powerpoint/2010/main" val="22154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Canadian Radio Astronomy Facilities: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2020 Long Range Plan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(2020) Facilities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142B93-092D-35E8-D4A7-A27D75C1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65544"/>
            <a:ext cx="4343057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9306732-517F-EB14-0864-D60661A29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1806" y="2265544"/>
            <a:ext cx="4343057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D70D10-6503-533F-BCF2-2B3A04CD5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4468497"/>
            <a:ext cx="4341600" cy="20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2D259-28DA-BC4B-B054-4F42D9C134F0}"/>
              </a:ext>
            </a:extLst>
          </p:cNvPr>
          <p:cNvGrpSpPr/>
          <p:nvPr/>
        </p:nvGrpSpPr>
        <p:grpSpPr>
          <a:xfrm>
            <a:off x="6445121" y="4468497"/>
            <a:ext cx="4856426" cy="2015999"/>
            <a:chOff x="5165650" y="5163948"/>
            <a:chExt cx="4856426" cy="2021871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91AA6016-718C-EE5A-D681-4FEAE6B77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650" y="5168107"/>
              <a:ext cx="1815941" cy="201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9524C4B5-E0E3-74C0-F8DE-7F46540B8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591" y="5163948"/>
              <a:ext cx="3040485" cy="201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096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25C42DB9-3724-6866-75DE-A65BAAEEA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1805" y="4489222"/>
            <a:ext cx="4341600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4CF0B5-C168-43AD-FB32-E25F421F1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80" r="-680"/>
          <a:stretch/>
        </p:blipFill>
        <p:spPr>
          <a:xfrm flipH="1">
            <a:off x="838199" y="4489222"/>
            <a:ext cx="4343058" cy="2015999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3E8FABE-B44C-DE53-6A26-AC1602164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1805" y="2265544"/>
            <a:ext cx="4341600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65FB1B-D3A0-9ADC-3B62-6DD4FDC6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65544"/>
            <a:ext cx="4343057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Canadian Radio Astronomy Facilities: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2020 Long Range Plan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Future (2020) Facilities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EA2CE-262E-A683-FEDD-9E90A2AEB44A}"/>
              </a:ext>
            </a:extLst>
          </p:cNvPr>
          <p:cNvSpPr txBox="1"/>
          <p:nvPr/>
        </p:nvSpPr>
        <p:spPr>
          <a:xfrm>
            <a:off x="2358749" y="369448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ALMA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C9560-83B6-1D30-B434-7A24B67827FD}"/>
              </a:ext>
            </a:extLst>
          </p:cNvPr>
          <p:cNvSpPr txBox="1"/>
          <p:nvPr/>
        </p:nvSpPr>
        <p:spPr>
          <a:xfrm>
            <a:off x="2358749" y="448922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SKA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2353-FAC6-C81F-FCF8-459688D42945}"/>
              </a:ext>
            </a:extLst>
          </p:cNvPr>
          <p:cNvSpPr txBox="1"/>
          <p:nvPr/>
        </p:nvSpPr>
        <p:spPr>
          <a:xfrm>
            <a:off x="8119762" y="3694485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ffectLst>
                  <a:glow rad="76200">
                    <a:schemeClr val="bg1"/>
                  </a:glow>
                </a:effectLst>
              </a:rPr>
              <a:t>CHORD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680BD-A330-0C7A-0D28-510DFC642D96}"/>
              </a:ext>
            </a:extLst>
          </p:cNvPr>
          <p:cNvSpPr txBox="1"/>
          <p:nvPr/>
        </p:nvSpPr>
        <p:spPr>
          <a:xfrm>
            <a:off x="8165449" y="443883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glow rad="76200">
                    <a:schemeClr val="bg1"/>
                  </a:glow>
                </a:effectLst>
              </a:rPr>
              <a:t>ngVLA</a:t>
            </a:r>
            <a:endParaRPr lang="en-US" sz="3200" dirty="0">
              <a:effectLst>
                <a:glow rad="762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4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4CF0B5-C168-43AD-FB32-E25F421F1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80" r="-680"/>
          <a:stretch/>
        </p:blipFill>
        <p:spPr>
          <a:xfrm flipH="1">
            <a:off x="1529242" y="2265544"/>
            <a:ext cx="9133517" cy="4239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Canadian Radio Astronomy Facilities: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2020 Long Range Plan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Highest 2020-2030 Priority: SKA</a:t>
            </a:r>
          </a:p>
        </p:txBody>
      </p:sp>
    </p:spTree>
    <p:extLst>
      <p:ext uri="{BB962C8B-B14F-4D97-AF65-F5344CB8AC3E}">
        <p14:creationId xmlns:p14="http://schemas.microsoft.com/office/powerpoint/2010/main" val="35090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spc="-100" dirty="0"/>
              <a:t>Canadian Astronomy Data Centre (CADC) + </a:t>
            </a:r>
            <a:br>
              <a:rPr lang="en-US" b="1" u="sng" spc="-100" dirty="0"/>
            </a:br>
            <a:r>
              <a:rPr lang="en-CA" b="1" u="sng" spc="-100" dirty="0"/>
              <a:t>Canadian Advanced Network for Astronomy Research (CANFAR) </a:t>
            </a:r>
            <a:endParaRPr lang="en-US" b="1" u="sng" spc="-1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Lowest Effort, Lowest Risk of Failure, Moderate Reward</a:t>
            </a:r>
          </a:p>
        </p:txBody>
      </p:sp>
    </p:spTree>
    <p:extLst>
      <p:ext uri="{BB962C8B-B14F-4D97-AF65-F5344CB8AC3E}">
        <p14:creationId xmlns:p14="http://schemas.microsoft.com/office/powerpoint/2010/main" val="23461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FBA-7F46-DCF3-3209-5C0B7D82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Preparation for the SKA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(Approach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8D2D-9F65-22C0-8BE1-F0CC22A1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spc="-100" dirty="0"/>
              <a:t>Canadian Astronomy Data Centre (CADC) + </a:t>
            </a:r>
            <a:br>
              <a:rPr lang="en-US" b="1" u="sng" spc="-100" dirty="0"/>
            </a:br>
            <a:r>
              <a:rPr lang="en-CA" b="1" u="sng" spc="-100" dirty="0"/>
              <a:t>Canadian Advanced Network for Astronomy Research (CANFAR) </a:t>
            </a:r>
            <a:endParaRPr lang="en-US" b="1" u="sng" spc="-1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Lowest Effort, Lowest Risk of Failure, Moderate Reward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Builds on CADC expertise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Enhance computing using annually allocation national resources (CANFAR) to prepare for large data needs.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Make results open source. (</a:t>
            </a:r>
            <a:r>
              <a:rPr lang="en-US" dirty="0">
                <a:solidFill>
                  <a:srgbClr val="0079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rgbClr val="0079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-US" dirty="0">
                <a:solidFill>
                  <a:srgbClr val="0079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opencadc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21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802A-006F-2543-1271-57144005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7"/>
            <a:ext cx="10515600" cy="1588127"/>
          </a:xfrm>
        </p:spPr>
        <p:txBody>
          <a:bodyPr anchor="t" anchorCtr="0"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Canadian Advanced Network for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Astronomical Research (CANFAR)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https://www.canfar.net/en/docs/overview/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0FED8-B81B-D0C9-D989-8C15ADC9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148752"/>
            <a:ext cx="10515600" cy="40288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CANFAR Science Portal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(Browser accessible container-based science platform)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Storage Management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(Web, command line, &amp; python interface to data)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Group Management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Data Publication Service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(Storage space plus DOI linking of data and papers)</a:t>
            </a:r>
          </a:p>
        </p:txBody>
      </p:sp>
    </p:spTree>
    <p:extLst>
      <p:ext uri="{BB962C8B-B14F-4D97-AF65-F5344CB8AC3E}">
        <p14:creationId xmlns:p14="http://schemas.microsoft.com/office/powerpoint/2010/main" val="428329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 2022">
      <a:dk1>
        <a:srgbClr val="000000"/>
      </a:dk1>
      <a:lt1>
        <a:srgbClr val="FFFFFF"/>
      </a:lt1>
      <a:dk2>
        <a:srgbClr val="275D38"/>
      </a:dk2>
      <a:lt2>
        <a:srgbClr val="F2CD00"/>
      </a:lt2>
      <a:accent1>
        <a:srgbClr val="7BA3DB"/>
      </a:accent1>
      <a:accent2>
        <a:srgbClr val="F68D2E"/>
      </a:accent2>
      <a:accent3>
        <a:srgbClr val="007933"/>
      </a:accent3>
      <a:accent4>
        <a:srgbClr val="C86BA8"/>
      </a:accent4>
      <a:accent5>
        <a:srgbClr val="6BBBAE"/>
      </a:accent5>
      <a:accent6>
        <a:srgbClr val="E56954"/>
      </a:accent6>
      <a:hlink>
        <a:srgbClr val="007933"/>
      </a:hlink>
      <a:folHlink>
        <a:srgbClr val="6CC2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1126</Words>
  <Application>Microsoft Macintosh PowerPoint</Application>
  <PresentationFormat>Widescreen</PresentationFormat>
  <Paragraphs>178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Aptos</vt:lpstr>
      <vt:lpstr>Arial</vt:lpstr>
      <vt:lpstr>Office Theme</vt:lpstr>
      <vt:lpstr>Canada, the MWA, and CANDIAPL</vt:lpstr>
      <vt:lpstr>Canadian Radio Astronomy Facilities: The 2020 Long Range Plan Perspective</vt:lpstr>
      <vt:lpstr>Canadian Radio Astronomy Facilities: The 2020 Long Range Plan Perspective</vt:lpstr>
      <vt:lpstr>Canadian Radio Astronomy Facilities: The 2020 Long Range Plan Perspective</vt:lpstr>
      <vt:lpstr>Canadian Radio Astronomy Facilities: The 2020 Long Range Plan Perspective</vt:lpstr>
      <vt:lpstr>Canadian Radio Astronomy Facilities: The 2020 Long Range Plan Perspective</vt:lpstr>
      <vt:lpstr>Canadian Preparation for the SKA (Approach I)</vt:lpstr>
      <vt:lpstr>Canadian Preparation for the SKA (Approach I)</vt:lpstr>
      <vt:lpstr>Canadian Advanced Network for Astronomical Research (CANFAR) https://www.canfar.net/en/docs/overview/</vt:lpstr>
      <vt:lpstr>Canadian Preparation for the SKA (Approach I)</vt:lpstr>
      <vt:lpstr>Canadian Preparation for the SKA (Approach II)</vt:lpstr>
      <vt:lpstr>Canadian Preparation for the SKA (Approach II)</vt:lpstr>
      <vt:lpstr>PowerPoint Presentation</vt:lpstr>
      <vt:lpstr>PowerPoint Presentation</vt:lpstr>
      <vt:lpstr>Canadian Data Intensive Platform (CanDIAPL; 2023–2029; ~14.9M CAD)</vt:lpstr>
      <vt:lpstr>Canadian Data Intensive Platform (CanDIAPL; 2023–2029; ~14.9M CAD)</vt:lpstr>
      <vt:lpstr>Canadian Data Intensive Platform (CanDIAPL; 2023–2029; ~14.9M CAD)</vt:lpstr>
      <vt:lpstr>Canadian Data Intensive Platform (CanDIAPL; 2023–2029; ~14.9M CAD)</vt:lpstr>
      <vt:lpstr>Canadian Data Intensive Platform (CanDIAPL; 2023–2029; ~14.9M CAD)</vt:lpstr>
      <vt:lpstr>Canadian Data Intensive Platform (CanDIAPL; 2023–2029; ~14.9M CAD)</vt:lpstr>
      <vt:lpstr>Canadian Preparation for the SKA (Approach II)</vt:lpstr>
      <vt:lpstr>Canadian Preparation for the SKA (Approach II)</vt:lpstr>
      <vt:lpstr>Canadian Preparation for the SKA (Approach III)</vt:lpstr>
      <vt:lpstr>Canadian Preparation for the SKA (Approach III)</vt:lpstr>
      <vt:lpstr>Canada and MWA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Sivakoff</dc:creator>
  <cp:lastModifiedBy>Gregory Sivakoff</cp:lastModifiedBy>
  <cp:revision>6</cp:revision>
  <dcterms:created xsi:type="dcterms:W3CDTF">2024-08-27T13:40:14Z</dcterms:created>
  <dcterms:modified xsi:type="dcterms:W3CDTF">2024-08-27T21:29:33Z</dcterms:modified>
</cp:coreProperties>
</file>