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2" strictFirstAndLastChars="0" saveSubsetFonts="1">
  <p:sldMasterIdLst>
    <p:sldMasterId id="2147483682" r:id="rId3"/>
    <p:sldMasterId id="2147483683" r:id="rId4"/>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5a5054a5f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5a5054a5f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5a5054a5f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f4b0d0b88f_0_8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f4b0d0b88f_0_8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f4b0d0b88f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f4b0d0b88f_0_9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1200"/>
              </a:spcAft>
              <a:buNone/>
            </a:pPr>
            <a:r>
              <a:rPr lang="en-US" sz="1800">
                <a:solidFill>
                  <a:srgbClr val="595959"/>
                </a:solidFill>
              </a:rPr>
              <a:t>Analogous to the ATNF pulsar catalogue or the McGill magnetar catalogue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f4b0d0b88f_0_10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f4b0d0b88f_0_10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2f4b0d0b88f_0_10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f4b0d0b88f_0_1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f4b0d0b88f_0_14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These are discoveries in from the 2022 Galactic Plane Monitoring campaign</a:t>
            </a:r>
            <a:endParaRPr/>
          </a:p>
        </p:txBody>
      </p:sp>
      <p:sp>
        <p:nvSpPr>
          <p:cNvPr id="410" name="Google Shape;410;g2f4b0d0b88f_0_14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f4b0d0b88f_0_1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f4b0d0b88f_0_13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Susmita’s work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f4b0d0b88f_0_1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f4b0d0b88f_0_13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Susmita’s work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f4b0d0b88f_0_1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f4b0d0b88f_0_11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Points to speak to, and/or emphasise:</a:t>
            </a:r>
            <a:endParaRPr/>
          </a:p>
          <a:p>
            <a:pPr indent="-228600" lvl="0" marL="457200" rtl="0" algn="l">
              <a:spcBef>
                <a:spcPts val="0"/>
              </a:spcBef>
              <a:spcAft>
                <a:spcPts val="0"/>
              </a:spcAft>
              <a:buSzPts val="1400"/>
              <a:buNone/>
            </a:pPr>
            <a:r>
              <a:rPr lang="en-US"/>
              <a:t>This was discovered in imaging data via its individual bursts, picked up by Csanad’s transient-detecting filters.</a:t>
            </a:r>
            <a:endParaRPr/>
          </a:p>
          <a:p>
            <a:pPr indent="-228600" lvl="0" marL="457200" rtl="0" algn="l">
              <a:spcBef>
                <a:spcPts val="0"/>
              </a:spcBef>
              <a:spcAft>
                <a:spcPts val="0"/>
              </a:spcAft>
              <a:buSzPts val="1400"/>
              <a:buNone/>
            </a:pPr>
            <a:r>
              <a:rPr lang="en-US"/>
              <a:t>The pulsar at first looks like a bursty RRAT, but on closer inspection actually seems to be “on” all the time, but with the distribution of its single-pulse energies having a long tail.</a:t>
            </a:r>
            <a:endParaRPr/>
          </a:p>
          <a:p>
            <a:pPr indent="-228600" lvl="0" marL="457200" rtl="0" algn="l">
              <a:spcBef>
                <a:spcPts val="0"/>
              </a:spcBef>
              <a:spcAft>
                <a:spcPts val="0"/>
              </a:spcAft>
              <a:buSzPts val="1400"/>
              <a:buNone/>
            </a:pPr>
            <a:r>
              <a:rPr lang="en-US"/>
              <a:t>Finding pulsars in imaging like this is not normal! Speaks to the possibility of there being more pulsars like this out there that image surveys are sensitive too!</a:t>
            </a:r>
            <a:endParaRPr/>
          </a:p>
          <a:p>
            <a:pPr indent="-228600" lvl="0" marL="457200" rtl="0" algn="l">
              <a:spcBef>
                <a:spcPts val="0"/>
              </a:spcBef>
              <a:spcAft>
                <a:spcPts val="0"/>
              </a:spcAft>
              <a:buSzPts val="1400"/>
              <a:buNone/>
            </a:pPr>
            <a:r>
              <a:rPr lang="en-US"/>
              <a:t>Subsequently detected in SMART observations (but imaging people found it first!)</a:t>
            </a:r>
            <a:endParaRPr/>
          </a:p>
          <a:p>
            <a:pPr indent="-228600" lvl="0" marL="457200" rtl="0" algn="l">
              <a:spcBef>
                <a:spcPts val="0"/>
              </a:spcBef>
              <a:spcAft>
                <a:spcPts val="0"/>
              </a:spcAft>
              <a:buSzPts val="1400"/>
              <a:buNone/>
            </a:pPr>
            <a:r>
              <a:rPr lang="en-US"/>
              <a:t>Well off the Galactic Plane with low DM, so could potentially be interesting for scintillation studies.</a:t>
            </a:r>
            <a:endParaRPr/>
          </a:p>
          <a:p>
            <a:pPr indent="-228600" lvl="0" marL="457200" rtl="0" algn="l">
              <a:spcBef>
                <a:spcPts val="0"/>
              </a:spcBef>
              <a:spcAft>
                <a:spcPts val="0"/>
              </a:spcAft>
              <a:buSzPts val="1400"/>
              <a:buNone/>
            </a:pPr>
            <a:r>
              <a:rPr lang="en-US"/>
              <a:t>The brightest single pulses have really whacky polarisation (middle plots, black=total intensity, </a:t>
            </a:r>
            <a:r>
              <a:rPr lang="en-US">
                <a:solidFill>
                  <a:srgbClr val="FF0000"/>
                </a:solidFill>
              </a:rPr>
              <a:t>red</a:t>
            </a:r>
            <a:r>
              <a:rPr lang="en-US"/>
              <a:t>=linear pol, </a:t>
            </a:r>
            <a:r>
              <a:rPr lang="en-US">
                <a:solidFill>
                  <a:srgbClr val="0000FF"/>
                </a:solidFill>
              </a:rPr>
              <a:t>blue</a:t>
            </a:r>
            <a:r>
              <a:rPr lang="en-US"/>
              <a:t>=circular pol, mini upper panels=polarisation position angle)</a:t>
            </a:r>
            <a:endParaRPr/>
          </a:p>
          <a:p>
            <a:pPr indent="-228600" lvl="0" marL="457200" rtl="0" algn="l">
              <a:spcBef>
                <a:spcPts val="0"/>
              </a:spcBef>
              <a:spcAft>
                <a:spcPts val="0"/>
              </a:spcAft>
              <a:buSzPts val="1400"/>
              <a:buNone/>
            </a:pPr>
            <a:r>
              <a:rPr lang="en-US"/>
              <a:t>This is currently in prep. Basically, we’re just nailing down the timing, and then should get out the door soon after that.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f4b0d0b88f_0_10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f4b0d0b88f_0_10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widefield of view paired with broad fractional bandwidth of GLEAM-X is ideal at detecting both peaked sources and curved sources. Comparing with GLEAM on timescales of ~7 years shows variability of PSS on observable timescales. Suggests these are incredibly compact AGN with rapidly evolving synchrotron components or perhaps a different class of object (e.g. frustrated with dynamic local environment?) The combination of RACS (taken in ~2019) with GLEAM-X (taken in ~2020) is powerful, reduces risk of unreliable PSS classification from variability in one epoch and the broad frequency coverage of the two surveys (soon to have RACS low, mid and high) will be crucial for reliable classification of PSS. Also drives the need for repeated widefield broad frequency bandwidth surveys to identify and detect any evolution of AGN/PSS.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451" name="Google Shape;451;g2f4b0d0b88f_0_10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831f5bba6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831f5bba6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The cosmic ray showers last ~100 ns. I think that 8 seconds is the minimum time we can record data from MWA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Top Figure - illustrates how a facility such as the core of MWA could be used to measure the footprint of the particle shower. Different colours on the detector arrays illustrate different arrival times.</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Bottom Figure - </a:t>
            </a:r>
            <a:r>
              <a:rPr lang="en-US"/>
              <a:t>frequency-dependence of Stokes V for a 10^16 eV cosmic ray, as simulated by CoREAS, showing the transition from a dipolar to quadrupolar ground pattern, as predicted for a transition from a "moving-dipole" to "geosynchrotron-like" emission mechanism.</a:t>
            </a:r>
            <a:endParaRPr sz="1100">
              <a:latin typeface="Arial"/>
              <a:ea typeface="Arial"/>
              <a:cs typeface="Arial"/>
              <a:sym typeface="Arial"/>
            </a:endParaRPr>
          </a:p>
        </p:txBody>
      </p:sp>
      <p:sp>
        <p:nvSpPr>
          <p:cNvPr id="462" name="Google Shape;462;g2831f5bba6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f4b0d0b88f_0_1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f4b0d0b88f_0_16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Component parts of the particle detector array have been received from Manchester. The parts have been assembled into their field configuration and tested for electromagnetic compatibility.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US"/>
              <a:t>Produce obs flux density S and square of distance (like luminosity) vs produce of emission freq (nu) and transient duration (W). Directly relates to brightness temp</a:t>
            </a:r>
            <a:endParaRPr/>
          </a:p>
          <a:p>
            <a:pPr indent="-95250" lvl="0" marL="171450" rtl="0" algn="l">
              <a:spcBef>
                <a:spcPts val="0"/>
              </a:spcBef>
              <a:spcAft>
                <a:spcPts val="0"/>
              </a:spcAft>
              <a:buClr>
                <a:schemeClr val="dk1"/>
              </a:buClr>
              <a:buSzPts val="1200"/>
              <a:buFont typeface="Arial"/>
              <a:buNone/>
            </a:pPr>
            <a:r>
              <a:rPr lang="en-US"/>
              <a:t>Predictions assume 50 mJy source detected in 8s</a:t>
            </a:r>
            <a:endParaRPr/>
          </a:p>
          <a:p>
            <a:pPr indent="-95250" lvl="0" marL="171450" rtl="0" algn="l">
              <a:spcBef>
                <a:spcPts val="0"/>
              </a:spcBef>
              <a:spcAft>
                <a:spcPts val="0"/>
              </a:spcAft>
              <a:buClr>
                <a:schemeClr val="dk1"/>
              </a:buClr>
              <a:buSzPts val="1200"/>
              <a:buFont typeface="Arial"/>
              <a:buNone/>
            </a:pPr>
            <a:r>
              <a:rPr lang="en-US"/>
              <a:t>Vertical red - times of 8s, 5m and 1 week</a:t>
            </a:r>
            <a:endParaRPr/>
          </a:p>
          <a:p>
            <a:pPr indent="-95250" lvl="0" marL="171450" rtl="0" algn="l">
              <a:spcBef>
                <a:spcPts val="0"/>
              </a:spcBef>
              <a:spcAft>
                <a:spcPts val="0"/>
              </a:spcAft>
              <a:buClr>
                <a:schemeClr val="dk1"/>
              </a:buClr>
              <a:buSzPts val="1200"/>
              <a:buFont typeface="Arial"/>
              <a:buNone/>
            </a:pPr>
            <a:r>
              <a:rPr lang="en-US"/>
              <a:t>Diagonal</a:t>
            </a:r>
            <a:r>
              <a:rPr lang="en-US"/>
              <a:t> red - SD^2 limits for different distances going from local to Galactic to extragalactic transients</a:t>
            </a:r>
            <a:endParaRPr/>
          </a:p>
          <a:p>
            <a:pPr indent="-95250" lvl="0" marL="171450" rtl="0" algn="l">
              <a:spcBef>
                <a:spcPts val="0"/>
              </a:spcBef>
              <a:spcAft>
                <a:spcPts val="0"/>
              </a:spcAft>
              <a:buClr>
                <a:schemeClr val="dk1"/>
              </a:buClr>
              <a:buSzPts val="1200"/>
              <a:buFont typeface="Arial"/>
              <a:buNone/>
            </a:pPr>
            <a:r>
              <a:rPr lang="en-US"/>
              <a:t>Dotted red - </a:t>
            </a:r>
            <a:r>
              <a:rPr lang="en-US"/>
              <a:t>estimated</a:t>
            </a:r>
            <a:r>
              <a:rPr lang="en-US"/>
              <a:t> confusion limit of 10 mJy</a:t>
            </a:r>
            <a:endParaRPr/>
          </a:p>
        </p:txBody>
      </p:sp>
      <p:sp>
        <p:nvSpPr>
          <p:cNvPr id="230" name="Google Shape;23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f4b0d0b88f_0_1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f4b0d0b88f_0_17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system is currently being bench tested using muons, which are a component of the large showers of particles created by the interaction of cosmic rays with atoms of the atmosphere. The charged muons create a flashes of light within the blocks of plastic scintillator housed in the “pizza box” detectors. The light is detected by silicon photomultipliers and converted to optical signals for transmission to the recording system. In the field, if coincident signals are received from multiple detectors of the array, distributed over 10s of metres, then they are presumed to result from the same shower. The signals are recorded and a trigger is sent to the MWA to record a sub-observation of 8 seconds of radio data from around the arrival time of the shower. The particle and radio data will be used to infer the mass, energy and arrival direction of the cosmic ray that created the shower. Such information will be useful in constraining models of cosmic ray production and acceleration. Deployment is anticipated later this year.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f4b0d0b88f_0_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f4b0d0b88f_0_9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5b54d9f44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25b54d9f44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76200" rtl="0" algn="l">
              <a:spcBef>
                <a:spcPts val="0"/>
              </a:spcBef>
              <a:spcAft>
                <a:spcPts val="0"/>
              </a:spcAft>
              <a:buClr>
                <a:schemeClr val="dk1"/>
              </a:buClr>
              <a:buSzPts val="1200"/>
              <a:buFont typeface="Arial"/>
              <a:buNone/>
            </a:pPr>
            <a:r>
              <a:rPr lang="en-US"/>
              <a:t>What has actually </a:t>
            </a:r>
            <a:r>
              <a:rPr lang="en-US"/>
              <a:t>happened</a:t>
            </a:r>
            <a:r>
              <a:rPr lang="en-US"/>
              <a:t> since 2013</a:t>
            </a:r>
            <a:endParaRPr/>
          </a:p>
        </p:txBody>
      </p:sp>
      <p:sp>
        <p:nvSpPr>
          <p:cNvPr id="535" name="Google Shape;535;g25b54d9f44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5a5054a5fc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5a5054a5fc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76200" rtl="0" algn="l">
              <a:spcBef>
                <a:spcPts val="0"/>
              </a:spcBef>
              <a:spcAft>
                <a:spcPts val="0"/>
              </a:spcAft>
              <a:buClr>
                <a:schemeClr val="dk1"/>
              </a:buClr>
              <a:buSzPts val="1200"/>
              <a:buFont typeface="Arial"/>
              <a:buNone/>
            </a:pPr>
            <a:r>
              <a:rPr lang="en-US"/>
              <a:t>The main focus of MWA Transient work since 2013 up until 2024</a:t>
            </a:r>
            <a:endParaRPr/>
          </a:p>
        </p:txBody>
      </p:sp>
      <p:sp>
        <p:nvSpPr>
          <p:cNvPr id="241" name="Google Shape;241;g25a5054a5fc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f4b0d0b88f_0_6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f4b0d0b88f_0_6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2f4b0d0b88f_0_6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f4b0d0b88f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f4b0d0b88f_0_4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28600" lvl="0" marL="457200" rtl="0" algn="l">
              <a:spcBef>
                <a:spcPts val="0"/>
              </a:spcBef>
              <a:spcAft>
                <a:spcPts val="0"/>
              </a:spcAft>
              <a:buSzPts val="1400"/>
              <a:buNone/>
            </a:pPr>
            <a:r>
              <a:rPr lang="en-US"/>
              <a:t>Some notes, in case they’re useful:</a:t>
            </a:r>
            <a:endParaRPr/>
          </a:p>
          <a:p>
            <a:pPr indent="-228600" lvl="1" marL="914400" rtl="0" algn="l">
              <a:spcBef>
                <a:spcPts val="0"/>
              </a:spcBef>
              <a:spcAft>
                <a:spcPts val="0"/>
              </a:spcAft>
              <a:buSzPts val="1400"/>
              <a:buNone/>
            </a:pPr>
            <a:r>
              <a:rPr lang="en-US"/>
              <a:t>Because it’s the Galactic Plane, calibration is hard, so we’re mostly limited to when the (central part of) the Galactic Plane is up at night.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f4b0d0b88f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f4b0d0b88f_0_5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f4b0d0b88f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f4b0d0b88f_0_2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case anyone asks, the little black rectangles are where I’ve redacted any information that could be used to determine where this thing was found. Just draw everyone’s detection to the big lump in the blue curve: That’s the transient!</a:t>
            </a:r>
            <a:endParaRPr/>
          </a:p>
          <a:p>
            <a:pPr indent="0" lvl="0" marL="0" rtl="0" algn="l">
              <a:spcBef>
                <a:spcPts val="0"/>
              </a:spcBef>
              <a:spcAft>
                <a:spcPts val="0"/>
              </a:spcAft>
              <a:buNone/>
            </a:pPr>
            <a:r>
              <a:rPr lang="en-US"/>
              <a:t>The rest of the panels are just various diagnostic plots used to tell whether the candidate is real. Of these, the most interesting are the right-hand panels, which are the result of passing the time-cubes through Csanad’s three different filters. Needn’t go into detail though.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f4b0d0b88f_0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f4b0d0b88f_0_7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GLEAM-X was an observing campaign between 2018 and 2022 using the extended configuration of the MWA.</a:t>
            </a:r>
            <a:endParaRPr/>
          </a:p>
          <a:p>
            <a:pPr indent="0" lvl="0" marL="0" rtl="0" algn="l">
              <a:spcBef>
                <a:spcPts val="0"/>
              </a:spcBef>
              <a:spcAft>
                <a:spcPts val="0"/>
              </a:spcAft>
              <a:buNone/>
            </a:pPr>
            <a:r>
              <a:rPr lang="en-US"/>
              <a:t>There are 7 frequency bands between 72 and 231 MHz.</a:t>
            </a:r>
            <a:endParaRPr/>
          </a:p>
          <a:p>
            <a:pPr indent="0" lvl="0" marL="0" rtl="0" algn="l">
              <a:spcBef>
                <a:spcPts val="0"/>
              </a:spcBef>
              <a:spcAft>
                <a:spcPts val="0"/>
              </a:spcAft>
              <a:buNone/>
            </a:pPr>
            <a:r>
              <a:rPr lang="en-US"/>
              <a:t>This is an excellent dataset for transient hunting because of the large field of view of the MWA, long observations which overlap, and abundance of data granting many opportunities to catch these infrequent pulses.</a:t>
            </a:r>
            <a:endParaRPr/>
          </a:p>
          <a:p>
            <a:pPr indent="0" lvl="0" marL="0" rtl="0" algn="l">
              <a:spcBef>
                <a:spcPts val="0"/>
              </a:spcBef>
              <a:spcAft>
                <a:spcPts val="0"/>
              </a:spcAft>
              <a:buNone/>
            </a:pPr>
            <a:r>
              <a:rPr lang="en-US"/>
              <a:t>Thus far, 7099 observations have yielded 17870 candidates awaiting manual inspection.</a:t>
            </a:r>
            <a:endParaRPr/>
          </a:p>
          <a:p>
            <a:pPr indent="0" lvl="0" marL="0" rtl="0" algn="l">
              <a:spcBef>
                <a:spcPts val="0"/>
              </a:spcBef>
              <a:spcAft>
                <a:spcPts val="0"/>
              </a:spcAft>
              <a:buNone/>
            </a:pPr>
            <a:r>
              <a:rPr lang="en-US"/>
              <a:t>Each blue dot on the sky map is a candidate transient.</a:t>
            </a:r>
            <a:endParaRPr/>
          </a:p>
          <a:p>
            <a:pPr indent="0" lvl="0" marL="0" rtl="0" algn="l">
              <a:spcBef>
                <a:spcPts val="0"/>
              </a:spcBef>
              <a:spcAft>
                <a:spcPts val="0"/>
              </a:spcAft>
              <a:buNone/>
            </a:pPr>
            <a:r>
              <a:rPr lang="en-US"/>
              <a:t>This is an example of a candidate which turned out to be a real transient, although not exactly what we were looking for.</a:t>
            </a:r>
            <a:endParaRPr/>
          </a:p>
          <a:p>
            <a:pPr indent="0" lvl="0" marL="0" rtl="0" algn="l">
              <a:spcBef>
                <a:spcPts val="0"/>
              </a:spcBef>
              <a:spcAft>
                <a:spcPts val="0"/>
              </a:spcAft>
              <a:buNone/>
            </a:pPr>
            <a:r>
              <a:rPr lang="en-US"/>
              <a:t>It is a regular known pulsar, which we’ve improved the localisation of. What we’re picking up is actually the variation in the pulse brightness, likely due to scintillation, smeared into 4 second bins.</a:t>
            </a:r>
            <a:endParaRPr/>
          </a:p>
          <a:p>
            <a:pPr indent="0" lvl="0" marL="0" rtl="0" algn="l">
              <a:spcBef>
                <a:spcPts val="0"/>
              </a:spcBef>
              <a:spcAft>
                <a:spcPts val="0"/>
              </a:spcAft>
              <a:buNone/>
            </a:pPr>
            <a:r>
              <a:rPr lang="en-US"/>
              <a:t>The user ranks how likely a candidate is to be real based on the light curve, radio-image cutouts of the region, and cutouts from the detection filters, using our web-based classification interface developed by the Australian Data And Compute Services (ADACS) team.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f4b0d0b88f_0_8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f4b0d0b88f_0_8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 name="Google Shape;17;p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18" name="Google Shape;18;p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4" name="Google Shape;74;p11"/>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75" name="Google Shape;75;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 name="Google Shape;80;p1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81" name="Google Shape;81;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13"/>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6" name="Google Shape;86;p13"/>
          <p:cNvGrpSpPr/>
          <p:nvPr/>
        </p:nvGrpSpPr>
        <p:grpSpPr>
          <a:xfrm>
            <a:off x="1107036" y="1588427"/>
            <a:ext cx="994316" cy="61102"/>
            <a:chOff x="4580561" y="2589004"/>
            <a:chExt cx="1064464" cy="25200"/>
          </a:xfrm>
        </p:grpSpPr>
        <p:sp>
          <p:nvSpPr>
            <p:cNvPr id="87" name="Google Shape;87;p13"/>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 name="Google Shape;88;p13"/>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9" name="Google Shape;89;p13"/>
          <p:cNvSpPr txBox="1"/>
          <p:nvPr>
            <p:ph type="title"/>
          </p:nvPr>
        </p:nvSpPr>
        <p:spPr>
          <a:xfrm>
            <a:off x="972600" y="1758200"/>
            <a:ext cx="10251600" cy="713700"/>
          </a:xfrm>
          <a:prstGeom prst="rect">
            <a:avLst/>
          </a:prstGeom>
        </p:spPr>
        <p:txBody>
          <a:bodyPr anchorCtr="0" anchor="ctr" bIns="45700" lIns="91425" spcFirstLastPara="1" rIns="91425" wrap="square" tIns="4570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p:txBody>
      </p:sp>
      <p:sp>
        <p:nvSpPr>
          <p:cNvPr id="90" name="Google Shape;90;p13"/>
          <p:cNvSpPr txBox="1"/>
          <p:nvPr>
            <p:ph idx="1" type="body"/>
          </p:nvPr>
        </p:nvSpPr>
        <p:spPr>
          <a:xfrm>
            <a:off x="972600" y="2771833"/>
            <a:ext cx="10251600" cy="30147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1" name="Google Shape;91;p13"/>
          <p:cNvSpPr txBox="1"/>
          <p:nvPr>
            <p:ph idx="12" type="sldNum"/>
          </p:nvPr>
        </p:nvSpPr>
        <p:spPr>
          <a:xfrm>
            <a:off x="11381736" y="6333134"/>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6" name="Shape 96"/>
        <p:cNvGrpSpPr/>
        <p:nvPr/>
      </p:nvGrpSpPr>
      <p:grpSpPr>
        <a:xfrm>
          <a:off x="0" y="0"/>
          <a:ext cx="0" cy="0"/>
          <a:chOff x="0" y="0"/>
          <a:chExt cx="0" cy="0"/>
        </a:xfrm>
      </p:grpSpPr>
      <p:sp>
        <p:nvSpPr>
          <p:cNvPr id="97" name="Google Shape;97;p15"/>
          <p:cNvSpPr/>
          <p:nvPr/>
        </p:nvSpPr>
        <p:spPr>
          <a:xfrm>
            <a:off x="0" y="0"/>
            <a:ext cx="12192000" cy="6504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98" name="Google Shape;98;p15"/>
          <p:cNvGrpSpPr/>
          <p:nvPr/>
        </p:nvGrpSpPr>
        <p:grpSpPr>
          <a:xfrm>
            <a:off x="1107036" y="1588427"/>
            <a:ext cx="994316" cy="61102"/>
            <a:chOff x="4580561" y="2589004"/>
            <a:chExt cx="1064464" cy="25200"/>
          </a:xfrm>
        </p:grpSpPr>
        <p:sp>
          <p:nvSpPr>
            <p:cNvPr id="99" name="Google Shape;99;p15"/>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 name="Google Shape;100;p15"/>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01" name="Google Shape;101;p15"/>
          <p:cNvSpPr txBox="1"/>
          <p:nvPr>
            <p:ph type="ctrTitle"/>
          </p:nvPr>
        </p:nvSpPr>
        <p:spPr>
          <a:xfrm>
            <a:off x="972600" y="1763267"/>
            <a:ext cx="10250700" cy="2219700"/>
          </a:xfrm>
          <a:prstGeom prst="rect">
            <a:avLst/>
          </a:prstGeom>
        </p:spPr>
        <p:txBody>
          <a:bodyPr anchorCtr="0" anchor="t" bIns="121900" lIns="121900" spcFirstLastPara="1" rIns="121900" wrap="square" tIns="121900">
            <a:norm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p:txBody>
      </p:sp>
      <p:sp>
        <p:nvSpPr>
          <p:cNvPr id="102" name="Google Shape;102;p15"/>
          <p:cNvSpPr txBox="1"/>
          <p:nvPr>
            <p:ph idx="1" type="subTitle"/>
          </p:nvPr>
        </p:nvSpPr>
        <p:spPr>
          <a:xfrm>
            <a:off x="972837" y="4230533"/>
            <a:ext cx="10250700" cy="721500"/>
          </a:xfrm>
          <a:prstGeom prst="rect">
            <a:avLst/>
          </a:prstGeom>
        </p:spPr>
        <p:txBody>
          <a:bodyPr anchorCtr="0" anchor="t" bIns="121900" lIns="121900" spcFirstLastPara="1" rIns="121900" wrap="square" tIns="12190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03" name="Google Shape;103;p15"/>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04" name="Shape 104"/>
        <p:cNvGrpSpPr/>
        <p:nvPr/>
      </p:nvGrpSpPr>
      <p:grpSpPr>
        <a:xfrm>
          <a:off x="0" y="0"/>
          <a:ext cx="0" cy="0"/>
          <a:chOff x="0" y="0"/>
          <a:chExt cx="0" cy="0"/>
        </a:xfrm>
      </p:grpSpPr>
      <p:grpSp>
        <p:nvGrpSpPr>
          <p:cNvPr id="105" name="Google Shape;105;p16"/>
          <p:cNvGrpSpPr/>
          <p:nvPr/>
        </p:nvGrpSpPr>
        <p:grpSpPr>
          <a:xfrm>
            <a:off x="1107036" y="1588427"/>
            <a:ext cx="994316" cy="61102"/>
            <a:chOff x="4580561" y="2589004"/>
            <a:chExt cx="1064464" cy="25200"/>
          </a:xfrm>
        </p:grpSpPr>
        <p:sp>
          <p:nvSpPr>
            <p:cNvPr id="106" name="Google Shape;106;p16"/>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 name="Google Shape;107;p16"/>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08" name="Google Shape;108;p16"/>
          <p:cNvSpPr txBox="1"/>
          <p:nvPr>
            <p:ph type="title"/>
          </p:nvPr>
        </p:nvSpPr>
        <p:spPr>
          <a:xfrm>
            <a:off x="972600" y="1763267"/>
            <a:ext cx="10251300" cy="2024700"/>
          </a:xfrm>
          <a:prstGeom prst="rect">
            <a:avLst/>
          </a:prstGeom>
        </p:spPr>
        <p:txBody>
          <a:bodyPr anchorCtr="0" anchor="t" bIns="121900" lIns="121900" spcFirstLastPara="1" rIns="121900" wrap="square" tIns="12190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09" name="Google Shape;109;p16"/>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sp>
        <p:nvSpPr>
          <p:cNvPr id="111" name="Google Shape;111;p17"/>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12" name="Google Shape;112;p17"/>
          <p:cNvGrpSpPr/>
          <p:nvPr/>
        </p:nvGrpSpPr>
        <p:grpSpPr>
          <a:xfrm>
            <a:off x="1107036" y="1588427"/>
            <a:ext cx="994316" cy="61102"/>
            <a:chOff x="4580561" y="2589004"/>
            <a:chExt cx="1064464" cy="25200"/>
          </a:xfrm>
        </p:grpSpPr>
        <p:sp>
          <p:nvSpPr>
            <p:cNvPr id="113" name="Google Shape;113;p17"/>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 name="Google Shape;114;p17"/>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5" name="Google Shape;115;p17"/>
          <p:cNvSpPr txBox="1"/>
          <p:nvPr>
            <p:ph type="title"/>
          </p:nvPr>
        </p:nvSpPr>
        <p:spPr>
          <a:xfrm>
            <a:off x="972600" y="1758200"/>
            <a:ext cx="10251600" cy="7137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p:txBody>
      </p:sp>
      <p:sp>
        <p:nvSpPr>
          <p:cNvPr id="116" name="Google Shape;116;p17"/>
          <p:cNvSpPr txBox="1"/>
          <p:nvPr>
            <p:ph idx="1" type="body"/>
          </p:nvPr>
        </p:nvSpPr>
        <p:spPr>
          <a:xfrm>
            <a:off x="972600" y="2771833"/>
            <a:ext cx="10251600" cy="3014700"/>
          </a:xfrm>
          <a:prstGeom prst="rect">
            <a:avLst/>
          </a:prstGeom>
        </p:spPr>
        <p:txBody>
          <a:bodyPr anchorCtr="0" anchor="t" bIns="121900" lIns="121900" spcFirstLastPara="1" rIns="121900" wrap="square" tIns="121900">
            <a:normAutofit/>
          </a:bodyPr>
          <a:lstStyle>
            <a:lvl1pPr indent="-336550" lvl="0" marL="457200" rtl="0">
              <a:spcBef>
                <a:spcPts val="0"/>
              </a:spcBef>
              <a:spcAft>
                <a:spcPts val="0"/>
              </a:spcAft>
              <a:buSzPts val="1700"/>
              <a:buChar char="●"/>
              <a:defRPr/>
            </a:lvl1pPr>
            <a:lvl2pPr indent="-323850" lvl="1" marL="914400" rtl="0">
              <a:spcBef>
                <a:spcPts val="0"/>
              </a:spcBef>
              <a:spcAft>
                <a:spcPts val="0"/>
              </a:spcAft>
              <a:buSzPts val="1500"/>
              <a:buChar char="○"/>
              <a:defRPr/>
            </a:lvl2pPr>
            <a:lvl3pPr indent="-323850" lvl="2" marL="1371600" rtl="0">
              <a:spcBef>
                <a:spcPts val="0"/>
              </a:spcBef>
              <a:spcAft>
                <a:spcPts val="0"/>
              </a:spcAft>
              <a:buSzPts val="1500"/>
              <a:buChar char="■"/>
              <a:defRPr/>
            </a:lvl3pPr>
            <a:lvl4pPr indent="-323850" lvl="3" marL="1828800" rtl="0">
              <a:spcBef>
                <a:spcPts val="0"/>
              </a:spcBef>
              <a:spcAft>
                <a:spcPts val="0"/>
              </a:spcAft>
              <a:buSzPts val="1500"/>
              <a:buChar char="●"/>
              <a:defRPr/>
            </a:lvl4pPr>
            <a:lvl5pPr indent="-323850" lvl="4" marL="2286000" rtl="0">
              <a:spcBef>
                <a:spcPts val="0"/>
              </a:spcBef>
              <a:spcAft>
                <a:spcPts val="0"/>
              </a:spcAft>
              <a:buSzPts val="1500"/>
              <a:buChar char="○"/>
              <a:defRPr/>
            </a:lvl5pPr>
            <a:lvl6pPr indent="-323850" lvl="5" marL="2743200" rtl="0">
              <a:spcBef>
                <a:spcPts val="0"/>
              </a:spcBef>
              <a:spcAft>
                <a:spcPts val="0"/>
              </a:spcAft>
              <a:buSzPts val="1500"/>
              <a:buChar char="■"/>
              <a:defRPr/>
            </a:lvl6pPr>
            <a:lvl7pPr indent="-323850" lvl="6" marL="3200400" rtl="0">
              <a:spcBef>
                <a:spcPts val="0"/>
              </a:spcBef>
              <a:spcAft>
                <a:spcPts val="0"/>
              </a:spcAft>
              <a:buSzPts val="1500"/>
              <a:buChar char="●"/>
              <a:defRPr/>
            </a:lvl7pPr>
            <a:lvl8pPr indent="-323850" lvl="7" marL="3657600" rtl="0">
              <a:spcBef>
                <a:spcPts val="0"/>
              </a:spcBef>
              <a:spcAft>
                <a:spcPts val="0"/>
              </a:spcAft>
              <a:buSzPts val="1500"/>
              <a:buChar char="○"/>
              <a:defRPr/>
            </a:lvl8pPr>
            <a:lvl9pPr indent="-323850" lvl="8" marL="4114800" rtl="0">
              <a:spcBef>
                <a:spcPts val="0"/>
              </a:spcBef>
              <a:spcAft>
                <a:spcPts val="0"/>
              </a:spcAft>
              <a:buSzPts val="1500"/>
              <a:buChar char="■"/>
              <a:defRPr/>
            </a:lvl9pPr>
          </a:lstStyle>
          <a:p/>
        </p:txBody>
      </p:sp>
      <p:sp>
        <p:nvSpPr>
          <p:cNvPr id="117" name="Google Shape;117;p17"/>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8" name="Shape 118"/>
        <p:cNvGrpSpPr/>
        <p:nvPr/>
      </p:nvGrpSpPr>
      <p:grpSpPr>
        <a:xfrm>
          <a:off x="0" y="0"/>
          <a:ext cx="0" cy="0"/>
          <a:chOff x="0" y="0"/>
          <a:chExt cx="0" cy="0"/>
        </a:xfrm>
      </p:grpSpPr>
      <p:sp>
        <p:nvSpPr>
          <p:cNvPr id="119" name="Google Shape;119;p18"/>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0" name="Google Shape;120;p18"/>
          <p:cNvGrpSpPr/>
          <p:nvPr/>
        </p:nvGrpSpPr>
        <p:grpSpPr>
          <a:xfrm>
            <a:off x="1107036" y="1588427"/>
            <a:ext cx="994316" cy="61102"/>
            <a:chOff x="4580561" y="2589004"/>
            <a:chExt cx="1064464" cy="25200"/>
          </a:xfrm>
        </p:grpSpPr>
        <p:sp>
          <p:nvSpPr>
            <p:cNvPr id="121" name="Google Shape;121;p18"/>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 name="Google Shape;122;p18"/>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3" name="Google Shape;123;p18"/>
          <p:cNvSpPr txBox="1"/>
          <p:nvPr>
            <p:ph type="title"/>
          </p:nvPr>
        </p:nvSpPr>
        <p:spPr>
          <a:xfrm>
            <a:off x="972600" y="1758200"/>
            <a:ext cx="10251300" cy="7137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p:txBody>
      </p:sp>
      <p:sp>
        <p:nvSpPr>
          <p:cNvPr id="124" name="Google Shape;124;p18"/>
          <p:cNvSpPr txBox="1"/>
          <p:nvPr>
            <p:ph idx="1" type="body"/>
          </p:nvPr>
        </p:nvSpPr>
        <p:spPr>
          <a:xfrm>
            <a:off x="972434" y="2771833"/>
            <a:ext cx="5032500" cy="3014700"/>
          </a:xfrm>
          <a:prstGeom prst="rect">
            <a:avLst/>
          </a:prstGeom>
        </p:spPr>
        <p:txBody>
          <a:bodyPr anchorCtr="0" anchor="t" bIns="121900" lIns="121900" spcFirstLastPara="1" rIns="121900" wrap="square" tIns="121900">
            <a:normAutofit/>
          </a:bodyPr>
          <a:lstStyle>
            <a:lvl1pPr indent="-336550" lvl="0" marL="457200" rtl="0">
              <a:spcBef>
                <a:spcPts val="0"/>
              </a:spcBef>
              <a:spcAft>
                <a:spcPts val="0"/>
              </a:spcAft>
              <a:buSzPts val="1700"/>
              <a:buChar char="●"/>
              <a:defRPr/>
            </a:lvl1pPr>
            <a:lvl2pPr indent="-323850" lvl="1" marL="914400" rtl="0">
              <a:spcBef>
                <a:spcPts val="0"/>
              </a:spcBef>
              <a:spcAft>
                <a:spcPts val="0"/>
              </a:spcAft>
              <a:buSzPts val="1500"/>
              <a:buChar char="○"/>
              <a:defRPr/>
            </a:lvl2pPr>
            <a:lvl3pPr indent="-323850" lvl="2" marL="1371600" rtl="0">
              <a:spcBef>
                <a:spcPts val="0"/>
              </a:spcBef>
              <a:spcAft>
                <a:spcPts val="0"/>
              </a:spcAft>
              <a:buSzPts val="1500"/>
              <a:buChar char="■"/>
              <a:defRPr/>
            </a:lvl3pPr>
            <a:lvl4pPr indent="-323850" lvl="3" marL="1828800" rtl="0">
              <a:spcBef>
                <a:spcPts val="0"/>
              </a:spcBef>
              <a:spcAft>
                <a:spcPts val="0"/>
              </a:spcAft>
              <a:buSzPts val="1500"/>
              <a:buChar char="●"/>
              <a:defRPr/>
            </a:lvl4pPr>
            <a:lvl5pPr indent="-323850" lvl="4" marL="2286000" rtl="0">
              <a:spcBef>
                <a:spcPts val="0"/>
              </a:spcBef>
              <a:spcAft>
                <a:spcPts val="0"/>
              </a:spcAft>
              <a:buSzPts val="1500"/>
              <a:buChar char="○"/>
              <a:defRPr/>
            </a:lvl5pPr>
            <a:lvl6pPr indent="-323850" lvl="5" marL="2743200" rtl="0">
              <a:spcBef>
                <a:spcPts val="0"/>
              </a:spcBef>
              <a:spcAft>
                <a:spcPts val="0"/>
              </a:spcAft>
              <a:buSzPts val="1500"/>
              <a:buChar char="■"/>
              <a:defRPr/>
            </a:lvl6pPr>
            <a:lvl7pPr indent="-323850" lvl="6" marL="3200400" rtl="0">
              <a:spcBef>
                <a:spcPts val="0"/>
              </a:spcBef>
              <a:spcAft>
                <a:spcPts val="0"/>
              </a:spcAft>
              <a:buSzPts val="1500"/>
              <a:buChar char="●"/>
              <a:defRPr/>
            </a:lvl7pPr>
            <a:lvl8pPr indent="-323850" lvl="7" marL="3657600" rtl="0">
              <a:spcBef>
                <a:spcPts val="0"/>
              </a:spcBef>
              <a:spcAft>
                <a:spcPts val="0"/>
              </a:spcAft>
              <a:buSzPts val="1500"/>
              <a:buChar char="○"/>
              <a:defRPr/>
            </a:lvl8pPr>
            <a:lvl9pPr indent="-323850" lvl="8" marL="4114800" rtl="0">
              <a:spcBef>
                <a:spcPts val="0"/>
              </a:spcBef>
              <a:spcAft>
                <a:spcPts val="0"/>
              </a:spcAft>
              <a:buSzPts val="1500"/>
              <a:buChar char="■"/>
              <a:defRPr/>
            </a:lvl9pPr>
          </a:lstStyle>
          <a:p/>
        </p:txBody>
      </p:sp>
      <p:sp>
        <p:nvSpPr>
          <p:cNvPr id="125" name="Google Shape;125;p18"/>
          <p:cNvSpPr txBox="1"/>
          <p:nvPr>
            <p:ph idx="2" type="body"/>
          </p:nvPr>
        </p:nvSpPr>
        <p:spPr>
          <a:xfrm>
            <a:off x="6191471" y="2771833"/>
            <a:ext cx="5032500" cy="3014700"/>
          </a:xfrm>
          <a:prstGeom prst="rect">
            <a:avLst/>
          </a:prstGeom>
        </p:spPr>
        <p:txBody>
          <a:bodyPr anchorCtr="0" anchor="t" bIns="121900" lIns="121900" spcFirstLastPara="1" rIns="121900" wrap="square" tIns="121900">
            <a:normAutofit/>
          </a:bodyPr>
          <a:lstStyle>
            <a:lvl1pPr indent="-336550" lvl="0" marL="457200" rtl="0">
              <a:spcBef>
                <a:spcPts val="0"/>
              </a:spcBef>
              <a:spcAft>
                <a:spcPts val="0"/>
              </a:spcAft>
              <a:buSzPts val="1700"/>
              <a:buChar char="●"/>
              <a:defRPr/>
            </a:lvl1pPr>
            <a:lvl2pPr indent="-323850" lvl="1" marL="914400" rtl="0">
              <a:spcBef>
                <a:spcPts val="0"/>
              </a:spcBef>
              <a:spcAft>
                <a:spcPts val="0"/>
              </a:spcAft>
              <a:buSzPts val="1500"/>
              <a:buChar char="○"/>
              <a:defRPr/>
            </a:lvl2pPr>
            <a:lvl3pPr indent="-323850" lvl="2" marL="1371600" rtl="0">
              <a:spcBef>
                <a:spcPts val="0"/>
              </a:spcBef>
              <a:spcAft>
                <a:spcPts val="0"/>
              </a:spcAft>
              <a:buSzPts val="1500"/>
              <a:buChar char="■"/>
              <a:defRPr/>
            </a:lvl3pPr>
            <a:lvl4pPr indent="-323850" lvl="3" marL="1828800" rtl="0">
              <a:spcBef>
                <a:spcPts val="0"/>
              </a:spcBef>
              <a:spcAft>
                <a:spcPts val="0"/>
              </a:spcAft>
              <a:buSzPts val="1500"/>
              <a:buChar char="●"/>
              <a:defRPr/>
            </a:lvl4pPr>
            <a:lvl5pPr indent="-323850" lvl="4" marL="2286000" rtl="0">
              <a:spcBef>
                <a:spcPts val="0"/>
              </a:spcBef>
              <a:spcAft>
                <a:spcPts val="0"/>
              </a:spcAft>
              <a:buSzPts val="1500"/>
              <a:buChar char="○"/>
              <a:defRPr/>
            </a:lvl5pPr>
            <a:lvl6pPr indent="-323850" lvl="5" marL="2743200" rtl="0">
              <a:spcBef>
                <a:spcPts val="0"/>
              </a:spcBef>
              <a:spcAft>
                <a:spcPts val="0"/>
              </a:spcAft>
              <a:buSzPts val="1500"/>
              <a:buChar char="■"/>
              <a:defRPr/>
            </a:lvl6pPr>
            <a:lvl7pPr indent="-323850" lvl="6" marL="3200400" rtl="0">
              <a:spcBef>
                <a:spcPts val="0"/>
              </a:spcBef>
              <a:spcAft>
                <a:spcPts val="0"/>
              </a:spcAft>
              <a:buSzPts val="1500"/>
              <a:buChar char="●"/>
              <a:defRPr/>
            </a:lvl7pPr>
            <a:lvl8pPr indent="-323850" lvl="7" marL="3657600" rtl="0">
              <a:spcBef>
                <a:spcPts val="0"/>
              </a:spcBef>
              <a:spcAft>
                <a:spcPts val="0"/>
              </a:spcAft>
              <a:buSzPts val="1500"/>
              <a:buChar char="○"/>
              <a:defRPr/>
            </a:lvl8pPr>
            <a:lvl9pPr indent="-323850" lvl="8" marL="4114800" rtl="0">
              <a:spcBef>
                <a:spcPts val="0"/>
              </a:spcBef>
              <a:spcAft>
                <a:spcPts val="0"/>
              </a:spcAft>
              <a:buSzPts val="1500"/>
              <a:buChar char="■"/>
              <a:defRPr/>
            </a:lvl9pPr>
          </a:lstStyle>
          <a:p/>
        </p:txBody>
      </p:sp>
      <p:sp>
        <p:nvSpPr>
          <p:cNvPr id="126" name="Google Shape;126;p18"/>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7" name="Shape 127"/>
        <p:cNvGrpSpPr/>
        <p:nvPr/>
      </p:nvGrpSpPr>
      <p:grpSpPr>
        <a:xfrm>
          <a:off x="0" y="0"/>
          <a:ext cx="0" cy="0"/>
          <a:chOff x="0" y="0"/>
          <a:chExt cx="0" cy="0"/>
        </a:xfrm>
      </p:grpSpPr>
      <p:sp>
        <p:nvSpPr>
          <p:cNvPr id="128" name="Google Shape;128;p19"/>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29" name="Google Shape;129;p19"/>
          <p:cNvGrpSpPr/>
          <p:nvPr/>
        </p:nvGrpSpPr>
        <p:grpSpPr>
          <a:xfrm>
            <a:off x="1107036" y="1588427"/>
            <a:ext cx="994316" cy="61102"/>
            <a:chOff x="4580561" y="2589004"/>
            <a:chExt cx="1064464" cy="25200"/>
          </a:xfrm>
        </p:grpSpPr>
        <p:sp>
          <p:nvSpPr>
            <p:cNvPr id="130" name="Google Shape;130;p19"/>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 name="Google Shape;131;p19"/>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32" name="Google Shape;132;p19"/>
          <p:cNvSpPr txBox="1"/>
          <p:nvPr>
            <p:ph type="title"/>
          </p:nvPr>
        </p:nvSpPr>
        <p:spPr>
          <a:xfrm>
            <a:off x="972600" y="1758200"/>
            <a:ext cx="10251300" cy="7137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p:txBody>
      </p:sp>
      <p:sp>
        <p:nvSpPr>
          <p:cNvPr id="133" name="Google Shape;133;p19"/>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4" name="Shape 134"/>
        <p:cNvGrpSpPr/>
        <p:nvPr/>
      </p:nvGrpSpPr>
      <p:grpSpPr>
        <a:xfrm>
          <a:off x="0" y="0"/>
          <a:ext cx="0" cy="0"/>
          <a:chOff x="0" y="0"/>
          <a:chExt cx="0" cy="0"/>
        </a:xfrm>
      </p:grpSpPr>
      <p:sp>
        <p:nvSpPr>
          <p:cNvPr id="135" name="Google Shape;135;p20"/>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6" name="Google Shape;136;p20"/>
          <p:cNvGrpSpPr/>
          <p:nvPr/>
        </p:nvGrpSpPr>
        <p:grpSpPr>
          <a:xfrm>
            <a:off x="1107036" y="1588427"/>
            <a:ext cx="994316" cy="61102"/>
            <a:chOff x="4580561" y="2589004"/>
            <a:chExt cx="1064464" cy="25200"/>
          </a:xfrm>
        </p:grpSpPr>
        <p:sp>
          <p:nvSpPr>
            <p:cNvPr id="137" name="Google Shape;137;p20"/>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 name="Google Shape;138;p20"/>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39" name="Google Shape;139;p20"/>
          <p:cNvSpPr txBox="1"/>
          <p:nvPr>
            <p:ph type="title"/>
          </p:nvPr>
        </p:nvSpPr>
        <p:spPr>
          <a:xfrm>
            <a:off x="973333" y="1758200"/>
            <a:ext cx="4401300" cy="18420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p:txBody>
      </p:sp>
      <p:sp>
        <p:nvSpPr>
          <p:cNvPr id="140" name="Google Shape;140;p20"/>
          <p:cNvSpPr txBox="1"/>
          <p:nvPr>
            <p:ph idx="1" type="body"/>
          </p:nvPr>
        </p:nvSpPr>
        <p:spPr>
          <a:xfrm>
            <a:off x="961633" y="3708967"/>
            <a:ext cx="4401300" cy="2130000"/>
          </a:xfrm>
          <a:prstGeom prst="rect">
            <a:avLst/>
          </a:prstGeom>
        </p:spPr>
        <p:txBody>
          <a:bodyPr anchorCtr="0" anchor="t" bIns="121900" lIns="121900" spcFirstLastPara="1" rIns="121900" wrap="square" tIns="121900">
            <a:normAutofit/>
          </a:bodyPr>
          <a:lstStyle>
            <a:lvl1pPr indent="-336550" lvl="0" marL="457200" rtl="0">
              <a:spcBef>
                <a:spcPts val="0"/>
              </a:spcBef>
              <a:spcAft>
                <a:spcPts val="0"/>
              </a:spcAft>
              <a:buSzPts val="1700"/>
              <a:buChar char="●"/>
              <a:defRPr/>
            </a:lvl1pPr>
            <a:lvl2pPr indent="-323850" lvl="1" marL="914400" rtl="0">
              <a:spcBef>
                <a:spcPts val="0"/>
              </a:spcBef>
              <a:spcAft>
                <a:spcPts val="0"/>
              </a:spcAft>
              <a:buSzPts val="1500"/>
              <a:buChar char="○"/>
              <a:defRPr/>
            </a:lvl2pPr>
            <a:lvl3pPr indent="-323850" lvl="2" marL="1371600" rtl="0">
              <a:spcBef>
                <a:spcPts val="0"/>
              </a:spcBef>
              <a:spcAft>
                <a:spcPts val="0"/>
              </a:spcAft>
              <a:buSzPts val="1500"/>
              <a:buChar char="■"/>
              <a:defRPr/>
            </a:lvl3pPr>
            <a:lvl4pPr indent="-323850" lvl="3" marL="1828800" rtl="0">
              <a:spcBef>
                <a:spcPts val="0"/>
              </a:spcBef>
              <a:spcAft>
                <a:spcPts val="0"/>
              </a:spcAft>
              <a:buSzPts val="1500"/>
              <a:buChar char="●"/>
              <a:defRPr/>
            </a:lvl4pPr>
            <a:lvl5pPr indent="-323850" lvl="4" marL="2286000" rtl="0">
              <a:spcBef>
                <a:spcPts val="0"/>
              </a:spcBef>
              <a:spcAft>
                <a:spcPts val="0"/>
              </a:spcAft>
              <a:buSzPts val="1500"/>
              <a:buChar char="○"/>
              <a:defRPr/>
            </a:lvl5pPr>
            <a:lvl6pPr indent="-323850" lvl="5" marL="2743200" rtl="0">
              <a:spcBef>
                <a:spcPts val="0"/>
              </a:spcBef>
              <a:spcAft>
                <a:spcPts val="0"/>
              </a:spcAft>
              <a:buSzPts val="1500"/>
              <a:buChar char="■"/>
              <a:defRPr/>
            </a:lvl6pPr>
            <a:lvl7pPr indent="-323850" lvl="6" marL="3200400" rtl="0">
              <a:spcBef>
                <a:spcPts val="0"/>
              </a:spcBef>
              <a:spcAft>
                <a:spcPts val="0"/>
              </a:spcAft>
              <a:buSzPts val="1500"/>
              <a:buChar char="●"/>
              <a:defRPr/>
            </a:lvl7pPr>
            <a:lvl8pPr indent="-323850" lvl="7" marL="3657600" rtl="0">
              <a:spcBef>
                <a:spcPts val="0"/>
              </a:spcBef>
              <a:spcAft>
                <a:spcPts val="0"/>
              </a:spcAft>
              <a:buSzPts val="1500"/>
              <a:buChar char="○"/>
              <a:defRPr/>
            </a:lvl8pPr>
            <a:lvl9pPr indent="-323850" lvl="8" marL="4114800" rtl="0">
              <a:spcBef>
                <a:spcPts val="0"/>
              </a:spcBef>
              <a:spcAft>
                <a:spcPts val="0"/>
              </a:spcAft>
              <a:buSzPts val="1500"/>
              <a:buChar char="■"/>
              <a:defRPr/>
            </a:lvl9pPr>
          </a:lstStyle>
          <a:p/>
        </p:txBody>
      </p:sp>
      <p:sp>
        <p:nvSpPr>
          <p:cNvPr id="141" name="Google Shape;141;p20"/>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42" name="Shape 142"/>
        <p:cNvGrpSpPr/>
        <p:nvPr/>
      </p:nvGrpSpPr>
      <p:grpSpPr>
        <a:xfrm>
          <a:off x="0" y="0"/>
          <a:ext cx="0" cy="0"/>
          <a:chOff x="0" y="0"/>
          <a:chExt cx="0" cy="0"/>
        </a:xfrm>
      </p:grpSpPr>
      <p:grpSp>
        <p:nvGrpSpPr>
          <p:cNvPr id="143" name="Google Shape;143;p21"/>
          <p:cNvGrpSpPr/>
          <p:nvPr/>
        </p:nvGrpSpPr>
        <p:grpSpPr>
          <a:xfrm>
            <a:off x="1107036" y="5558926"/>
            <a:ext cx="994316" cy="61102"/>
            <a:chOff x="4580561" y="2589004"/>
            <a:chExt cx="1064464" cy="25200"/>
          </a:xfrm>
        </p:grpSpPr>
        <p:sp>
          <p:nvSpPr>
            <p:cNvPr id="144" name="Google Shape;144;p21"/>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 name="Google Shape;145;p21"/>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46" name="Google Shape;146;p21"/>
          <p:cNvSpPr txBox="1"/>
          <p:nvPr>
            <p:ph type="title"/>
          </p:nvPr>
        </p:nvSpPr>
        <p:spPr>
          <a:xfrm>
            <a:off x="972600" y="1152400"/>
            <a:ext cx="9361500" cy="3980100"/>
          </a:xfrm>
          <a:prstGeom prst="rect">
            <a:avLst/>
          </a:prstGeom>
        </p:spPr>
        <p:txBody>
          <a:bodyPr anchorCtr="0" anchor="ctr" bIns="121900" lIns="121900" spcFirstLastPara="1" rIns="121900" wrap="square" tIns="12190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7" name="Google Shape;147;p21"/>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lt1"/>
              </a:buClr>
              <a:buSzPts val="2400"/>
              <a:buNone/>
              <a:defRPr sz="2400"/>
            </a:lvl1pPr>
            <a:lvl2pPr lvl="1" rtl="0" algn="ctr">
              <a:lnSpc>
                <a:spcPct val="90000"/>
              </a:lnSpc>
              <a:spcBef>
                <a:spcPts val="500"/>
              </a:spcBef>
              <a:spcAft>
                <a:spcPts val="0"/>
              </a:spcAft>
              <a:buClr>
                <a:schemeClr val="lt1"/>
              </a:buClr>
              <a:buSzPts val="2000"/>
              <a:buNone/>
              <a:defRPr sz="2000"/>
            </a:lvl2pPr>
            <a:lvl3pPr lvl="2" rtl="0" algn="ctr">
              <a:lnSpc>
                <a:spcPct val="90000"/>
              </a:lnSpc>
              <a:spcBef>
                <a:spcPts val="500"/>
              </a:spcBef>
              <a:spcAft>
                <a:spcPts val="0"/>
              </a:spcAft>
              <a:buClr>
                <a:schemeClr val="lt1"/>
              </a:buClr>
              <a:buSzPts val="1800"/>
              <a:buNone/>
              <a:defRPr sz="1800"/>
            </a:lvl3pPr>
            <a:lvl4pPr lvl="3" rtl="0" algn="ctr">
              <a:lnSpc>
                <a:spcPct val="90000"/>
              </a:lnSpc>
              <a:spcBef>
                <a:spcPts val="500"/>
              </a:spcBef>
              <a:spcAft>
                <a:spcPts val="0"/>
              </a:spcAft>
              <a:buClr>
                <a:schemeClr val="lt1"/>
              </a:buClr>
              <a:buSzPts val="1600"/>
              <a:buNone/>
              <a:defRPr sz="1600"/>
            </a:lvl4pPr>
            <a:lvl5pPr lvl="4" rtl="0" algn="ctr">
              <a:lnSpc>
                <a:spcPct val="90000"/>
              </a:lnSpc>
              <a:spcBef>
                <a:spcPts val="500"/>
              </a:spcBef>
              <a:spcAft>
                <a:spcPts val="0"/>
              </a:spcAft>
              <a:buClr>
                <a:schemeClr val="lt1"/>
              </a:buClr>
              <a:buSzPts val="1600"/>
              <a:buNone/>
              <a:defRPr sz="1600"/>
            </a:lvl5pPr>
            <a:lvl6pPr lvl="5" rtl="0" algn="ctr">
              <a:lnSpc>
                <a:spcPct val="90000"/>
              </a:lnSpc>
              <a:spcBef>
                <a:spcPts val="500"/>
              </a:spcBef>
              <a:spcAft>
                <a:spcPts val="0"/>
              </a:spcAft>
              <a:buClr>
                <a:schemeClr val="lt1"/>
              </a:buClr>
              <a:buSzPts val="1600"/>
              <a:buNone/>
              <a:defRPr sz="1600"/>
            </a:lvl6pPr>
            <a:lvl7pPr lvl="6" rtl="0" algn="ctr">
              <a:lnSpc>
                <a:spcPct val="90000"/>
              </a:lnSpc>
              <a:spcBef>
                <a:spcPts val="500"/>
              </a:spcBef>
              <a:spcAft>
                <a:spcPts val="0"/>
              </a:spcAft>
              <a:buClr>
                <a:schemeClr val="lt1"/>
              </a:buClr>
              <a:buSzPts val="1600"/>
              <a:buNone/>
              <a:defRPr sz="1600"/>
            </a:lvl7pPr>
            <a:lvl8pPr lvl="7" rtl="0" algn="ctr">
              <a:lnSpc>
                <a:spcPct val="90000"/>
              </a:lnSpc>
              <a:spcBef>
                <a:spcPts val="500"/>
              </a:spcBef>
              <a:spcAft>
                <a:spcPts val="0"/>
              </a:spcAft>
              <a:buClr>
                <a:schemeClr val="lt1"/>
              </a:buClr>
              <a:buSzPts val="1600"/>
              <a:buNone/>
              <a:defRPr sz="1600"/>
            </a:lvl8pPr>
            <a:lvl9pPr lvl="8" rtl="0" algn="ctr">
              <a:lnSpc>
                <a:spcPct val="90000"/>
              </a:lnSpc>
              <a:spcBef>
                <a:spcPts val="500"/>
              </a:spcBef>
              <a:spcAft>
                <a:spcPts val="0"/>
              </a:spcAft>
              <a:buClr>
                <a:schemeClr val="lt1"/>
              </a:buClr>
              <a:buSzPts val="1600"/>
              <a:buNone/>
              <a:defRPr sz="1600"/>
            </a:lvl9pPr>
          </a:lstStyle>
          <a:p/>
        </p:txBody>
      </p:sp>
      <p:sp>
        <p:nvSpPr>
          <p:cNvPr id="24" name="Google Shape;24;p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8" name="Shape 148"/>
        <p:cNvGrpSpPr/>
        <p:nvPr/>
      </p:nvGrpSpPr>
      <p:grpSpPr>
        <a:xfrm>
          <a:off x="0" y="0"/>
          <a:ext cx="0" cy="0"/>
          <a:chOff x="0" y="0"/>
          <a:chExt cx="0" cy="0"/>
        </a:xfrm>
      </p:grpSpPr>
      <p:sp>
        <p:nvSpPr>
          <p:cNvPr id="149" name="Google Shape;149;p22"/>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50" name="Google Shape;150;p22"/>
          <p:cNvGrpSpPr/>
          <p:nvPr/>
        </p:nvGrpSpPr>
        <p:grpSpPr>
          <a:xfrm>
            <a:off x="1107036" y="1588427"/>
            <a:ext cx="994316" cy="61102"/>
            <a:chOff x="4580561" y="2589004"/>
            <a:chExt cx="1064464" cy="25200"/>
          </a:xfrm>
        </p:grpSpPr>
        <p:sp>
          <p:nvSpPr>
            <p:cNvPr id="151" name="Google Shape;151;p22"/>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 name="Google Shape;152;p22"/>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53" name="Google Shape;153;p22"/>
          <p:cNvSpPr txBox="1"/>
          <p:nvPr>
            <p:ph type="title"/>
          </p:nvPr>
        </p:nvSpPr>
        <p:spPr>
          <a:xfrm>
            <a:off x="973333" y="1758200"/>
            <a:ext cx="4401300" cy="22497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p:txBody>
      </p:sp>
      <p:sp>
        <p:nvSpPr>
          <p:cNvPr id="154" name="Google Shape;154;p22"/>
          <p:cNvSpPr txBox="1"/>
          <p:nvPr>
            <p:ph idx="1" type="subTitle"/>
          </p:nvPr>
        </p:nvSpPr>
        <p:spPr>
          <a:xfrm>
            <a:off x="966600" y="4215367"/>
            <a:ext cx="4401300" cy="1011900"/>
          </a:xfrm>
          <a:prstGeom prst="rect">
            <a:avLst/>
          </a:prstGeom>
        </p:spPr>
        <p:txBody>
          <a:bodyPr anchorCtr="0" anchor="t" bIns="121900" lIns="121900" spcFirstLastPara="1" rIns="121900" wrap="square" tIns="121900">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155" name="Google Shape;155;p22"/>
          <p:cNvSpPr txBox="1"/>
          <p:nvPr>
            <p:ph idx="2" type="body"/>
          </p:nvPr>
        </p:nvSpPr>
        <p:spPr>
          <a:xfrm>
            <a:off x="6898967" y="1803500"/>
            <a:ext cx="4499100" cy="4034100"/>
          </a:xfrm>
          <a:prstGeom prst="rect">
            <a:avLst/>
          </a:prstGeom>
        </p:spPr>
        <p:txBody>
          <a:bodyPr anchorCtr="0" anchor="t" bIns="121900" lIns="121900" spcFirstLastPara="1" rIns="121900" wrap="square" tIns="121900">
            <a:normAutofit/>
          </a:bodyPr>
          <a:lstStyle>
            <a:lvl1pPr indent="-336550" lvl="0" marL="457200" rtl="0">
              <a:spcBef>
                <a:spcPts val="0"/>
              </a:spcBef>
              <a:spcAft>
                <a:spcPts val="0"/>
              </a:spcAft>
              <a:buSzPts val="1700"/>
              <a:buChar char="●"/>
              <a:defRPr/>
            </a:lvl1pPr>
            <a:lvl2pPr indent="-323850" lvl="1" marL="914400" rtl="0">
              <a:spcBef>
                <a:spcPts val="0"/>
              </a:spcBef>
              <a:spcAft>
                <a:spcPts val="0"/>
              </a:spcAft>
              <a:buSzPts val="1500"/>
              <a:buChar char="○"/>
              <a:defRPr/>
            </a:lvl2pPr>
            <a:lvl3pPr indent="-323850" lvl="2" marL="1371600" rtl="0">
              <a:spcBef>
                <a:spcPts val="0"/>
              </a:spcBef>
              <a:spcAft>
                <a:spcPts val="0"/>
              </a:spcAft>
              <a:buSzPts val="1500"/>
              <a:buChar char="■"/>
              <a:defRPr/>
            </a:lvl3pPr>
            <a:lvl4pPr indent="-323850" lvl="3" marL="1828800" rtl="0">
              <a:spcBef>
                <a:spcPts val="0"/>
              </a:spcBef>
              <a:spcAft>
                <a:spcPts val="0"/>
              </a:spcAft>
              <a:buSzPts val="1500"/>
              <a:buChar char="●"/>
              <a:defRPr/>
            </a:lvl4pPr>
            <a:lvl5pPr indent="-323850" lvl="4" marL="2286000" rtl="0">
              <a:spcBef>
                <a:spcPts val="0"/>
              </a:spcBef>
              <a:spcAft>
                <a:spcPts val="0"/>
              </a:spcAft>
              <a:buSzPts val="1500"/>
              <a:buChar char="○"/>
              <a:defRPr/>
            </a:lvl5pPr>
            <a:lvl6pPr indent="-323850" lvl="5" marL="2743200" rtl="0">
              <a:spcBef>
                <a:spcPts val="0"/>
              </a:spcBef>
              <a:spcAft>
                <a:spcPts val="0"/>
              </a:spcAft>
              <a:buSzPts val="1500"/>
              <a:buChar char="■"/>
              <a:defRPr/>
            </a:lvl6pPr>
            <a:lvl7pPr indent="-323850" lvl="6" marL="3200400" rtl="0">
              <a:spcBef>
                <a:spcPts val="0"/>
              </a:spcBef>
              <a:spcAft>
                <a:spcPts val="0"/>
              </a:spcAft>
              <a:buSzPts val="1500"/>
              <a:buChar char="●"/>
              <a:defRPr/>
            </a:lvl7pPr>
            <a:lvl8pPr indent="-323850" lvl="7" marL="3657600" rtl="0">
              <a:spcBef>
                <a:spcPts val="0"/>
              </a:spcBef>
              <a:spcAft>
                <a:spcPts val="0"/>
              </a:spcAft>
              <a:buSzPts val="1500"/>
              <a:buChar char="○"/>
              <a:defRPr/>
            </a:lvl8pPr>
            <a:lvl9pPr indent="-323850" lvl="8" marL="4114800" rtl="0">
              <a:spcBef>
                <a:spcPts val="0"/>
              </a:spcBef>
              <a:spcAft>
                <a:spcPts val="0"/>
              </a:spcAft>
              <a:buSzPts val="1500"/>
              <a:buChar char="■"/>
              <a:defRPr/>
            </a:lvl9pPr>
          </a:lstStyle>
          <a:p/>
        </p:txBody>
      </p:sp>
      <p:sp>
        <p:nvSpPr>
          <p:cNvPr id="156" name="Google Shape;156;p22"/>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7" name="Shape 157"/>
        <p:cNvGrpSpPr/>
        <p:nvPr/>
      </p:nvGrpSpPr>
      <p:grpSpPr>
        <a:xfrm>
          <a:off x="0" y="0"/>
          <a:ext cx="0" cy="0"/>
          <a:chOff x="0" y="0"/>
          <a:chExt cx="0" cy="0"/>
        </a:xfrm>
      </p:grpSpPr>
      <p:sp>
        <p:nvSpPr>
          <p:cNvPr id="158" name="Google Shape;158;p23"/>
          <p:cNvSpPr txBox="1"/>
          <p:nvPr>
            <p:ph idx="1" type="body"/>
          </p:nvPr>
        </p:nvSpPr>
        <p:spPr>
          <a:xfrm>
            <a:off x="966600" y="5830068"/>
            <a:ext cx="10263300" cy="6141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1700"/>
              <a:buNone/>
              <a:defRPr/>
            </a:lvl1pPr>
          </a:lstStyle>
          <a:p/>
        </p:txBody>
      </p:sp>
      <p:sp>
        <p:nvSpPr>
          <p:cNvPr id="159" name="Google Shape;159;p23"/>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60" name="Shape 160"/>
        <p:cNvGrpSpPr/>
        <p:nvPr/>
      </p:nvGrpSpPr>
      <p:grpSpPr>
        <a:xfrm>
          <a:off x="0" y="0"/>
          <a:ext cx="0" cy="0"/>
          <a:chOff x="0" y="0"/>
          <a:chExt cx="0" cy="0"/>
        </a:xfrm>
      </p:grpSpPr>
      <p:grpSp>
        <p:nvGrpSpPr>
          <p:cNvPr id="161" name="Google Shape;161;p24"/>
          <p:cNvGrpSpPr/>
          <p:nvPr/>
        </p:nvGrpSpPr>
        <p:grpSpPr>
          <a:xfrm>
            <a:off x="1107036" y="5558926"/>
            <a:ext cx="994316" cy="61102"/>
            <a:chOff x="4580561" y="2589004"/>
            <a:chExt cx="1064464" cy="25200"/>
          </a:xfrm>
        </p:grpSpPr>
        <p:sp>
          <p:nvSpPr>
            <p:cNvPr id="162" name="Google Shape;162;p24"/>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3" name="Google Shape;163;p24"/>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4" name="Google Shape;164;p24"/>
          <p:cNvSpPr txBox="1"/>
          <p:nvPr>
            <p:ph hasCustomPrompt="1" type="title"/>
          </p:nvPr>
        </p:nvSpPr>
        <p:spPr>
          <a:xfrm>
            <a:off x="972600" y="978600"/>
            <a:ext cx="10251300" cy="1659600"/>
          </a:xfrm>
          <a:prstGeom prst="rect">
            <a:avLst/>
          </a:prstGeom>
        </p:spPr>
        <p:txBody>
          <a:bodyPr anchorCtr="0" anchor="t" bIns="121900" lIns="121900" spcFirstLastPara="1" rIns="121900" wrap="square" tIns="121900">
            <a:normAutofit/>
          </a:bodyPr>
          <a:lstStyle>
            <a:lvl1pPr lvl="0" rtl="0">
              <a:spcBef>
                <a:spcPts val="0"/>
              </a:spcBef>
              <a:spcAft>
                <a:spcPts val="0"/>
              </a:spcAft>
              <a:buClr>
                <a:schemeClr val="lt1"/>
              </a:buClr>
              <a:buSzPts val="10700"/>
              <a:buNone/>
              <a:defRPr sz="10700">
                <a:solidFill>
                  <a:schemeClr val="lt1"/>
                </a:solidFill>
              </a:defRPr>
            </a:lvl1pPr>
            <a:lvl2pPr lvl="1" rtl="0">
              <a:spcBef>
                <a:spcPts val="0"/>
              </a:spcBef>
              <a:spcAft>
                <a:spcPts val="0"/>
              </a:spcAft>
              <a:buClr>
                <a:schemeClr val="lt1"/>
              </a:buClr>
              <a:buSzPts val="10700"/>
              <a:buNone/>
              <a:defRPr sz="10700">
                <a:solidFill>
                  <a:schemeClr val="lt1"/>
                </a:solidFill>
              </a:defRPr>
            </a:lvl2pPr>
            <a:lvl3pPr lvl="2" rtl="0">
              <a:spcBef>
                <a:spcPts val="0"/>
              </a:spcBef>
              <a:spcAft>
                <a:spcPts val="0"/>
              </a:spcAft>
              <a:buClr>
                <a:schemeClr val="lt1"/>
              </a:buClr>
              <a:buSzPts val="10700"/>
              <a:buNone/>
              <a:defRPr sz="10700">
                <a:solidFill>
                  <a:schemeClr val="lt1"/>
                </a:solidFill>
              </a:defRPr>
            </a:lvl3pPr>
            <a:lvl4pPr lvl="3" rtl="0">
              <a:spcBef>
                <a:spcPts val="0"/>
              </a:spcBef>
              <a:spcAft>
                <a:spcPts val="0"/>
              </a:spcAft>
              <a:buClr>
                <a:schemeClr val="lt1"/>
              </a:buClr>
              <a:buSzPts val="10700"/>
              <a:buNone/>
              <a:defRPr sz="10700">
                <a:solidFill>
                  <a:schemeClr val="lt1"/>
                </a:solidFill>
              </a:defRPr>
            </a:lvl4pPr>
            <a:lvl5pPr lvl="4" rtl="0">
              <a:spcBef>
                <a:spcPts val="0"/>
              </a:spcBef>
              <a:spcAft>
                <a:spcPts val="0"/>
              </a:spcAft>
              <a:buClr>
                <a:schemeClr val="lt1"/>
              </a:buClr>
              <a:buSzPts val="10700"/>
              <a:buNone/>
              <a:defRPr sz="10700">
                <a:solidFill>
                  <a:schemeClr val="lt1"/>
                </a:solidFill>
              </a:defRPr>
            </a:lvl5pPr>
            <a:lvl6pPr lvl="5" rtl="0">
              <a:spcBef>
                <a:spcPts val="0"/>
              </a:spcBef>
              <a:spcAft>
                <a:spcPts val="0"/>
              </a:spcAft>
              <a:buClr>
                <a:schemeClr val="lt1"/>
              </a:buClr>
              <a:buSzPts val="10700"/>
              <a:buNone/>
              <a:defRPr sz="10700">
                <a:solidFill>
                  <a:schemeClr val="lt1"/>
                </a:solidFill>
              </a:defRPr>
            </a:lvl6pPr>
            <a:lvl7pPr lvl="6" rtl="0">
              <a:spcBef>
                <a:spcPts val="0"/>
              </a:spcBef>
              <a:spcAft>
                <a:spcPts val="0"/>
              </a:spcAft>
              <a:buClr>
                <a:schemeClr val="lt1"/>
              </a:buClr>
              <a:buSzPts val="10700"/>
              <a:buNone/>
              <a:defRPr sz="10700">
                <a:solidFill>
                  <a:schemeClr val="lt1"/>
                </a:solidFill>
              </a:defRPr>
            </a:lvl7pPr>
            <a:lvl8pPr lvl="7" rtl="0">
              <a:spcBef>
                <a:spcPts val="0"/>
              </a:spcBef>
              <a:spcAft>
                <a:spcPts val="0"/>
              </a:spcAft>
              <a:buClr>
                <a:schemeClr val="lt1"/>
              </a:buClr>
              <a:buSzPts val="10700"/>
              <a:buNone/>
              <a:defRPr sz="10700">
                <a:solidFill>
                  <a:schemeClr val="lt1"/>
                </a:solidFill>
              </a:defRPr>
            </a:lvl8pPr>
            <a:lvl9pPr lvl="8" rtl="0">
              <a:spcBef>
                <a:spcPts val="0"/>
              </a:spcBef>
              <a:spcAft>
                <a:spcPts val="0"/>
              </a:spcAft>
              <a:buClr>
                <a:schemeClr val="lt1"/>
              </a:buClr>
              <a:buSzPts val="10700"/>
              <a:buNone/>
              <a:defRPr sz="10700">
                <a:solidFill>
                  <a:schemeClr val="lt1"/>
                </a:solidFill>
              </a:defRPr>
            </a:lvl9pPr>
          </a:lstStyle>
          <a:p>
            <a:r>
              <a:t>xx%</a:t>
            </a:r>
          </a:p>
        </p:txBody>
      </p:sp>
      <p:sp>
        <p:nvSpPr>
          <p:cNvPr id="165" name="Google Shape;165;p24"/>
          <p:cNvSpPr txBox="1"/>
          <p:nvPr>
            <p:ph idx="1" type="body"/>
          </p:nvPr>
        </p:nvSpPr>
        <p:spPr>
          <a:xfrm>
            <a:off x="972600" y="3030517"/>
            <a:ext cx="10251300" cy="2107200"/>
          </a:xfrm>
          <a:prstGeom prst="rect">
            <a:avLst/>
          </a:prstGeom>
        </p:spPr>
        <p:txBody>
          <a:bodyPr anchorCtr="0" anchor="t" bIns="121900" lIns="121900" spcFirstLastPara="1" rIns="121900" wrap="square" tIns="121900">
            <a:normAutofit/>
          </a:bodyPr>
          <a:lstStyle>
            <a:lvl1pPr indent="-336550" lvl="0" marL="457200" rtl="0">
              <a:spcBef>
                <a:spcPts val="0"/>
              </a:spcBef>
              <a:spcAft>
                <a:spcPts val="0"/>
              </a:spcAft>
              <a:buClr>
                <a:schemeClr val="lt1"/>
              </a:buClr>
              <a:buSzPts val="1700"/>
              <a:buChar char="●"/>
              <a:defRPr>
                <a:solidFill>
                  <a:schemeClr val="lt1"/>
                </a:solidFill>
              </a:defRPr>
            </a:lvl1pPr>
            <a:lvl2pPr indent="-323850" lvl="1" marL="914400" rtl="0">
              <a:spcBef>
                <a:spcPts val="0"/>
              </a:spcBef>
              <a:spcAft>
                <a:spcPts val="0"/>
              </a:spcAft>
              <a:buClr>
                <a:schemeClr val="lt1"/>
              </a:buClr>
              <a:buSzPts val="1500"/>
              <a:buChar char="○"/>
              <a:defRPr>
                <a:solidFill>
                  <a:schemeClr val="lt1"/>
                </a:solidFill>
              </a:defRPr>
            </a:lvl2pPr>
            <a:lvl3pPr indent="-323850" lvl="2" marL="1371600" rtl="0">
              <a:spcBef>
                <a:spcPts val="0"/>
              </a:spcBef>
              <a:spcAft>
                <a:spcPts val="0"/>
              </a:spcAft>
              <a:buClr>
                <a:schemeClr val="lt1"/>
              </a:buClr>
              <a:buSzPts val="1500"/>
              <a:buChar char="■"/>
              <a:defRPr>
                <a:solidFill>
                  <a:schemeClr val="lt1"/>
                </a:solidFill>
              </a:defRPr>
            </a:lvl3pPr>
            <a:lvl4pPr indent="-323850" lvl="3" marL="1828800" rtl="0">
              <a:spcBef>
                <a:spcPts val="0"/>
              </a:spcBef>
              <a:spcAft>
                <a:spcPts val="0"/>
              </a:spcAft>
              <a:buClr>
                <a:schemeClr val="lt1"/>
              </a:buClr>
              <a:buSzPts val="1500"/>
              <a:buChar char="●"/>
              <a:defRPr>
                <a:solidFill>
                  <a:schemeClr val="lt1"/>
                </a:solidFill>
              </a:defRPr>
            </a:lvl4pPr>
            <a:lvl5pPr indent="-323850" lvl="4" marL="2286000" rtl="0">
              <a:spcBef>
                <a:spcPts val="0"/>
              </a:spcBef>
              <a:spcAft>
                <a:spcPts val="0"/>
              </a:spcAft>
              <a:buClr>
                <a:schemeClr val="lt1"/>
              </a:buClr>
              <a:buSzPts val="1500"/>
              <a:buChar char="○"/>
              <a:defRPr>
                <a:solidFill>
                  <a:schemeClr val="lt1"/>
                </a:solidFill>
              </a:defRPr>
            </a:lvl5pPr>
            <a:lvl6pPr indent="-323850" lvl="5" marL="2743200" rtl="0">
              <a:spcBef>
                <a:spcPts val="0"/>
              </a:spcBef>
              <a:spcAft>
                <a:spcPts val="0"/>
              </a:spcAft>
              <a:buClr>
                <a:schemeClr val="lt1"/>
              </a:buClr>
              <a:buSzPts val="1500"/>
              <a:buChar char="■"/>
              <a:defRPr>
                <a:solidFill>
                  <a:schemeClr val="lt1"/>
                </a:solidFill>
              </a:defRPr>
            </a:lvl6pPr>
            <a:lvl7pPr indent="-323850" lvl="6" marL="3200400" rtl="0">
              <a:spcBef>
                <a:spcPts val="0"/>
              </a:spcBef>
              <a:spcAft>
                <a:spcPts val="0"/>
              </a:spcAft>
              <a:buClr>
                <a:schemeClr val="lt1"/>
              </a:buClr>
              <a:buSzPts val="1500"/>
              <a:buChar char="●"/>
              <a:defRPr>
                <a:solidFill>
                  <a:schemeClr val="lt1"/>
                </a:solidFill>
              </a:defRPr>
            </a:lvl7pPr>
            <a:lvl8pPr indent="-323850" lvl="7" marL="3657600" rtl="0">
              <a:spcBef>
                <a:spcPts val="0"/>
              </a:spcBef>
              <a:spcAft>
                <a:spcPts val="0"/>
              </a:spcAft>
              <a:buClr>
                <a:schemeClr val="lt1"/>
              </a:buClr>
              <a:buSzPts val="1500"/>
              <a:buChar char="○"/>
              <a:defRPr>
                <a:solidFill>
                  <a:schemeClr val="lt1"/>
                </a:solidFill>
              </a:defRPr>
            </a:lvl8pPr>
            <a:lvl9pPr indent="-323850" lvl="8" marL="4114800" rtl="0">
              <a:spcBef>
                <a:spcPts val="0"/>
              </a:spcBef>
              <a:spcAft>
                <a:spcPts val="0"/>
              </a:spcAft>
              <a:buClr>
                <a:schemeClr val="lt1"/>
              </a:buClr>
              <a:buSzPts val="1500"/>
              <a:buChar char="■"/>
              <a:defRPr>
                <a:solidFill>
                  <a:schemeClr val="lt1"/>
                </a:solidFill>
              </a:defRPr>
            </a:lvl9pPr>
          </a:lstStyle>
          <a:p/>
        </p:txBody>
      </p:sp>
      <p:sp>
        <p:nvSpPr>
          <p:cNvPr id="166" name="Google Shape;166;p24"/>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7" name="Shape 167"/>
        <p:cNvGrpSpPr/>
        <p:nvPr/>
      </p:nvGrpSpPr>
      <p:grpSpPr>
        <a:xfrm>
          <a:off x="0" y="0"/>
          <a:ext cx="0" cy="0"/>
          <a:chOff x="0" y="0"/>
          <a:chExt cx="0" cy="0"/>
        </a:xfrm>
      </p:grpSpPr>
      <p:sp>
        <p:nvSpPr>
          <p:cNvPr id="168" name="Google Shape;168;p25"/>
          <p:cNvSpPr txBox="1"/>
          <p:nvPr>
            <p:ph idx="12" type="sldNum"/>
          </p:nvPr>
        </p:nvSpPr>
        <p:spPr>
          <a:xfrm>
            <a:off x="11381736" y="6333134"/>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27"/>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75" name="Google Shape;175;p27"/>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76" name="Google Shape;176;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28"/>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79" name="Google Shape;179;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0" name="Shape 180"/>
        <p:cNvGrpSpPr/>
        <p:nvPr/>
      </p:nvGrpSpPr>
      <p:grpSpPr>
        <a:xfrm>
          <a:off x="0" y="0"/>
          <a:ext cx="0" cy="0"/>
          <a:chOff x="0" y="0"/>
          <a:chExt cx="0" cy="0"/>
        </a:xfrm>
      </p:grpSpPr>
      <p:sp>
        <p:nvSpPr>
          <p:cNvPr id="181" name="Google Shape;181;p2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2" name="Google Shape;182;p29"/>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83" name="Google Shape;183;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4" name="Shape 184"/>
        <p:cNvGrpSpPr/>
        <p:nvPr/>
      </p:nvGrpSpPr>
      <p:grpSpPr>
        <a:xfrm>
          <a:off x="0" y="0"/>
          <a:ext cx="0" cy="0"/>
          <a:chOff x="0" y="0"/>
          <a:chExt cx="0" cy="0"/>
        </a:xfrm>
      </p:grpSpPr>
      <p:sp>
        <p:nvSpPr>
          <p:cNvPr id="185" name="Google Shape;185;p3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6" name="Google Shape;186;p30"/>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7" name="Google Shape;187;p30"/>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8" name="Google Shape;188;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9" name="Shape 189"/>
        <p:cNvGrpSpPr/>
        <p:nvPr/>
      </p:nvGrpSpPr>
      <p:grpSpPr>
        <a:xfrm>
          <a:off x="0" y="0"/>
          <a:ext cx="0" cy="0"/>
          <a:chOff x="0" y="0"/>
          <a:chExt cx="0" cy="0"/>
        </a:xfrm>
      </p:grpSpPr>
      <p:sp>
        <p:nvSpPr>
          <p:cNvPr id="190" name="Google Shape;190;p3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91" name="Google Shape;191;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2" name="Shape 192"/>
        <p:cNvGrpSpPr/>
        <p:nvPr/>
      </p:nvGrpSpPr>
      <p:grpSpPr>
        <a:xfrm>
          <a:off x="0" y="0"/>
          <a:ext cx="0" cy="0"/>
          <a:chOff x="0" y="0"/>
          <a:chExt cx="0" cy="0"/>
        </a:xfrm>
      </p:grpSpPr>
      <p:sp>
        <p:nvSpPr>
          <p:cNvPr id="193" name="Google Shape;193;p32"/>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94" name="Google Shape;194;p32"/>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95" name="Google Shape;195;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None/>
              <a:defRPr sz="2400">
                <a:solidFill>
                  <a:schemeClr val="lt1"/>
                </a:solidFill>
              </a:defRPr>
            </a:lvl1pPr>
            <a:lvl2pPr indent="-228600" lvl="1" marL="914400" rtl="0" algn="l">
              <a:lnSpc>
                <a:spcPct val="90000"/>
              </a:lnSpc>
              <a:spcBef>
                <a:spcPts val="500"/>
              </a:spcBef>
              <a:spcAft>
                <a:spcPts val="0"/>
              </a:spcAft>
              <a:buClr>
                <a:schemeClr val="lt1"/>
              </a:buClr>
              <a:buSzPts val="2000"/>
              <a:buNone/>
              <a:defRPr sz="2000">
                <a:solidFill>
                  <a:schemeClr val="lt1"/>
                </a:solidFill>
              </a:defRPr>
            </a:lvl2pPr>
            <a:lvl3pPr indent="-228600" lvl="2" marL="1371600" rtl="0" algn="l">
              <a:lnSpc>
                <a:spcPct val="90000"/>
              </a:lnSpc>
              <a:spcBef>
                <a:spcPts val="500"/>
              </a:spcBef>
              <a:spcAft>
                <a:spcPts val="0"/>
              </a:spcAft>
              <a:buClr>
                <a:schemeClr val="lt1"/>
              </a:buClr>
              <a:buSzPts val="1800"/>
              <a:buNone/>
              <a:defRPr sz="1800">
                <a:solidFill>
                  <a:schemeClr val="lt1"/>
                </a:solidFill>
              </a:defRPr>
            </a:lvl3pPr>
            <a:lvl4pPr indent="-228600" lvl="3" marL="1828800" rtl="0" algn="l">
              <a:lnSpc>
                <a:spcPct val="90000"/>
              </a:lnSpc>
              <a:spcBef>
                <a:spcPts val="500"/>
              </a:spcBef>
              <a:spcAft>
                <a:spcPts val="0"/>
              </a:spcAft>
              <a:buClr>
                <a:schemeClr val="lt1"/>
              </a:buClr>
              <a:buSzPts val="1600"/>
              <a:buNone/>
              <a:defRPr sz="1600">
                <a:solidFill>
                  <a:schemeClr val="lt1"/>
                </a:solidFill>
              </a:defRPr>
            </a:lvl4pPr>
            <a:lvl5pPr indent="-228600" lvl="4" marL="2286000" rtl="0" algn="l">
              <a:lnSpc>
                <a:spcPct val="90000"/>
              </a:lnSpc>
              <a:spcBef>
                <a:spcPts val="500"/>
              </a:spcBef>
              <a:spcAft>
                <a:spcPts val="0"/>
              </a:spcAft>
              <a:buClr>
                <a:schemeClr val="lt1"/>
              </a:buClr>
              <a:buSzPts val="1600"/>
              <a:buNone/>
              <a:defRPr sz="1600">
                <a:solidFill>
                  <a:schemeClr val="lt1"/>
                </a:solidFill>
              </a:defRPr>
            </a:lvl5pPr>
            <a:lvl6pPr indent="-228600" lvl="5" marL="2743200" rtl="0" algn="l">
              <a:lnSpc>
                <a:spcPct val="90000"/>
              </a:lnSpc>
              <a:spcBef>
                <a:spcPts val="500"/>
              </a:spcBef>
              <a:spcAft>
                <a:spcPts val="0"/>
              </a:spcAft>
              <a:buClr>
                <a:schemeClr val="lt1"/>
              </a:buClr>
              <a:buSzPts val="1600"/>
              <a:buNone/>
              <a:defRPr sz="1600">
                <a:solidFill>
                  <a:schemeClr val="lt1"/>
                </a:solidFill>
              </a:defRPr>
            </a:lvl6pPr>
            <a:lvl7pPr indent="-228600" lvl="6" marL="3200400" rtl="0" algn="l">
              <a:lnSpc>
                <a:spcPct val="90000"/>
              </a:lnSpc>
              <a:spcBef>
                <a:spcPts val="500"/>
              </a:spcBef>
              <a:spcAft>
                <a:spcPts val="0"/>
              </a:spcAft>
              <a:buClr>
                <a:schemeClr val="lt1"/>
              </a:buClr>
              <a:buSzPts val="1600"/>
              <a:buNone/>
              <a:defRPr sz="1600">
                <a:solidFill>
                  <a:schemeClr val="lt1"/>
                </a:solidFill>
              </a:defRPr>
            </a:lvl7pPr>
            <a:lvl8pPr indent="-228600" lvl="7" marL="3657600" rtl="0" algn="l">
              <a:lnSpc>
                <a:spcPct val="90000"/>
              </a:lnSpc>
              <a:spcBef>
                <a:spcPts val="500"/>
              </a:spcBef>
              <a:spcAft>
                <a:spcPts val="0"/>
              </a:spcAft>
              <a:buClr>
                <a:schemeClr val="lt1"/>
              </a:buClr>
              <a:buSzPts val="1600"/>
              <a:buNone/>
              <a:defRPr sz="1600">
                <a:solidFill>
                  <a:schemeClr val="lt1"/>
                </a:solidFill>
              </a:defRPr>
            </a:lvl8pPr>
            <a:lvl9pPr indent="-228600" lvl="8" marL="4114800" rtl="0" algn="l">
              <a:lnSpc>
                <a:spcPct val="90000"/>
              </a:lnSpc>
              <a:spcBef>
                <a:spcPts val="500"/>
              </a:spcBef>
              <a:spcAft>
                <a:spcPts val="0"/>
              </a:spcAft>
              <a:buClr>
                <a:schemeClr val="lt1"/>
              </a:buClr>
              <a:buSzPts val="1600"/>
              <a:buNone/>
              <a:defRPr sz="1600">
                <a:solidFill>
                  <a:schemeClr val="lt1"/>
                </a:solidFill>
              </a:defRPr>
            </a:lvl9pPr>
          </a:lstStyle>
          <a:p/>
        </p:txBody>
      </p:sp>
      <p:sp>
        <p:nvSpPr>
          <p:cNvPr id="30" name="Google Shape;30;p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6" name="Shape 196"/>
        <p:cNvGrpSpPr/>
        <p:nvPr/>
      </p:nvGrpSpPr>
      <p:grpSpPr>
        <a:xfrm>
          <a:off x="0" y="0"/>
          <a:ext cx="0" cy="0"/>
          <a:chOff x="0" y="0"/>
          <a:chExt cx="0" cy="0"/>
        </a:xfrm>
      </p:grpSpPr>
      <p:sp>
        <p:nvSpPr>
          <p:cNvPr id="197" name="Google Shape;197;p33"/>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98" name="Google Shape;198;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9" name="Shape 199"/>
        <p:cNvGrpSpPr/>
        <p:nvPr/>
      </p:nvGrpSpPr>
      <p:grpSpPr>
        <a:xfrm>
          <a:off x="0" y="0"/>
          <a:ext cx="0" cy="0"/>
          <a:chOff x="0" y="0"/>
          <a:chExt cx="0" cy="0"/>
        </a:xfrm>
      </p:grpSpPr>
      <p:sp>
        <p:nvSpPr>
          <p:cNvPr id="200" name="Google Shape;200;p3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34"/>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202" name="Google Shape;202;p34"/>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3" name="Google Shape;203;p34"/>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04" name="Google Shape;204;p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5" name="Shape 205"/>
        <p:cNvGrpSpPr/>
        <p:nvPr/>
      </p:nvGrpSpPr>
      <p:grpSpPr>
        <a:xfrm>
          <a:off x="0" y="0"/>
          <a:ext cx="0" cy="0"/>
          <a:chOff x="0" y="0"/>
          <a:chExt cx="0" cy="0"/>
        </a:xfrm>
      </p:grpSpPr>
      <p:sp>
        <p:nvSpPr>
          <p:cNvPr id="206" name="Google Shape;206;p35"/>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207" name="Google Shape;207;p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8" name="Shape 208"/>
        <p:cNvGrpSpPr/>
        <p:nvPr/>
      </p:nvGrpSpPr>
      <p:grpSpPr>
        <a:xfrm>
          <a:off x="0" y="0"/>
          <a:ext cx="0" cy="0"/>
          <a:chOff x="0" y="0"/>
          <a:chExt cx="0" cy="0"/>
        </a:xfrm>
      </p:grpSpPr>
      <p:sp>
        <p:nvSpPr>
          <p:cNvPr id="209" name="Google Shape;209;p36"/>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10" name="Google Shape;210;p36"/>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211" name="Google Shape;211;p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2" name="Shape 212"/>
        <p:cNvGrpSpPr/>
        <p:nvPr/>
      </p:nvGrpSpPr>
      <p:grpSpPr>
        <a:xfrm>
          <a:off x="0" y="0"/>
          <a:ext cx="0" cy="0"/>
          <a:chOff x="0" y="0"/>
          <a:chExt cx="0" cy="0"/>
        </a:xfrm>
      </p:grpSpPr>
      <p:sp>
        <p:nvSpPr>
          <p:cNvPr id="213" name="Google Shape;213;p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36" name="Google Shape;36;p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37" name="Google Shape;37;p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 name="Google Shape;42;p6"/>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None/>
              <a:defRPr b="1" sz="2400"/>
            </a:lvl1pPr>
            <a:lvl2pPr indent="-228600" lvl="1" marL="914400" rtl="0" algn="l">
              <a:lnSpc>
                <a:spcPct val="90000"/>
              </a:lnSpc>
              <a:spcBef>
                <a:spcPts val="500"/>
              </a:spcBef>
              <a:spcAft>
                <a:spcPts val="0"/>
              </a:spcAft>
              <a:buClr>
                <a:schemeClr val="lt1"/>
              </a:buClr>
              <a:buSzPts val="2000"/>
              <a:buNone/>
              <a:defRPr b="1" sz="2000"/>
            </a:lvl2pPr>
            <a:lvl3pPr indent="-228600" lvl="2" marL="1371600" rtl="0" algn="l">
              <a:lnSpc>
                <a:spcPct val="90000"/>
              </a:lnSpc>
              <a:spcBef>
                <a:spcPts val="500"/>
              </a:spcBef>
              <a:spcAft>
                <a:spcPts val="0"/>
              </a:spcAft>
              <a:buClr>
                <a:schemeClr val="lt1"/>
              </a:buClr>
              <a:buSzPts val="1800"/>
              <a:buNone/>
              <a:defRPr b="1" sz="1800"/>
            </a:lvl3pPr>
            <a:lvl4pPr indent="-228600" lvl="3" marL="1828800" rtl="0" algn="l">
              <a:lnSpc>
                <a:spcPct val="90000"/>
              </a:lnSpc>
              <a:spcBef>
                <a:spcPts val="500"/>
              </a:spcBef>
              <a:spcAft>
                <a:spcPts val="0"/>
              </a:spcAft>
              <a:buClr>
                <a:schemeClr val="lt1"/>
              </a:buClr>
              <a:buSzPts val="1600"/>
              <a:buNone/>
              <a:defRPr b="1" sz="1600"/>
            </a:lvl4pPr>
            <a:lvl5pPr indent="-228600" lvl="4" marL="2286000" rtl="0" algn="l">
              <a:lnSpc>
                <a:spcPct val="90000"/>
              </a:lnSpc>
              <a:spcBef>
                <a:spcPts val="500"/>
              </a:spcBef>
              <a:spcAft>
                <a:spcPts val="0"/>
              </a:spcAft>
              <a:buClr>
                <a:schemeClr val="lt1"/>
              </a:buClr>
              <a:buSzPts val="1600"/>
              <a:buNone/>
              <a:defRPr b="1" sz="1600"/>
            </a:lvl5pPr>
            <a:lvl6pPr indent="-228600" lvl="5" marL="2743200" rtl="0" algn="l">
              <a:lnSpc>
                <a:spcPct val="90000"/>
              </a:lnSpc>
              <a:spcBef>
                <a:spcPts val="500"/>
              </a:spcBef>
              <a:spcAft>
                <a:spcPts val="0"/>
              </a:spcAft>
              <a:buClr>
                <a:schemeClr val="lt1"/>
              </a:buClr>
              <a:buSzPts val="1600"/>
              <a:buNone/>
              <a:defRPr b="1" sz="1600"/>
            </a:lvl6pPr>
            <a:lvl7pPr indent="-228600" lvl="6" marL="3200400" rtl="0" algn="l">
              <a:lnSpc>
                <a:spcPct val="90000"/>
              </a:lnSpc>
              <a:spcBef>
                <a:spcPts val="500"/>
              </a:spcBef>
              <a:spcAft>
                <a:spcPts val="0"/>
              </a:spcAft>
              <a:buClr>
                <a:schemeClr val="lt1"/>
              </a:buClr>
              <a:buSzPts val="1600"/>
              <a:buNone/>
              <a:defRPr b="1" sz="1600"/>
            </a:lvl7pPr>
            <a:lvl8pPr indent="-228600" lvl="7" marL="3657600" rtl="0" algn="l">
              <a:lnSpc>
                <a:spcPct val="90000"/>
              </a:lnSpc>
              <a:spcBef>
                <a:spcPts val="500"/>
              </a:spcBef>
              <a:spcAft>
                <a:spcPts val="0"/>
              </a:spcAft>
              <a:buClr>
                <a:schemeClr val="lt1"/>
              </a:buClr>
              <a:buSzPts val="1600"/>
              <a:buNone/>
              <a:defRPr b="1" sz="1600"/>
            </a:lvl8pPr>
            <a:lvl9pPr indent="-228600" lvl="8" marL="4114800" rtl="0" algn="l">
              <a:lnSpc>
                <a:spcPct val="90000"/>
              </a:lnSpc>
              <a:spcBef>
                <a:spcPts val="500"/>
              </a:spcBef>
              <a:spcAft>
                <a:spcPts val="0"/>
              </a:spcAft>
              <a:buClr>
                <a:schemeClr val="lt1"/>
              </a:buClr>
              <a:buSzPts val="1600"/>
              <a:buNone/>
              <a:defRPr b="1" sz="1600"/>
            </a:lvl9pPr>
          </a:lstStyle>
          <a:p/>
        </p:txBody>
      </p:sp>
      <p:sp>
        <p:nvSpPr>
          <p:cNvPr id="43" name="Google Shape;43;p6"/>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44" name="Google Shape;44;p6"/>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2400"/>
              <a:buNone/>
              <a:defRPr b="1" sz="2400"/>
            </a:lvl1pPr>
            <a:lvl2pPr indent="-228600" lvl="1" marL="914400" rtl="0" algn="l">
              <a:lnSpc>
                <a:spcPct val="90000"/>
              </a:lnSpc>
              <a:spcBef>
                <a:spcPts val="500"/>
              </a:spcBef>
              <a:spcAft>
                <a:spcPts val="0"/>
              </a:spcAft>
              <a:buClr>
                <a:schemeClr val="lt1"/>
              </a:buClr>
              <a:buSzPts val="2000"/>
              <a:buNone/>
              <a:defRPr b="1" sz="2000"/>
            </a:lvl2pPr>
            <a:lvl3pPr indent="-228600" lvl="2" marL="1371600" rtl="0" algn="l">
              <a:lnSpc>
                <a:spcPct val="90000"/>
              </a:lnSpc>
              <a:spcBef>
                <a:spcPts val="500"/>
              </a:spcBef>
              <a:spcAft>
                <a:spcPts val="0"/>
              </a:spcAft>
              <a:buClr>
                <a:schemeClr val="lt1"/>
              </a:buClr>
              <a:buSzPts val="1800"/>
              <a:buNone/>
              <a:defRPr b="1" sz="1800"/>
            </a:lvl3pPr>
            <a:lvl4pPr indent="-228600" lvl="3" marL="1828800" rtl="0" algn="l">
              <a:lnSpc>
                <a:spcPct val="90000"/>
              </a:lnSpc>
              <a:spcBef>
                <a:spcPts val="500"/>
              </a:spcBef>
              <a:spcAft>
                <a:spcPts val="0"/>
              </a:spcAft>
              <a:buClr>
                <a:schemeClr val="lt1"/>
              </a:buClr>
              <a:buSzPts val="1600"/>
              <a:buNone/>
              <a:defRPr b="1" sz="1600"/>
            </a:lvl4pPr>
            <a:lvl5pPr indent="-228600" lvl="4" marL="2286000" rtl="0" algn="l">
              <a:lnSpc>
                <a:spcPct val="90000"/>
              </a:lnSpc>
              <a:spcBef>
                <a:spcPts val="500"/>
              </a:spcBef>
              <a:spcAft>
                <a:spcPts val="0"/>
              </a:spcAft>
              <a:buClr>
                <a:schemeClr val="lt1"/>
              </a:buClr>
              <a:buSzPts val="1600"/>
              <a:buNone/>
              <a:defRPr b="1" sz="1600"/>
            </a:lvl5pPr>
            <a:lvl6pPr indent="-228600" lvl="5" marL="2743200" rtl="0" algn="l">
              <a:lnSpc>
                <a:spcPct val="90000"/>
              </a:lnSpc>
              <a:spcBef>
                <a:spcPts val="500"/>
              </a:spcBef>
              <a:spcAft>
                <a:spcPts val="0"/>
              </a:spcAft>
              <a:buClr>
                <a:schemeClr val="lt1"/>
              </a:buClr>
              <a:buSzPts val="1600"/>
              <a:buNone/>
              <a:defRPr b="1" sz="1600"/>
            </a:lvl6pPr>
            <a:lvl7pPr indent="-228600" lvl="6" marL="3200400" rtl="0" algn="l">
              <a:lnSpc>
                <a:spcPct val="90000"/>
              </a:lnSpc>
              <a:spcBef>
                <a:spcPts val="500"/>
              </a:spcBef>
              <a:spcAft>
                <a:spcPts val="0"/>
              </a:spcAft>
              <a:buClr>
                <a:schemeClr val="lt1"/>
              </a:buClr>
              <a:buSzPts val="1600"/>
              <a:buNone/>
              <a:defRPr b="1" sz="1600"/>
            </a:lvl7pPr>
            <a:lvl8pPr indent="-228600" lvl="7" marL="3657600" rtl="0" algn="l">
              <a:lnSpc>
                <a:spcPct val="90000"/>
              </a:lnSpc>
              <a:spcBef>
                <a:spcPts val="500"/>
              </a:spcBef>
              <a:spcAft>
                <a:spcPts val="0"/>
              </a:spcAft>
              <a:buClr>
                <a:schemeClr val="lt1"/>
              </a:buClr>
              <a:buSzPts val="1600"/>
              <a:buNone/>
              <a:defRPr b="1" sz="1600"/>
            </a:lvl8pPr>
            <a:lvl9pPr indent="-228600" lvl="8" marL="4114800" rtl="0" algn="l">
              <a:lnSpc>
                <a:spcPct val="90000"/>
              </a:lnSpc>
              <a:spcBef>
                <a:spcPts val="500"/>
              </a:spcBef>
              <a:spcAft>
                <a:spcPts val="0"/>
              </a:spcAft>
              <a:buClr>
                <a:schemeClr val="lt1"/>
              </a:buClr>
              <a:buSzPts val="1600"/>
              <a:buNone/>
              <a:defRPr b="1" sz="1600"/>
            </a:lvl9pPr>
          </a:lstStyle>
          <a:p/>
        </p:txBody>
      </p:sp>
      <p:sp>
        <p:nvSpPr>
          <p:cNvPr id="45" name="Google Shape;45;p6"/>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lt1"/>
              </a:buClr>
              <a:buSzPts val="1800"/>
              <a:buChar char="•"/>
              <a:defRPr/>
            </a:lvl1pPr>
            <a:lvl2pPr indent="-342900" lvl="1" marL="914400" rtl="0" algn="l">
              <a:lnSpc>
                <a:spcPct val="90000"/>
              </a:lnSpc>
              <a:spcBef>
                <a:spcPts val="500"/>
              </a:spcBef>
              <a:spcAft>
                <a:spcPts val="0"/>
              </a:spcAft>
              <a:buClr>
                <a:schemeClr val="lt1"/>
              </a:buClr>
              <a:buSzPts val="1800"/>
              <a:buChar char="•"/>
              <a:defRPr/>
            </a:lvl2pPr>
            <a:lvl3pPr indent="-342900" lvl="2" marL="1371600" rtl="0" algn="l">
              <a:lnSpc>
                <a:spcPct val="90000"/>
              </a:lnSpc>
              <a:spcBef>
                <a:spcPts val="500"/>
              </a:spcBef>
              <a:spcAft>
                <a:spcPts val="0"/>
              </a:spcAft>
              <a:buClr>
                <a:schemeClr val="lt1"/>
              </a:buClr>
              <a:buSzPts val="1800"/>
              <a:buChar char="•"/>
              <a:defRPr/>
            </a:lvl3pPr>
            <a:lvl4pPr indent="-342900" lvl="3" marL="1828800" rtl="0" algn="l">
              <a:lnSpc>
                <a:spcPct val="90000"/>
              </a:lnSpc>
              <a:spcBef>
                <a:spcPts val="500"/>
              </a:spcBef>
              <a:spcAft>
                <a:spcPts val="0"/>
              </a:spcAft>
              <a:buClr>
                <a:schemeClr val="lt1"/>
              </a:buClr>
              <a:buSzPts val="1800"/>
              <a:buChar char="•"/>
              <a:defRPr/>
            </a:lvl4pPr>
            <a:lvl5pPr indent="-342900" lvl="4" marL="2286000" rtl="0" algn="l">
              <a:lnSpc>
                <a:spcPct val="90000"/>
              </a:lnSpc>
              <a:spcBef>
                <a:spcPts val="500"/>
              </a:spcBef>
              <a:spcAft>
                <a:spcPts val="0"/>
              </a:spcAft>
              <a:buClr>
                <a:schemeClr val="lt1"/>
              </a:buClr>
              <a:buSzPts val="1800"/>
              <a:buChar char="•"/>
              <a:defRPr/>
            </a:lvl5pPr>
            <a:lvl6pPr indent="-342900" lvl="5" marL="2743200" rtl="0" algn="l">
              <a:lnSpc>
                <a:spcPct val="90000"/>
              </a:lnSpc>
              <a:spcBef>
                <a:spcPts val="500"/>
              </a:spcBef>
              <a:spcAft>
                <a:spcPts val="0"/>
              </a:spcAft>
              <a:buClr>
                <a:schemeClr val="lt1"/>
              </a:buClr>
              <a:buSzPts val="1800"/>
              <a:buChar char="•"/>
              <a:defRPr/>
            </a:lvl6pPr>
            <a:lvl7pPr indent="-342900" lvl="6" marL="3200400" rtl="0" algn="l">
              <a:lnSpc>
                <a:spcPct val="90000"/>
              </a:lnSpc>
              <a:spcBef>
                <a:spcPts val="500"/>
              </a:spcBef>
              <a:spcAft>
                <a:spcPts val="0"/>
              </a:spcAft>
              <a:buClr>
                <a:schemeClr val="lt1"/>
              </a:buClr>
              <a:buSzPts val="1800"/>
              <a:buChar char="•"/>
              <a:defRPr/>
            </a:lvl7pPr>
            <a:lvl8pPr indent="-342900" lvl="7" marL="3657600" rtl="0" algn="l">
              <a:lnSpc>
                <a:spcPct val="90000"/>
              </a:lnSpc>
              <a:spcBef>
                <a:spcPts val="500"/>
              </a:spcBef>
              <a:spcAft>
                <a:spcPts val="0"/>
              </a:spcAft>
              <a:buClr>
                <a:schemeClr val="lt1"/>
              </a:buClr>
              <a:buSzPts val="1800"/>
              <a:buChar char="•"/>
              <a:defRPr/>
            </a:lvl8pPr>
            <a:lvl9pPr indent="-342900" lvl="8" marL="4114800" rtl="0" algn="l">
              <a:lnSpc>
                <a:spcPct val="90000"/>
              </a:lnSpc>
              <a:spcBef>
                <a:spcPts val="500"/>
              </a:spcBef>
              <a:spcAft>
                <a:spcPts val="0"/>
              </a:spcAft>
              <a:buClr>
                <a:schemeClr val="lt1"/>
              </a:buClr>
              <a:buSzPts val="1800"/>
              <a:buChar char="•"/>
              <a:defRPr/>
            </a:lvl9pPr>
          </a:lstStyle>
          <a:p/>
        </p:txBody>
      </p:sp>
      <p:sp>
        <p:nvSpPr>
          <p:cNvPr id="46" name="Google Shape;46;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 name="Google Shape;51;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lt1"/>
              </a:buClr>
              <a:buSzPts val="3200"/>
              <a:buChar char="•"/>
              <a:defRPr sz="3200"/>
            </a:lvl1pPr>
            <a:lvl2pPr indent="-406400" lvl="1" marL="914400" rtl="0" algn="l">
              <a:lnSpc>
                <a:spcPct val="90000"/>
              </a:lnSpc>
              <a:spcBef>
                <a:spcPts val="500"/>
              </a:spcBef>
              <a:spcAft>
                <a:spcPts val="0"/>
              </a:spcAft>
              <a:buClr>
                <a:schemeClr val="lt1"/>
              </a:buClr>
              <a:buSzPts val="2800"/>
              <a:buChar char="•"/>
              <a:defRPr sz="2800"/>
            </a:lvl2pPr>
            <a:lvl3pPr indent="-381000" lvl="2" marL="1371600" rtl="0" algn="l">
              <a:lnSpc>
                <a:spcPct val="90000"/>
              </a:lnSpc>
              <a:spcBef>
                <a:spcPts val="500"/>
              </a:spcBef>
              <a:spcAft>
                <a:spcPts val="0"/>
              </a:spcAft>
              <a:buClr>
                <a:schemeClr val="lt1"/>
              </a:buClr>
              <a:buSzPts val="2400"/>
              <a:buChar char="•"/>
              <a:defRPr sz="2400"/>
            </a:lvl3pPr>
            <a:lvl4pPr indent="-355600" lvl="3" marL="1828800" rtl="0" algn="l">
              <a:lnSpc>
                <a:spcPct val="90000"/>
              </a:lnSpc>
              <a:spcBef>
                <a:spcPts val="500"/>
              </a:spcBef>
              <a:spcAft>
                <a:spcPts val="0"/>
              </a:spcAft>
              <a:buClr>
                <a:schemeClr val="lt1"/>
              </a:buClr>
              <a:buSzPts val="2000"/>
              <a:buChar char="•"/>
              <a:defRPr sz="2000"/>
            </a:lvl4pPr>
            <a:lvl5pPr indent="-355600" lvl="4" marL="2286000" rtl="0" algn="l">
              <a:lnSpc>
                <a:spcPct val="90000"/>
              </a:lnSpc>
              <a:spcBef>
                <a:spcPts val="500"/>
              </a:spcBef>
              <a:spcAft>
                <a:spcPts val="0"/>
              </a:spcAft>
              <a:buClr>
                <a:schemeClr val="lt1"/>
              </a:buClr>
              <a:buSzPts val="2000"/>
              <a:buChar char="•"/>
              <a:defRPr sz="2000"/>
            </a:lvl5pPr>
            <a:lvl6pPr indent="-355600" lvl="5" marL="2743200" rtl="0" algn="l">
              <a:lnSpc>
                <a:spcPct val="90000"/>
              </a:lnSpc>
              <a:spcBef>
                <a:spcPts val="500"/>
              </a:spcBef>
              <a:spcAft>
                <a:spcPts val="0"/>
              </a:spcAft>
              <a:buClr>
                <a:schemeClr val="lt1"/>
              </a:buClr>
              <a:buSzPts val="2000"/>
              <a:buChar char="•"/>
              <a:defRPr sz="2000"/>
            </a:lvl6pPr>
            <a:lvl7pPr indent="-355600" lvl="6" marL="3200400" rtl="0" algn="l">
              <a:lnSpc>
                <a:spcPct val="90000"/>
              </a:lnSpc>
              <a:spcBef>
                <a:spcPts val="500"/>
              </a:spcBef>
              <a:spcAft>
                <a:spcPts val="0"/>
              </a:spcAft>
              <a:buClr>
                <a:schemeClr val="lt1"/>
              </a:buClr>
              <a:buSzPts val="2000"/>
              <a:buChar char="•"/>
              <a:defRPr sz="2000"/>
            </a:lvl7pPr>
            <a:lvl8pPr indent="-355600" lvl="7" marL="3657600" rtl="0" algn="l">
              <a:lnSpc>
                <a:spcPct val="90000"/>
              </a:lnSpc>
              <a:spcBef>
                <a:spcPts val="500"/>
              </a:spcBef>
              <a:spcAft>
                <a:spcPts val="0"/>
              </a:spcAft>
              <a:buClr>
                <a:schemeClr val="lt1"/>
              </a:buClr>
              <a:buSzPts val="2000"/>
              <a:buChar char="•"/>
              <a:defRPr sz="2000"/>
            </a:lvl8pPr>
            <a:lvl9pPr indent="-355600" lvl="8" marL="4114800" rtl="0" algn="l">
              <a:lnSpc>
                <a:spcPct val="90000"/>
              </a:lnSpc>
              <a:spcBef>
                <a:spcPts val="500"/>
              </a:spcBef>
              <a:spcAft>
                <a:spcPts val="0"/>
              </a:spcAft>
              <a:buClr>
                <a:schemeClr val="lt1"/>
              </a:buClr>
              <a:buSzPts val="2000"/>
              <a:buChar char="•"/>
              <a:defRPr sz="2000"/>
            </a:lvl9pPr>
          </a:lstStyle>
          <a:p/>
        </p:txBody>
      </p:sp>
      <p:sp>
        <p:nvSpPr>
          <p:cNvPr id="61" name="Google Shape;61;p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sz="1600"/>
            </a:lvl1pPr>
            <a:lvl2pPr indent="-228600" lvl="1" marL="914400" rtl="0" algn="l">
              <a:lnSpc>
                <a:spcPct val="90000"/>
              </a:lnSpc>
              <a:spcBef>
                <a:spcPts val="500"/>
              </a:spcBef>
              <a:spcAft>
                <a:spcPts val="0"/>
              </a:spcAft>
              <a:buClr>
                <a:schemeClr val="lt1"/>
              </a:buClr>
              <a:buSzPts val="1400"/>
              <a:buNone/>
              <a:defRPr sz="1400"/>
            </a:lvl2pPr>
            <a:lvl3pPr indent="-228600" lvl="2" marL="1371600" rtl="0" algn="l">
              <a:lnSpc>
                <a:spcPct val="90000"/>
              </a:lnSpc>
              <a:spcBef>
                <a:spcPts val="500"/>
              </a:spcBef>
              <a:spcAft>
                <a:spcPts val="0"/>
              </a:spcAft>
              <a:buClr>
                <a:schemeClr val="lt1"/>
              </a:buClr>
              <a:buSzPts val="1200"/>
              <a:buNone/>
              <a:defRPr sz="1200"/>
            </a:lvl3pPr>
            <a:lvl4pPr indent="-228600" lvl="3" marL="1828800" rtl="0" algn="l">
              <a:lnSpc>
                <a:spcPct val="90000"/>
              </a:lnSpc>
              <a:spcBef>
                <a:spcPts val="500"/>
              </a:spcBef>
              <a:spcAft>
                <a:spcPts val="0"/>
              </a:spcAft>
              <a:buClr>
                <a:schemeClr val="lt1"/>
              </a:buClr>
              <a:buSzPts val="1000"/>
              <a:buNone/>
              <a:defRPr sz="1000"/>
            </a:lvl4pPr>
            <a:lvl5pPr indent="-228600" lvl="4" marL="2286000" rtl="0" algn="l">
              <a:lnSpc>
                <a:spcPct val="90000"/>
              </a:lnSpc>
              <a:spcBef>
                <a:spcPts val="500"/>
              </a:spcBef>
              <a:spcAft>
                <a:spcPts val="0"/>
              </a:spcAft>
              <a:buClr>
                <a:schemeClr val="lt1"/>
              </a:buClr>
              <a:buSzPts val="1000"/>
              <a:buNone/>
              <a:defRPr sz="1000"/>
            </a:lvl5pPr>
            <a:lvl6pPr indent="-228600" lvl="5" marL="2743200" rtl="0" algn="l">
              <a:lnSpc>
                <a:spcPct val="90000"/>
              </a:lnSpc>
              <a:spcBef>
                <a:spcPts val="500"/>
              </a:spcBef>
              <a:spcAft>
                <a:spcPts val="0"/>
              </a:spcAft>
              <a:buClr>
                <a:schemeClr val="lt1"/>
              </a:buClr>
              <a:buSzPts val="1000"/>
              <a:buNone/>
              <a:defRPr sz="1000"/>
            </a:lvl6pPr>
            <a:lvl7pPr indent="-228600" lvl="6" marL="3200400" rtl="0" algn="l">
              <a:lnSpc>
                <a:spcPct val="90000"/>
              </a:lnSpc>
              <a:spcBef>
                <a:spcPts val="500"/>
              </a:spcBef>
              <a:spcAft>
                <a:spcPts val="0"/>
              </a:spcAft>
              <a:buClr>
                <a:schemeClr val="lt1"/>
              </a:buClr>
              <a:buSzPts val="1000"/>
              <a:buNone/>
              <a:defRPr sz="1000"/>
            </a:lvl7pPr>
            <a:lvl8pPr indent="-228600" lvl="7" marL="3657600" rtl="0" algn="l">
              <a:lnSpc>
                <a:spcPct val="90000"/>
              </a:lnSpc>
              <a:spcBef>
                <a:spcPts val="500"/>
              </a:spcBef>
              <a:spcAft>
                <a:spcPts val="0"/>
              </a:spcAft>
              <a:buClr>
                <a:schemeClr val="lt1"/>
              </a:buClr>
              <a:buSzPts val="1000"/>
              <a:buNone/>
              <a:defRPr sz="1000"/>
            </a:lvl8pPr>
            <a:lvl9pPr indent="-228600" lvl="8" marL="4114800" rtl="0" algn="l">
              <a:lnSpc>
                <a:spcPct val="90000"/>
              </a:lnSpc>
              <a:spcBef>
                <a:spcPts val="500"/>
              </a:spcBef>
              <a:spcAft>
                <a:spcPts val="0"/>
              </a:spcAft>
              <a:buClr>
                <a:schemeClr val="lt1"/>
              </a:buClr>
              <a:buSzPts val="1000"/>
              <a:buNone/>
              <a:defRPr sz="1000"/>
            </a:lvl9pPr>
          </a:lstStyle>
          <a:p/>
        </p:txBody>
      </p:sp>
      <p:sp>
        <p:nvSpPr>
          <p:cNvPr id="62" name="Google Shape;62;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 name="Google Shape;67;p10"/>
          <p:cNvSpPr/>
          <p:nvPr>
            <p:ph idx="2" type="pic"/>
          </p:nvPr>
        </p:nvSpPr>
        <p:spPr>
          <a:xfrm>
            <a:off x="5183188" y="987425"/>
            <a:ext cx="6172200" cy="4873500"/>
          </a:xfrm>
          <a:prstGeom prst="rect">
            <a:avLst/>
          </a:prstGeom>
          <a:noFill/>
          <a:ln>
            <a:noFill/>
          </a:ln>
        </p:spPr>
      </p:sp>
      <p:sp>
        <p:nvSpPr>
          <p:cNvPr id="68" name="Google Shape;68;p1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1600"/>
              <a:buNone/>
              <a:defRPr sz="1600"/>
            </a:lvl1pPr>
            <a:lvl2pPr indent="-228600" lvl="1" marL="914400" rtl="0" algn="l">
              <a:lnSpc>
                <a:spcPct val="90000"/>
              </a:lnSpc>
              <a:spcBef>
                <a:spcPts val="500"/>
              </a:spcBef>
              <a:spcAft>
                <a:spcPts val="0"/>
              </a:spcAft>
              <a:buClr>
                <a:schemeClr val="lt1"/>
              </a:buClr>
              <a:buSzPts val="1400"/>
              <a:buNone/>
              <a:defRPr sz="1400"/>
            </a:lvl2pPr>
            <a:lvl3pPr indent="-228600" lvl="2" marL="1371600" rtl="0" algn="l">
              <a:lnSpc>
                <a:spcPct val="90000"/>
              </a:lnSpc>
              <a:spcBef>
                <a:spcPts val="500"/>
              </a:spcBef>
              <a:spcAft>
                <a:spcPts val="0"/>
              </a:spcAft>
              <a:buClr>
                <a:schemeClr val="lt1"/>
              </a:buClr>
              <a:buSzPts val="1200"/>
              <a:buNone/>
              <a:defRPr sz="1200"/>
            </a:lvl3pPr>
            <a:lvl4pPr indent="-228600" lvl="3" marL="1828800" rtl="0" algn="l">
              <a:lnSpc>
                <a:spcPct val="90000"/>
              </a:lnSpc>
              <a:spcBef>
                <a:spcPts val="500"/>
              </a:spcBef>
              <a:spcAft>
                <a:spcPts val="0"/>
              </a:spcAft>
              <a:buClr>
                <a:schemeClr val="lt1"/>
              </a:buClr>
              <a:buSzPts val="1000"/>
              <a:buNone/>
              <a:defRPr sz="1000"/>
            </a:lvl4pPr>
            <a:lvl5pPr indent="-228600" lvl="4" marL="2286000" rtl="0" algn="l">
              <a:lnSpc>
                <a:spcPct val="90000"/>
              </a:lnSpc>
              <a:spcBef>
                <a:spcPts val="500"/>
              </a:spcBef>
              <a:spcAft>
                <a:spcPts val="0"/>
              </a:spcAft>
              <a:buClr>
                <a:schemeClr val="lt1"/>
              </a:buClr>
              <a:buSzPts val="1000"/>
              <a:buNone/>
              <a:defRPr sz="1000"/>
            </a:lvl5pPr>
            <a:lvl6pPr indent="-228600" lvl="5" marL="2743200" rtl="0" algn="l">
              <a:lnSpc>
                <a:spcPct val="90000"/>
              </a:lnSpc>
              <a:spcBef>
                <a:spcPts val="500"/>
              </a:spcBef>
              <a:spcAft>
                <a:spcPts val="0"/>
              </a:spcAft>
              <a:buClr>
                <a:schemeClr val="lt1"/>
              </a:buClr>
              <a:buSzPts val="1000"/>
              <a:buNone/>
              <a:defRPr sz="1000"/>
            </a:lvl6pPr>
            <a:lvl7pPr indent="-228600" lvl="6" marL="3200400" rtl="0" algn="l">
              <a:lnSpc>
                <a:spcPct val="90000"/>
              </a:lnSpc>
              <a:spcBef>
                <a:spcPts val="500"/>
              </a:spcBef>
              <a:spcAft>
                <a:spcPts val="0"/>
              </a:spcAft>
              <a:buClr>
                <a:schemeClr val="lt1"/>
              </a:buClr>
              <a:buSzPts val="1000"/>
              <a:buNone/>
              <a:defRPr sz="1000"/>
            </a:lvl7pPr>
            <a:lvl8pPr indent="-228600" lvl="7" marL="3657600" rtl="0" algn="l">
              <a:lnSpc>
                <a:spcPct val="90000"/>
              </a:lnSpc>
              <a:spcBef>
                <a:spcPts val="500"/>
              </a:spcBef>
              <a:spcAft>
                <a:spcPts val="0"/>
              </a:spcAft>
              <a:buClr>
                <a:schemeClr val="lt1"/>
              </a:buClr>
              <a:buSzPts val="1000"/>
              <a:buNone/>
              <a:defRPr sz="1000"/>
            </a:lvl8pPr>
            <a:lvl9pPr indent="-228600" lvl="8" marL="4114800" rtl="0" algn="l">
              <a:lnSpc>
                <a:spcPct val="90000"/>
              </a:lnSpc>
              <a:spcBef>
                <a:spcPts val="500"/>
              </a:spcBef>
              <a:spcAft>
                <a:spcPts val="0"/>
              </a:spcAft>
              <a:buClr>
                <a:schemeClr val="lt1"/>
              </a:buClr>
              <a:buSzPts val="1000"/>
              <a:buNone/>
              <a:defRPr sz="1000"/>
            </a:lvl9pPr>
          </a:lstStyle>
          <a:p/>
        </p:txBody>
      </p:sp>
      <p:sp>
        <p:nvSpPr>
          <p:cNvPr id="69" name="Google Shape;69;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1.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92" name="Shape 92"/>
        <p:cNvGrpSpPr/>
        <p:nvPr/>
      </p:nvGrpSpPr>
      <p:grpSpPr>
        <a:xfrm>
          <a:off x="0" y="0"/>
          <a:ext cx="0" cy="0"/>
          <a:chOff x="0" y="0"/>
          <a:chExt cx="0" cy="0"/>
        </a:xfrm>
      </p:grpSpPr>
      <p:sp>
        <p:nvSpPr>
          <p:cNvPr id="93" name="Google Shape;93;p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2"/>
              </a:buClr>
              <a:buSzPts val="3700"/>
              <a:buFont typeface="Raleway"/>
              <a:buNone/>
              <a:defRPr b="1" sz="3700">
                <a:solidFill>
                  <a:schemeClr val="dk2"/>
                </a:solidFill>
                <a:latin typeface="Raleway"/>
                <a:ea typeface="Raleway"/>
                <a:cs typeface="Raleway"/>
                <a:sym typeface="Raleway"/>
              </a:defRPr>
            </a:lvl1pPr>
            <a:lvl2pPr lvl="1" rtl="0">
              <a:spcBef>
                <a:spcPts val="0"/>
              </a:spcBef>
              <a:spcAft>
                <a:spcPts val="0"/>
              </a:spcAft>
              <a:buClr>
                <a:schemeClr val="dk2"/>
              </a:buClr>
              <a:buSzPts val="3700"/>
              <a:buFont typeface="Raleway"/>
              <a:buNone/>
              <a:defRPr b="1" sz="3700">
                <a:solidFill>
                  <a:schemeClr val="dk2"/>
                </a:solidFill>
                <a:latin typeface="Raleway"/>
                <a:ea typeface="Raleway"/>
                <a:cs typeface="Raleway"/>
                <a:sym typeface="Raleway"/>
              </a:defRPr>
            </a:lvl2pPr>
            <a:lvl3pPr lvl="2" rtl="0">
              <a:spcBef>
                <a:spcPts val="0"/>
              </a:spcBef>
              <a:spcAft>
                <a:spcPts val="0"/>
              </a:spcAft>
              <a:buClr>
                <a:schemeClr val="dk2"/>
              </a:buClr>
              <a:buSzPts val="3700"/>
              <a:buFont typeface="Raleway"/>
              <a:buNone/>
              <a:defRPr b="1" sz="3700">
                <a:solidFill>
                  <a:schemeClr val="dk2"/>
                </a:solidFill>
                <a:latin typeface="Raleway"/>
                <a:ea typeface="Raleway"/>
                <a:cs typeface="Raleway"/>
                <a:sym typeface="Raleway"/>
              </a:defRPr>
            </a:lvl3pPr>
            <a:lvl4pPr lvl="3" rtl="0">
              <a:spcBef>
                <a:spcPts val="0"/>
              </a:spcBef>
              <a:spcAft>
                <a:spcPts val="0"/>
              </a:spcAft>
              <a:buClr>
                <a:schemeClr val="dk2"/>
              </a:buClr>
              <a:buSzPts val="3700"/>
              <a:buFont typeface="Raleway"/>
              <a:buNone/>
              <a:defRPr b="1" sz="3700">
                <a:solidFill>
                  <a:schemeClr val="dk2"/>
                </a:solidFill>
                <a:latin typeface="Raleway"/>
                <a:ea typeface="Raleway"/>
                <a:cs typeface="Raleway"/>
                <a:sym typeface="Raleway"/>
              </a:defRPr>
            </a:lvl4pPr>
            <a:lvl5pPr lvl="4" rtl="0">
              <a:spcBef>
                <a:spcPts val="0"/>
              </a:spcBef>
              <a:spcAft>
                <a:spcPts val="0"/>
              </a:spcAft>
              <a:buClr>
                <a:schemeClr val="dk2"/>
              </a:buClr>
              <a:buSzPts val="3700"/>
              <a:buFont typeface="Raleway"/>
              <a:buNone/>
              <a:defRPr b="1" sz="3700">
                <a:solidFill>
                  <a:schemeClr val="dk2"/>
                </a:solidFill>
                <a:latin typeface="Raleway"/>
                <a:ea typeface="Raleway"/>
                <a:cs typeface="Raleway"/>
                <a:sym typeface="Raleway"/>
              </a:defRPr>
            </a:lvl5pPr>
            <a:lvl6pPr lvl="5" rtl="0">
              <a:spcBef>
                <a:spcPts val="0"/>
              </a:spcBef>
              <a:spcAft>
                <a:spcPts val="0"/>
              </a:spcAft>
              <a:buClr>
                <a:schemeClr val="dk2"/>
              </a:buClr>
              <a:buSzPts val="3700"/>
              <a:buFont typeface="Raleway"/>
              <a:buNone/>
              <a:defRPr b="1" sz="3700">
                <a:solidFill>
                  <a:schemeClr val="dk2"/>
                </a:solidFill>
                <a:latin typeface="Raleway"/>
                <a:ea typeface="Raleway"/>
                <a:cs typeface="Raleway"/>
                <a:sym typeface="Raleway"/>
              </a:defRPr>
            </a:lvl6pPr>
            <a:lvl7pPr lvl="6" rtl="0">
              <a:spcBef>
                <a:spcPts val="0"/>
              </a:spcBef>
              <a:spcAft>
                <a:spcPts val="0"/>
              </a:spcAft>
              <a:buClr>
                <a:schemeClr val="dk2"/>
              </a:buClr>
              <a:buSzPts val="3700"/>
              <a:buFont typeface="Raleway"/>
              <a:buNone/>
              <a:defRPr b="1" sz="3700">
                <a:solidFill>
                  <a:schemeClr val="dk2"/>
                </a:solidFill>
                <a:latin typeface="Raleway"/>
                <a:ea typeface="Raleway"/>
                <a:cs typeface="Raleway"/>
                <a:sym typeface="Raleway"/>
              </a:defRPr>
            </a:lvl7pPr>
            <a:lvl8pPr lvl="7" rtl="0">
              <a:spcBef>
                <a:spcPts val="0"/>
              </a:spcBef>
              <a:spcAft>
                <a:spcPts val="0"/>
              </a:spcAft>
              <a:buClr>
                <a:schemeClr val="dk2"/>
              </a:buClr>
              <a:buSzPts val="3700"/>
              <a:buFont typeface="Raleway"/>
              <a:buNone/>
              <a:defRPr b="1" sz="3700">
                <a:solidFill>
                  <a:schemeClr val="dk2"/>
                </a:solidFill>
                <a:latin typeface="Raleway"/>
                <a:ea typeface="Raleway"/>
                <a:cs typeface="Raleway"/>
                <a:sym typeface="Raleway"/>
              </a:defRPr>
            </a:lvl8pPr>
            <a:lvl9pPr lvl="8" rtl="0">
              <a:spcBef>
                <a:spcPts val="0"/>
              </a:spcBef>
              <a:spcAft>
                <a:spcPts val="0"/>
              </a:spcAft>
              <a:buClr>
                <a:schemeClr val="dk2"/>
              </a:buClr>
              <a:buSzPts val="3700"/>
              <a:buFont typeface="Raleway"/>
              <a:buNone/>
              <a:defRPr b="1" sz="3700">
                <a:solidFill>
                  <a:schemeClr val="dk2"/>
                </a:solidFill>
                <a:latin typeface="Raleway"/>
                <a:ea typeface="Raleway"/>
                <a:cs typeface="Raleway"/>
                <a:sym typeface="Raleway"/>
              </a:defRPr>
            </a:lvl9pPr>
          </a:lstStyle>
          <a:p/>
        </p:txBody>
      </p:sp>
      <p:sp>
        <p:nvSpPr>
          <p:cNvPr id="94" name="Google Shape;94;p1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36550" lvl="0" marL="457200" rtl="0">
              <a:lnSpc>
                <a:spcPct val="115000"/>
              </a:lnSpc>
              <a:spcBef>
                <a:spcPts val="0"/>
              </a:spcBef>
              <a:spcAft>
                <a:spcPts val="0"/>
              </a:spcAft>
              <a:buClr>
                <a:schemeClr val="accent1"/>
              </a:buClr>
              <a:buSzPts val="1700"/>
              <a:buFont typeface="Lato"/>
              <a:buChar char="●"/>
              <a:defRPr sz="1700">
                <a:solidFill>
                  <a:schemeClr val="accent1"/>
                </a:solidFill>
                <a:latin typeface="Lato"/>
                <a:ea typeface="Lato"/>
                <a:cs typeface="Lato"/>
                <a:sym typeface="Lato"/>
              </a:defRPr>
            </a:lvl1pPr>
            <a:lvl2pPr indent="-323850" lvl="1" marL="91440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2pPr>
            <a:lvl3pPr indent="-323850" lvl="2" marL="137160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3pPr>
            <a:lvl4pPr indent="-323850" lvl="3" marL="182880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4pPr>
            <a:lvl5pPr indent="-323850" lvl="4" marL="228600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5pPr>
            <a:lvl6pPr indent="-323850" lvl="5" marL="274320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6pPr>
            <a:lvl7pPr indent="-323850" lvl="6" marL="320040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7pPr>
            <a:lvl8pPr indent="-323850" lvl="7" marL="365760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8pPr>
            <a:lvl9pPr indent="-323850" lvl="8" marL="4114800" rtl="0">
              <a:lnSpc>
                <a:spcPct val="115000"/>
              </a:lnSpc>
              <a:spcBef>
                <a:spcPts val="0"/>
              </a:spcBef>
              <a:spcAft>
                <a:spcPts val="0"/>
              </a:spcAft>
              <a:buClr>
                <a:schemeClr val="accent1"/>
              </a:buClr>
              <a:buSzPts val="1500"/>
              <a:buFont typeface="Lato"/>
              <a:buChar char="■"/>
              <a:defRPr sz="1500">
                <a:solidFill>
                  <a:schemeClr val="accent1"/>
                </a:solidFill>
                <a:latin typeface="Lato"/>
                <a:ea typeface="Lato"/>
                <a:cs typeface="Lato"/>
                <a:sym typeface="Lato"/>
              </a:defRPr>
            </a:lvl9pPr>
          </a:lstStyle>
          <a:p/>
        </p:txBody>
      </p:sp>
      <p:sp>
        <p:nvSpPr>
          <p:cNvPr id="95" name="Google Shape;95;p14"/>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accent1"/>
                </a:solidFill>
                <a:latin typeface="Lato"/>
                <a:ea typeface="Lato"/>
                <a:cs typeface="Lato"/>
                <a:sym typeface="Lato"/>
              </a:defRPr>
            </a:lvl1pPr>
            <a:lvl2pPr lvl="1" rtl="0" algn="r">
              <a:buNone/>
              <a:defRPr sz="1300">
                <a:solidFill>
                  <a:schemeClr val="accent1"/>
                </a:solidFill>
                <a:latin typeface="Lato"/>
                <a:ea typeface="Lato"/>
                <a:cs typeface="Lato"/>
                <a:sym typeface="Lato"/>
              </a:defRPr>
            </a:lvl2pPr>
            <a:lvl3pPr lvl="2" rtl="0" algn="r">
              <a:buNone/>
              <a:defRPr sz="1300">
                <a:solidFill>
                  <a:schemeClr val="accent1"/>
                </a:solidFill>
                <a:latin typeface="Lato"/>
                <a:ea typeface="Lato"/>
                <a:cs typeface="Lato"/>
                <a:sym typeface="Lato"/>
              </a:defRPr>
            </a:lvl3pPr>
            <a:lvl4pPr lvl="3" rtl="0" algn="r">
              <a:buNone/>
              <a:defRPr sz="1300">
                <a:solidFill>
                  <a:schemeClr val="accent1"/>
                </a:solidFill>
                <a:latin typeface="Lato"/>
                <a:ea typeface="Lato"/>
                <a:cs typeface="Lato"/>
                <a:sym typeface="Lato"/>
              </a:defRPr>
            </a:lvl4pPr>
            <a:lvl5pPr lvl="4" rtl="0" algn="r">
              <a:buNone/>
              <a:defRPr sz="1300">
                <a:solidFill>
                  <a:schemeClr val="accent1"/>
                </a:solidFill>
                <a:latin typeface="Lato"/>
                <a:ea typeface="Lato"/>
                <a:cs typeface="Lato"/>
                <a:sym typeface="Lato"/>
              </a:defRPr>
            </a:lvl5pPr>
            <a:lvl6pPr lvl="5" rtl="0" algn="r">
              <a:buNone/>
              <a:defRPr sz="1300">
                <a:solidFill>
                  <a:schemeClr val="accent1"/>
                </a:solidFill>
                <a:latin typeface="Lato"/>
                <a:ea typeface="Lato"/>
                <a:cs typeface="Lato"/>
                <a:sym typeface="Lato"/>
              </a:defRPr>
            </a:lvl6pPr>
            <a:lvl7pPr lvl="6" rtl="0" algn="r">
              <a:buNone/>
              <a:defRPr sz="1300">
                <a:solidFill>
                  <a:schemeClr val="accent1"/>
                </a:solidFill>
                <a:latin typeface="Lato"/>
                <a:ea typeface="Lato"/>
                <a:cs typeface="Lato"/>
                <a:sym typeface="Lato"/>
              </a:defRPr>
            </a:lvl7pPr>
            <a:lvl8pPr lvl="7" rtl="0" algn="r">
              <a:buNone/>
              <a:defRPr sz="1300">
                <a:solidFill>
                  <a:schemeClr val="accent1"/>
                </a:solidFill>
                <a:latin typeface="Lato"/>
                <a:ea typeface="Lato"/>
                <a:cs typeface="Lato"/>
                <a:sym typeface="Lato"/>
              </a:defRPr>
            </a:lvl8pPr>
            <a:lvl9pPr lvl="8" rtl="0" algn="r">
              <a:buNone/>
              <a:defRPr sz="13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9" name="Shape 169"/>
        <p:cNvGrpSpPr/>
        <p:nvPr/>
      </p:nvGrpSpPr>
      <p:grpSpPr>
        <a:xfrm>
          <a:off x="0" y="0"/>
          <a:ext cx="0" cy="0"/>
          <a:chOff x="0" y="0"/>
          <a:chExt cx="0" cy="0"/>
        </a:xfrm>
      </p:grpSpPr>
      <p:sp>
        <p:nvSpPr>
          <p:cNvPr id="170" name="Google Shape;170;p2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71" name="Google Shape;171;p2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72" name="Google Shape;172;p2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3.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hyperlink" Target="https://ulp.duckdns.org/" TargetMode="External"/><Relationship Id="rId4" Type="http://schemas.openxmlformats.org/officeDocument/2006/relationships/image" Target="../media/image33.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34.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19.png"/><Relationship Id="rId5"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1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0.pn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36.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20" name="Google Shape;220;p3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21" name="Google Shape;221;p38"/>
          <p:cNvPicPr preferRelativeResize="0"/>
          <p:nvPr/>
        </p:nvPicPr>
        <p:blipFill>
          <a:blip r:embed="rId3">
            <a:alphaModFix/>
          </a:blip>
          <a:stretch>
            <a:fillRect/>
          </a:stretch>
        </p:blipFill>
        <p:spPr>
          <a:xfrm>
            <a:off x="71742" y="0"/>
            <a:ext cx="12048513" cy="6857999"/>
          </a:xfrm>
          <a:prstGeom prst="rect">
            <a:avLst/>
          </a:prstGeom>
          <a:noFill/>
          <a:ln>
            <a:noFill/>
          </a:ln>
        </p:spPr>
      </p:pic>
      <p:sp>
        <p:nvSpPr>
          <p:cNvPr id="222" name="Google Shape;222;p38"/>
          <p:cNvSpPr txBox="1"/>
          <p:nvPr/>
        </p:nvSpPr>
        <p:spPr>
          <a:xfrm>
            <a:off x="3011375" y="72225"/>
            <a:ext cx="8732100" cy="220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800">
                <a:solidFill>
                  <a:schemeClr val="lt1"/>
                </a:solidFill>
                <a:latin typeface="Calibri"/>
                <a:ea typeface="Calibri"/>
                <a:cs typeface="Calibri"/>
                <a:sym typeface="Calibri"/>
              </a:rPr>
              <a:t>MWA Transient SWG </a:t>
            </a:r>
            <a:br>
              <a:rPr b="1" lang="en-US" sz="4800">
                <a:solidFill>
                  <a:schemeClr val="lt1"/>
                </a:solidFill>
                <a:latin typeface="Calibri"/>
                <a:ea typeface="Calibri"/>
                <a:cs typeface="Calibri"/>
                <a:sym typeface="Calibri"/>
              </a:rPr>
            </a:br>
            <a:r>
              <a:rPr b="1" lang="en-US" sz="4800">
                <a:solidFill>
                  <a:schemeClr val="lt1"/>
                </a:solidFill>
                <a:latin typeface="Calibri"/>
                <a:ea typeface="Calibri"/>
                <a:cs typeface="Calibri"/>
                <a:sym typeface="Calibri"/>
              </a:rPr>
              <a:t>2024 Update</a:t>
            </a:r>
            <a:endParaRPr b="1" sz="4800">
              <a:solidFill>
                <a:schemeClr val="lt1"/>
              </a:solidFill>
              <a:latin typeface="Calibri"/>
              <a:ea typeface="Calibri"/>
              <a:cs typeface="Calibri"/>
              <a:sym typeface="Calibri"/>
            </a:endParaRPr>
          </a:p>
        </p:txBody>
      </p:sp>
      <p:pic>
        <p:nvPicPr>
          <p:cNvPr id="223" name="Google Shape;223;p38"/>
          <p:cNvPicPr preferRelativeResize="0"/>
          <p:nvPr/>
        </p:nvPicPr>
        <p:blipFill rotWithShape="1">
          <a:blip r:embed="rId4">
            <a:alphaModFix/>
          </a:blip>
          <a:srcRect b="0" l="19480" r="21235" t="0"/>
          <a:stretch/>
        </p:blipFill>
        <p:spPr>
          <a:xfrm>
            <a:off x="6398050" y="1620100"/>
            <a:ext cx="2324900" cy="2205900"/>
          </a:xfrm>
          <a:prstGeom prst="rect">
            <a:avLst/>
          </a:prstGeom>
          <a:noFill/>
          <a:ln>
            <a:noFill/>
          </a:ln>
        </p:spPr>
      </p:pic>
      <p:sp>
        <p:nvSpPr>
          <p:cNvPr id="224" name="Google Shape;224;p38"/>
          <p:cNvSpPr txBox="1"/>
          <p:nvPr/>
        </p:nvSpPr>
        <p:spPr>
          <a:xfrm>
            <a:off x="4329450" y="3661250"/>
            <a:ext cx="6471300" cy="19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accent4"/>
                </a:solidFill>
                <a:latin typeface="Calibri"/>
                <a:ea typeface="Calibri"/>
                <a:cs typeface="Calibri"/>
                <a:sym typeface="Calibri"/>
              </a:rPr>
              <a:t>Ramesh Bhat (on behalf of Transients chair Gemma Anderson)</a:t>
            </a:r>
            <a:endParaRPr sz="2800">
              <a:solidFill>
                <a:schemeClr val="accent4"/>
              </a:solidFill>
              <a:latin typeface="Calibri"/>
              <a:ea typeface="Calibri"/>
              <a:cs typeface="Calibri"/>
              <a:sym typeface="Calibri"/>
            </a:endParaRPr>
          </a:p>
          <a:p>
            <a:pPr indent="0" lvl="0" marL="0" rtl="0" algn="ctr">
              <a:spcBef>
                <a:spcPts val="0"/>
              </a:spcBef>
              <a:spcAft>
                <a:spcPts val="0"/>
              </a:spcAft>
              <a:buNone/>
            </a:pPr>
            <a:r>
              <a:rPr lang="en-US" sz="2400">
                <a:solidFill>
                  <a:schemeClr val="lt1"/>
                </a:solidFill>
                <a:latin typeface="Calibri"/>
                <a:ea typeface="Calibri"/>
                <a:cs typeface="Calibri"/>
                <a:sym typeface="Calibri"/>
              </a:rPr>
              <a:t>ICRAR-Curtin University</a:t>
            </a:r>
            <a:endParaRPr sz="2400">
              <a:solidFill>
                <a:schemeClr val="lt1"/>
              </a:solidFill>
              <a:latin typeface="Calibri"/>
              <a:ea typeface="Calibri"/>
              <a:cs typeface="Calibri"/>
              <a:sym typeface="Calibri"/>
            </a:endParaRPr>
          </a:p>
          <a:p>
            <a:pPr indent="0" lvl="0" marL="0" rtl="0" algn="ctr">
              <a:spcBef>
                <a:spcPts val="0"/>
              </a:spcBef>
              <a:spcAft>
                <a:spcPts val="0"/>
              </a:spcAft>
              <a:buNone/>
            </a:pPr>
            <a:r>
              <a:rPr lang="en-US" sz="2400">
                <a:solidFill>
                  <a:schemeClr val="lt1"/>
                </a:solidFill>
                <a:latin typeface="Calibri"/>
                <a:ea typeface="Calibri"/>
                <a:cs typeface="Calibri"/>
                <a:sym typeface="Calibri"/>
              </a:rPr>
              <a:t>MWA Project Meeting - 30 Aug 2024</a:t>
            </a:r>
            <a:endParaRPr sz="1800">
              <a:solidFill>
                <a:srgbClr val="FF0000"/>
              </a:solidFill>
              <a:latin typeface="Calibri"/>
              <a:ea typeface="Calibri"/>
              <a:cs typeface="Calibri"/>
              <a:sym typeface="Calibri"/>
            </a:endParaRPr>
          </a:p>
        </p:txBody>
      </p:sp>
      <p:sp>
        <p:nvSpPr>
          <p:cNvPr id="225" name="Google Shape;225;p38"/>
          <p:cNvSpPr txBox="1"/>
          <p:nvPr/>
        </p:nvSpPr>
        <p:spPr>
          <a:xfrm>
            <a:off x="71750" y="6311625"/>
            <a:ext cx="3807600" cy="54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1800">
                <a:solidFill>
                  <a:srgbClr val="FF0000"/>
                </a:solidFill>
                <a:latin typeface="Calibri"/>
                <a:ea typeface="Calibri"/>
                <a:cs typeface="Calibri"/>
                <a:sym typeface="Calibri"/>
              </a:rPr>
              <a:t>gemma.anderson@curtin.edu.au</a:t>
            </a:r>
            <a:endParaRPr sz="1800">
              <a:solidFill>
                <a:srgbClr val="FF0000"/>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226" name="Google Shape;226;p38"/>
          <p:cNvSpPr txBox="1"/>
          <p:nvPr/>
        </p:nvSpPr>
        <p:spPr>
          <a:xfrm>
            <a:off x="10271450" y="6430625"/>
            <a:ext cx="1774200" cy="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A5A5A5"/>
                </a:solidFill>
                <a:latin typeface="Calibri"/>
                <a:ea typeface="Calibri"/>
                <a:cs typeface="Calibri"/>
                <a:sym typeface="Calibri"/>
              </a:rPr>
              <a:t>Image credit: ICRAR </a:t>
            </a:r>
            <a:endParaRPr>
              <a:solidFill>
                <a:srgbClr val="A5A5A5"/>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7"/>
          <p:cNvPicPr preferRelativeResize="0"/>
          <p:nvPr/>
        </p:nvPicPr>
        <p:blipFill>
          <a:blip r:embed="rId3">
            <a:alphaModFix/>
          </a:blip>
          <a:stretch>
            <a:fillRect/>
          </a:stretch>
        </p:blipFill>
        <p:spPr>
          <a:xfrm>
            <a:off x="415595" y="1321901"/>
            <a:ext cx="8214933" cy="2277468"/>
          </a:xfrm>
          <a:prstGeom prst="rect">
            <a:avLst/>
          </a:prstGeom>
          <a:noFill/>
          <a:ln>
            <a:noFill/>
          </a:ln>
        </p:spPr>
      </p:pic>
      <p:sp>
        <p:nvSpPr>
          <p:cNvPr id="382" name="Google Shape;382;p47"/>
          <p:cNvSpPr txBox="1"/>
          <p:nvPr>
            <p:ph type="title"/>
          </p:nvPr>
        </p:nvSpPr>
        <p:spPr>
          <a:xfrm>
            <a:off x="415600" y="288567"/>
            <a:ext cx="11553600" cy="831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3300"/>
              <a:t>Radio follow-up and timing</a:t>
            </a:r>
            <a:endParaRPr sz="3300"/>
          </a:p>
        </p:txBody>
      </p:sp>
      <p:pic>
        <p:nvPicPr>
          <p:cNvPr id="383" name="Google Shape;383;p47"/>
          <p:cNvPicPr preferRelativeResize="0"/>
          <p:nvPr/>
        </p:nvPicPr>
        <p:blipFill rotWithShape="1">
          <a:blip r:embed="rId4">
            <a:alphaModFix/>
          </a:blip>
          <a:srcRect b="0" l="6777" r="0" t="0"/>
          <a:stretch/>
        </p:blipFill>
        <p:spPr>
          <a:xfrm>
            <a:off x="415600" y="4202467"/>
            <a:ext cx="7784035" cy="1702067"/>
          </a:xfrm>
          <a:prstGeom prst="rect">
            <a:avLst/>
          </a:prstGeom>
          <a:noFill/>
          <a:ln>
            <a:noFill/>
          </a:ln>
        </p:spPr>
      </p:pic>
      <p:sp>
        <p:nvSpPr>
          <p:cNvPr id="384" name="Google Shape;384;p47"/>
          <p:cNvSpPr txBox="1"/>
          <p:nvPr/>
        </p:nvSpPr>
        <p:spPr>
          <a:xfrm>
            <a:off x="5010400" y="3846867"/>
            <a:ext cx="1758000" cy="355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000">
                <a:solidFill>
                  <a:schemeClr val="dk2"/>
                </a:solidFill>
              </a:rPr>
              <a:t>← MWA</a:t>
            </a:r>
            <a:endParaRPr sz="2000">
              <a:solidFill>
                <a:schemeClr val="dk2"/>
              </a:solidFill>
            </a:endParaRPr>
          </a:p>
        </p:txBody>
      </p:sp>
      <p:sp>
        <p:nvSpPr>
          <p:cNvPr id="385" name="Google Shape;385;p47"/>
          <p:cNvSpPr txBox="1"/>
          <p:nvPr/>
        </p:nvSpPr>
        <p:spPr>
          <a:xfrm>
            <a:off x="6215333" y="3846867"/>
            <a:ext cx="1758000" cy="3555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1900">
                <a:solidFill>
                  <a:schemeClr val="dk2"/>
                </a:solidFill>
              </a:rPr>
              <a:t>MeerKAT →</a:t>
            </a:r>
            <a:endParaRPr sz="1900">
              <a:solidFill>
                <a:schemeClr val="dk2"/>
              </a:solidFill>
            </a:endParaRPr>
          </a:p>
        </p:txBody>
      </p:sp>
      <p:sp>
        <p:nvSpPr>
          <p:cNvPr id="386" name="Google Shape;386;p47"/>
          <p:cNvSpPr txBox="1"/>
          <p:nvPr/>
        </p:nvSpPr>
        <p:spPr>
          <a:xfrm>
            <a:off x="5584567" y="966300"/>
            <a:ext cx="3270900" cy="3555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chemeClr val="dk2"/>
                </a:solidFill>
              </a:rPr>
              <a:t>MeerKAT PTUSE</a:t>
            </a:r>
            <a:endParaRPr sz="2400">
              <a:solidFill>
                <a:schemeClr val="dk2"/>
              </a:solidFill>
            </a:endParaRPr>
          </a:p>
        </p:txBody>
      </p:sp>
      <p:sp>
        <p:nvSpPr>
          <p:cNvPr id="387" name="Google Shape;387;p47"/>
          <p:cNvSpPr txBox="1"/>
          <p:nvPr>
            <p:ph idx="1" type="body"/>
          </p:nvPr>
        </p:nvSpPr>
        <p:spPr>
          <a:xfrm>
            <a:off x="8855367" y="1154133"/>
            <a:ext cx="2894100" cy="52452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2100"/>
              <a:t>Complex quasi-periodic microstructure in 10µs resolution MeerKAT data: highly accurate DM</a:t>
            </a:r>
            <a:endParaRPr sz="2100"/>
          </a:p>
          <a:p>
            <a:pPr indent="0" lvl="0" marL="0" rtl="0" algn="l">
              <a:spcBef>
                <a:spcPts val="1600"/>
              </a:spcBef>
              <a:spcAft>
                <a:spcPts val="0"/>
              </a:spcAft>
              <a:buNone/>
            </a:pPr>
            <a:r>
              <a:rPr lang="en-US" sz="2100"/>
              <a:t>Timing reveals tentative evidence of 6-year orbit; follow-up ongoing</a:t>
            </a:r>
            <a:endParaRPr sz="2100"/>
          </a:p>
          <a:p>
            <a:pPr indent="0" lvl="0" marL="0" rtl="0" algn="l">
              <a:spcBef>
                <a:spcPts val="1600"/>
              </a:spcBef>
              <a:spcAft>
                <a:spcPts val="1600"/>
              </a:spcAft>
              <a:buNone/>
            </a:pPr>
            <a:r>
              <a:rPr lang="en-US" sz="2100"/>
              <a:t>A WD/M-dwarf binary?</a:t>
            </a:r>
            <a:endParaRPr sz="2100"/>
          </a:p>
        </p:txBody>
      </p:sp>
      <p:sp>
        <p:nvSpPr>
          <p:cNvPr id="388" name="Google Shape;388;p47"/>
          <p:cNvSpPr txBox="1"/>
          <p:nvPr/>
        </p:nvSpPr>
        <p:spPr>
          <a:xfrm>
            <a:off x="7832850" y="6339425"/>
            <a:ext cx="42576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Slide: Dr Natasha Hurley-Walker</a:t>
            </a:r>
            <a:endParaRPr b="1" sz="2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8"/>
          <p:cNvSpPr txBox="1"/>
          <p:nvPr>
            <p:ph idx="1" type="body"/>
          </p:nvPr>
        </p:nvSpPr>
        <p:spPr>
          <a:xfrm>
            <a:off x="415600" y="993133"/>
            <a:ext cx="113607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Check out </a:t>
            </a:r>
            <a:r>
              <a:rPr lang="en-US" u="sng">
                <a:solidFill>
                  <a:schemeClr val="hlink"/>
                </a:solidFill>
                <a:hlinkClick r:id="rId3"/>
              </a:rPr>
              <a:t>https://ulp.duckdns.org/</a:t>
            </a:r>
            <a:r>
              <a:rPr lang="en-US"/>
              <a:t> by Sam McSweeney</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394" name="Google Shape;394;p48"/>
          <p:cNvSpPr txBox="1"/>
          <p:nvPr>
            <p:ph type="title"/>
          </p:nvPr>
        </p:nvSpPr>
        <p:spPr>
          <a:xfrm>
            <a:off x="415600" y="288567"/>
            <a:ext cx="11553600" cy="831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3300"/>
              <a:t>Long-period radio transients catalogue</a:t>
            </a:r>
            <a:endParaRPr sz="3300"/>
          </a:p>
        </p:txBody>
      </p:sp>
      <p:pic>
        <p:nvPicPr>
          <p:cNvPr id="395" name="Google Shape;395;p48"/>
          <p:cNvPicPr preferRelativeResize="0"/>
          <p:nvPr/>
        </p:nvPicPr>
        <p:blipFill>
          <a:blip r:embed="rId4">
            <a:alphaModFix/>
          </a:blip>
          <a:stretch>
            <a:fillRect/>
          </a:stretch>
        </p:blipFill>
        <p:spPr>
          <a:xfrm>
            <a:off x="258669" y="1627433"/>
            <a:ext cx="4201500" cy="4210598"/>
          </a:xfrm>
          <a:prstGeom prst="rect">
            <a:avLst/>
          </a:prstGeom>
          <a:noFill/>
          <a:ln>
            <a:noFill/>
          </a:ln>
        </p:spPr>
      </p:pic>
      <p:pic>
        <p:nvPicPr>
          <p:cNvPr id="396" name="Google Shape;396;p48"/>
          <p:cNvPicPr preferRelativeResize="0"/>
          <p:nvPr/>
        </p:nvPicPr>
        <p:blipFill>
          <a:blip r:embed="rId5">
            <a:alphaModFix/>
          </a:blip>
          <a:stretch>
            <a:fillRect/>
          </a:stretch>
        </p:blipFill>
        <p:spPr>
          <a:xfrm>
            <a:off x="4539633" y="2025903"/>
            <a:ext cx="7591933" cy="2489667"/>
          </a:xfrm>
          <a:prstGeom prst="rect">
            <a:avLst/>
          </a:prstGeom>
          <a:noFill/>
          <a:ln>
            <a:noFill/>
          </a:ln>
        </p:spPr>
      </p:pic>
      <p:sp>
        <p:nvSpPr>
          <p:cNvPr id="397" name="Google Shape;397;p48"/>
          <p:cNvSpPr txBox="1"/>
          <p:nvPr/>
        </p:nvSpPr>
        <p:spPr>
          <a:xfrm>
            <a:off x="4725967" y="4940700"/>
            <a:ext cx="7405500" cy="5388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t/>
            </a:r>
            <a:endParaRPr sz="1900"/>
          </a:p>
        </p:txBody>
      </p:sp>
      <p:sp>
        <p:nvSpPr>
          <p:cNvPr id="398" name="Google Shape;398;p48"/>
          <p:cNvSpPr txBox="1"/>
          <p:nvPr/>
        </p:nvSpPr>
        <p:spPr>
          <a:xfrm>
            <a:off x="5023833" y="4923167"/>
            <a:ext cx="6723900" cy="1174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Discovery rate exponentially increasing so check here for new discoveries!</a:t>
            </a:r>
            <a:endParaRPr sz="24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4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05" name="Google Shape;405;p49"/>
          <p:cNvSpPr txBox="1"/>
          <p:nvPr>
            <p:ph type="title"/>
          </p:nvPr>
        </p:nvSpPr>
        <p:spPr>
          <a:xfrm>
            <a:off x="2319925" y="-224250"/>
            <a:ext cx="7032300" cy="1392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Image plane pulsar detections</a:t>
            </a:r>
            <a:endParaRPr/>
          </a:p>
        </p:txBody>
      </p:sp>
      <p:sp>
        <p:nvSpPr>
          <p:cNvPr id="406" name="Google Shape;406;p49"/>
          <p:cNvSpPr txBox="1"/>
          <p:nvPr>
            <p:ph idx="1" type="body"/>
          </p:nvPr>
        </p:nvSpPr>
        <p:spPr>
          <a:xfrm>
            <a:off x="509000" y="1047875"/>
            <a:ext cx="10027500" cy="53979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Char char="•"/>
            </a:pPr>
            <a:r>
              <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5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413" name="Google Shape;413;p5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14" name="Google Shape;414;p50"/>
          <p:cNvPicPr preferRelativeResize="0"/>
          <p:nvPr/>
        </p:nvPicPr>
        <p:blipFill>
          <a:blip r:embed="rId3">
            <a:alphaModFix/>
          </a:blip>
          <a:stretch>
            <a:fillRect/>
          </a:stretch>
        </p:blipFill>
        <p:spPr>
          <a:xfrm>
            <a:off x="47625" y="28575"/>
            <a:ext cx="12096750" cy="6800850"/>
          </a:xfrm>
          <a:prstGeom prst="rect">
            <a:avLst/>
          </a:prstGeom>
          <a:noFill/>
          <a:ln>
            <a:noFill/>
          </a:ln>
        </p:spPr>
      </p:pic>
      <p:sp>
        <p:nvSpPr>
          <p:cNvPr id="415" name="Google Shape;415;p50"/>
          <p:cNvSpPr/>
          <p:nvPr/>
        </p:nvSpPr>
        <p:spPr>
          <a:xfrm>
            <a:off x="10865650" y="5296200"/>
            <a:ext cx="281400" cy="321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6" name="Google Shape;416;p50"/>
          <p:cNvSpPr txBox="1"/>
          <p:nvPr/>
        </p:nvSpPr>
        <p:spPr>
          <a:xfrm>
            <a:off x="10865650" y="5115450"/>
            <a:ext cx="468900" cy="68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595959"/>
                </a:solidFill>
                <a:latin typeface="Calibri"/>
                <a:ea typeface="Calibri"/>
                <a:cs typeface="Calibri"/>
                <a:sym typeface="Calibri"/>
              </a:rPr>
              <a:t>&lt;</a:t>
            </a:r>
            <a:endParaRPr sz="2800">
              <a:solidFill>
                <a:srgbClr val="595959"/>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1"/>
          <p:cNvSpPr txBox="1"/>
          <p:nvPr>
            <p:ph type="title"/>
          </p:nvPr>
        </p:nvSpPr>
        <p:spPr>
          <a:xfrm>
            <a:off x="66500" y="-63900"/>
            <a:ext cx="11846100" cy="831900"/>
          </a:xfrm>
          <a:prstGeom prst="rect">
            <a:avLst/>
          </a:prstGeom>
        </p:spPr>
        <p:txBody>
          <a:bodyPr anchorCtr="0" anchor="t" bIns="121900" lIns="121900" spcFirstLastPara="1" rIns="121900" wrap="square" tIns="121900">
            <a:noAutofit/>
          </a:bodyPr>
          <a:lstStyle/>
          <a:p>
            <a:pPr indent="0" lvl="0" marL="0" rtl="0" algn="l">
              <a:lnSpc>
                <a:spcPct val="115000"/>
              </a:lnSpc>
              <a:spcBef>
                <a:spcPts val="2000"/>
              </a:spcBef>
              <a:spcAft>
                <a:spcPts val="0"/>
              </a:spcAft>
              <a:buClr>
                <a:schemeClr val="dk1"/>
              </a:buClr>
              <a:buSzPts val="1300"/>
              <a:buFont typeface="Arial"/>
              <a:buNone/>
            </a:pPr>
            <a:r>
              <a:rPr b="1" lang="en-US" sz="3300">
                <a:solidFill>
                  <a:srgbClr val="0B3041"/>
                </a:solidFill>
              </a:rPr>
              <a:t>Imaging survey of Southern-sky pulsars with the MWA </a:t>
            </a:r>
            <a:r>
              <a:rPr lang="en-US" sz="3300"/>
              <a:t>​</a:t>
            </a:r>
            <a:endParaRPr sz="3300"/>
          </a:p>
          <a:p>
            <a:pPr indent="0" lvl="0" marL="0" rtl="0" algn="l">
              <a:spcBef>
                <a:spcPts val="2000"/>
              </a:spcBef>
              <a:spcAft>
                <a:spcPts val="0"/>
              </a:spcAft>
              <a:buSzPts val="1300"/>
              <a:buNone/>
            </a:pPr>
            <a:r>
              <a:t/>
            </a:r>
            <a:endParaRPr sz="3400"/>
          </a:p>
        </p:txBody>
      </p:sp>
      <p:pic>
        <p:nvPicPr>
          <p:cNvPr id="422" name="Google Shape;422;p51"/>
          <p:cNvPicPr preferRelativeResize="0"/>
          <p:nvPr/>
        </p:nvPicPr>
        <p:blipFill>
          <a:blip r:embed="rId3">
            <a:alphaModFix/>
          </a:blip>
          <a:stretch>
            <a:fillRect/>
          </a:stretch>
        </p:blipFill>
        <p:spPr>
          <a:xfrm>
            <a:off x="367000" y="4280817"/>
            <a:ext cx="2334135" cy="1325600"/>
          </a:xfrm>
          <a:prstGeom prst="rect">
            <a:avLst/>
          </a:prstGeom>
          <a:noFill/>
          <a:ln>
            <a:noFill/>
          </a:ln>
        </p:spPr>
      </p:pic>
      <p:pic>
        <p:nvPicPr>
          <p:cNvPr id="423" name="Google Shape;423;p51"/>
          <p:cNvPicPr preferRelativeResize="0"/>
          <p:nvPr/>
        </p:nvPicPr>
        <p:blipFill>
          <a:blip r:embed="rId4">
            <a:alphaModFix/>
          </a:blip>
          <a:stretch>
            <a:fillRect/>
          </a:stretch>
        </p:blipFill>
        <p:spPr>
          <a:xfrm>
            <a:off x="66500" y="597700"/>
            <a:ext cx="6245169" cy="3459034"/>
          </a:xfrm>
          <a:prstGeom prst="rect">
            <a:avLst/>
          </a:prstGeom>
          <a:noFill/>
          <a:ln>
            <a:noFill/>
          </a:ln>
        </p:spPr>
      </p:pic>
      <p:pic>
        <p:nvPicPr>
          <p:cNvPr id="424" name="Google Shape;424;p51"/>
          <p:cNvPicPr preferRelativeResize="0"/>
          <p:nvPr/>
        </p:nvPicPr>
        <p:blipFill>
          <a:blip r:embed="rId5">
            <a:alphaModFix/>
          </a:blip>
          <a:stretch>
            <a:fillRect/>
          </a:stretch>
        </p:blipFill>
        <p:spPr>
          <a:xfrm>
            <a:off x="9730067" y="3512952"/>
            <a:ext cx="2334134" cy="3345045"/>
          </a:xfrm>
          <a:prstGeom prst="rect">
            <a:avLst/>
          </a:prstGeom>
          <a:noFill/>
          <a:ln>
            <a:noFill/>
          </a:ln>
        </p:spPr>
      </p:pic>
      <p:pic>
        <p:nvPicPr>
          <p:cNvPr id="425" name="Google Shape;425;p51"/>
          <p:cNvPicPr preferRelativeResize="0"/>
          <p:nvPr/>
        </p:nvPicPr>
        <p:blipFill>
          <a:blip r:embed="rId6">
            <a:alphaModFix/>
          </a:blip>
          <a:stretch>
            <a:fillRect/>
          </a:stretch>
        </p:blipFill>
        <p:spPr>
          <a:xfrm>
            <a:off x="5257400" y="3500767"/>
            <a:ext cx="2186043" cy="3345034"/>
          </a:xfrm>
          <a:prstGeom prst="rect">
            <a:avLst/>
          </a:prstGeom>
          <a:noFill/>
          <a:ln>
            <a:noFill/>
          </a:ln>
        </p:spPr>
      </p:pic>
      <p:pic>
        <p:nvPicPr>
          <p:cNvPr id="426" name="Google Shape;426;p51"/>
          <p:cNvPicPr preferRelativeResize="0"/>
          <p:nvPr/>
        </p:nvPicPr>
        <p:blipFill>
          <a:blip r:embed="rId7">
            <a:alphaModFix/>
          </a:blip>
          <a:stretch>
            <a:fillRect/>
          </a:stretch>
        </p:blipFill>
        <p:spPr>
          <a:xfrm>
            <a:off x="7185233" y="597700"/>
            <a:ext cx="2789004" cy="3042532"/>
          </a:xfrm>
          <a:prstGeom prst="rect">
            <a:avLst/>
          </a:prstGeom>
          <a:noFill/>
          <a:ln>
            <a:noFill/>
          </a:ln>
        </p:spPr>
      </p:pic>
      <p:sp>
        <p:nvSpPr>
          <p:cNvPr id="427" name="Google Shape;427;p51"/>
          <p:cNvSpPr txBox="1"/>
          <p:nvPr/>
        </p:nvSpPr>
        <p:spPr>
          <a:xfrm>
            <a:off x="143150" y="6303200"/>
            <a:ext cx="42576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Slide: Dr Susmita Sett</a:t>
            </a:r>
            <a:endParaRPr b="1" sz="24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52"/>
          <p:cNvPicPr preferRelativeResize="0"/>
          <p:nvPr/>
        </p:nvPicPr>
        <p:blipFill>
          <a:blip r:embed="rId3">
            <a:alphaModFix/>
          </a:blip>
          <a:stretch>
            <a:fillRect/>
          </a:stretch>
        </p:blipFill>
        <p:spPr>
          <a:xfrm>
            <a:off x="0" y="573967"/>
            <a:ext cx="5594335" cy="4511766"/>
          </a:xfrm>
          <a:prstGeom prst="rect">
            <a:avLst/>
          </a:prstGeom>
          <a:noFill/>
          <a:ln>
            <a:noFill/>
          </a:ln>
        </p:spPr>
      </p:pic>
      <p:sp>
        <p:nvSpPr>
          <p:cNvPr id="433" name="Google Shape;433;p52"/>
          <p:cNvSpPr txBox="1"/>
          <p:nvPr/>
        </p:nvSpPr>
        <p:spPr>
          <a:xfrm>
            <a:off x="547533" y="157933"/>
            <a:ext cx="4781700" cy="6708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2000"/>
              </a:spcBef>
              <a:spcAft>
                <a:spcPts val="2000"/>
              </a:spcAft>
              <a:buNone/>
            </a:pPr>
            <a:r>
              <a:rPr b="1" lang="en-US" sz="3900">
                <a:solidFill>
                  <a:srgbClr val="0B3041"/>
                </a:solidFill>
              </a:rPr>
              <a:t>Summary</a:t>
            </a:r>
            <a:endParaRPr sz="3100">
              <a:solidFill>
                <a:schemeClr val="dk2"/>
              </a:solidFill>
            </a:endParaRPr>
          </a:p>
        </p:txBody>
      </p:sp>
      <p:pic>
        <p:nvPicPr>
          <p:cNvPr id="434" name="Google Shape;434;p52"/>
          <p:cNvPicPr preferRelativeResize="0"/>
          <p:nvPr/>
        </p:nvPicPr>
        <p:blipFill>
          <a:blip r:embed="rId4">
            <a:alphaModFix/>
          </a:blip>
          <a:stretch>
            <a:fillRect/>
          </a:stretch>
        </p:blipFill>
        <p:spPr>
          <a:xfrm>
            <a:off x="547533" y="5085733"/>
            <a:ext cx="3583532" cy="1791766"/>
          </a:xfrm>
          <a:prstGeom prst="rect">
            <a:avLst/>
          </a:prstGeom>
          <a:noFill/>
          <a:ln>
            <a:noFill/>
          </a:ln>
        </p:spPr>
      </p:pic>
      <p:sp>
        <p:nvSpPr>
          <p:cNvPr id="435" name="Google Shape;435;p52"/>
          <p:cNvSpPr txBox="1"/>
          <p:nvPr/>
        </p:nvSpPr>
        <p:spPr>
          <a:xfrm>
            <a:off x="4415567" y="5770000"/>
            <a:ext cx="4533900" cy="830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2000"/>
              </a:spcBef>
              <a:spcAft>
                <a:spcPts val="0"/>
              </a:spcAft>
              <a:buNone/>
            </a:pPr>
            <a:r>
              <a:rPr b="1" lang="en-US" sz="2400">
                <a:solidFill>
                  <a:srgbClr val="C00000"/>
                </a:solidFill>
              </a:rPr>
              <a:t>Imaging is performing as good as beamforming! </a:t>
            </a:r>
            <a:r>
              <a:rPr lang="en-US" sz="2400">
                <a:solidFill>
                  <a:schemeClr val="dk1"/>
                </a:solidFill>
              </a:rPr>
              <a:t>​</a:t>
            </a:r>
            <a:endParaRPr sz="2400">
              <a:solidFill>
                <a:schemeClr val="dk1"/>
              </a:solidFill>
            </a:endParaRPr>
          </a:p>
          <a:p>
            <a:pPr indent="0" lvl="0" marL="0" rtl="0" algn="l">
              <a:spcBef>
                <a:spcPts val="2000"/>
              </a:spcBef>
              <a:spcAft>
                <a:spcPts val="0"/>
              </a:spcAft>
              <a:buNone/>
            </a:pPr>
            <a:r>
              <a:t/>
            </a:r>
            <a:endParaRPr sz="2400">
              <a:solidFill>
                <a:schemeClr val="dk2"/>
              </a:solidFill>
            </a:endParaRPr>
          </a:p>
        </p:txBody>
      </p:sp>
      <p:pic>
        <p:nvPicPr>
          <p:cNvPr id="436" name="Google Shape;436;p52"/>
          <p:cNvPicPr preferRelativeResize="0"/>
          <p:nvPr/>
        </p:nvPicPr>
        <p:blipFill>
          <a:blip r:embed="rId5">
            <a:alphaModFix/>
          </a:blip>
          <a:stretch>
            <a:fillRect/>
          </a:stretch>
        </p:blipFill>
        <p:spPr>
          <a:xfrm>
            <a:off x="5669734" y="874067"/>
            <a:ext cx="6191265" cy="4803567"/>
          </a:xfrm>
          <a:prstGeom prst="rect">
            <a:avLst/>
          </a:prstGeom>
          <a:noFill/>
          <a:ln>
            <a:noFill/>
          </a:ln>
        </p:spPr>
      </p:pic>
      <p:sp>
        <p:nvSpPr>
          <p:cNvPr id="437" name="Google Shape;437;p52"/>
          <p:cNvSpPr txBox="1"/>
          <p:nvPr/>
        </p:nvSpPr>
        <p:spPr>
          <a:xfrm>
            <a:off x="9112700" y="6249750"/>
            <a:ext cx="2908200" cy="6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Slide: Dr Susmita Sett</a:t>
            </a:r>
            <a:endParaRPr b="1" sz="24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53"/>
          <p:cNvPicPr preferRelativeResize="0"/>
          <p:nvPr/>
        </p:nvPicPr>
        <p:blipFill>
          <a:blip r:embed="rId3">
            <a:alphaModFix/>
          </a:blip>
          <a:stretch>
            <a:fillRect/>
          </a:stretch>
        </p:blipFill>
        <p:spPr>
          <a:xfrm>
            <a:off x="9121733" y="101600"/>
            <a:ext cx="2968233" cy="6630100"/>
          </a:xfrm>
          <a:prstGeom prst="rect">
            <a:avLst/>
          </a:prstGeom>
          <a:noFill/>
          <a:ln cap="flat" cmpd="sng" w="9525">
            <a:solidFill>
              <a:schemeClr val="dk2"/>
            </a:solidFill>
            <a:prstDash val="solid"/>
            <a:round/>
            <a:headEnd len="sm" w="sm" type="none"/>
            <a:tailEnd len="sm" w="sm" type="none"/>
          </a:ln>
        </p:spPr>
      </p:pic>
      <p:pic>
        <p:nvPicPr>
          <p:cNvPr id="443" name="Google Shape;443;p53"/>
          <p:cNvPicPr preferRelativeResize="0"/>
          <p:nvPr/>
        </p:nvPicPr>
        <p:blipFill>
          <a:blip r:embed="rId4">
            <a:alphaModFix/>
          </a:blip>
          <a:stretch>
            <a:fillRect/>
          </a:stretch>
        </p:blipFill>
        <p:spPr>
          <a:xfrm>
            <a:off x="41433" y="673366"/>
            <a:ext cx="4085165" cy="2614499"/>
          </a:xfrm>
          <a:prstGeom prst="rect">
            <a:avLst/>
          </a:prstGeom>
          <a:noFill/>
          <a:ln>
            <a:noFill/>
          </a:ln>
        </p:spPr>
      </p:pic>
      <p:pic>
        <p:nvPicPr>
          <p:cNvPr id="444" name="Google Shape;444;p53"/>
          <p:cNvPicPr preferRelativeResize="0"/>
          <p:nvPr/>
        </p:nvPicPr>
        <p:blipFill>
          <a:blip r:embed="rId5">
            <a:alphaModFix/>
          </a:blip>
          <a:stretch>
            <a:fillRect/>
          </a:stretch>
        </p:blipFill>
        <p:spPr>
          <a:xfrm>
            <a:off x="4228200" y="1076900"/>
            <a:ext cx="4588734" cy="5511588"/>
          </a:xfrm>
          <a:prstGeom prst="rect">
            <a:avLst/>
          </a:prstGeom>
          <a:noFill/>
          <a:ln>
            <a:noFill/>
          </a:ln>
        </p:spPr>
      </p:pic>
      <p:sp>
        <p:nvSpPr>
          <p:cNvPr id="445" name="Google Shape;445;p53"/>
          <p:cNvSpPr txBox="1"/>
          <p:nvPr>
            <p:ph type="title"/>
          </p:nvPr>
        </p:nvSpPr>
        <p:spPr>
          <a:xfrm>
            <a:off x="41425" y="-14700"/>
            <a:ext cx="8705400" cy="8883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US" sz="3200"/>
              <a:t>PSR J0031-5726, discovered in GLEAM-X!</a:t>
            </a:r>
            <a:endParaRPr sz="3200"/>
          </a:p>
        </p:txBody>
      </p:sp>
      <p:pic>
        <p:nvPicPr>
          <p:cNvPr id="446" name="Google Shape;446;p53"/>
          <p:cNvPicPr preferRelativeResize="0"/>
          <p:nvPr/>
        </p:nvPicPr>
        <p:blipFill>
          <a:blip r:embed="rId6">
            <a:alphaModFix/>
          </a:blip>
          <a:stretch>
            <a:fillRect/>
          </a:stretch>
        </p:blipFill>
        <p:spPr>
          <a:xfrm>
            <a:off x="676100" y="3221632"/>
            <a:ext cx="2968233" cy="2968233"/>
          </a:xfrm>
          <a:prstGeom prst="rect">
            <a:avLst/>
          </a:prstGeom>
          <a:noFill/>
          <a:ln>
            <a:noFill/>
          </a:ln>
        </p:spPr>
      </p:pic>
      <p:sp>
        <p:nvSpPr>
          <p:cNvPr id="447" name="Google Shape;447;p53"/>
          <p:cNvSpPr txBox="1"/>
          <p:nvPr/>
        </p:nvSpPr>
        <p:spPr>
          <a:xfrm>
            <a:off x="159300" y="6283600"/>
            <a:ext cx="37641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2"/>
                </a:solidFill>
                <a:latin typeface="Calibri"/>
                <a:ea typeface="Calibri"/>
                <a:cs typeface="Calibri"/>
                <a:sym typeface="Calibri"/>
              </a:rPr>
              <a:t>Slide: Dr Sam McSweeney</a:t>
            </a:r>
            <a:endParaRPr b="1" sz="2400">
              <a:solidFill>
                <a:schemeClr val="dk2"/>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5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54" name="Google Shape;454;p54"/>
          <p:cNvSpPr txBox="1"/>
          <p:nvPr>
            <p:ph type="title"/>
          </p:nvPr>
        </p:nvSpPr>
        <p:spPr>
          <a:xfrm>
            <a:off x="1041900" y="-76200"/>
            <a:ext cx="6517200" cy="1716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Variability of Peaked Spectrum Sources</a:t>
            </a:r>
            <a:endParaRPr/>
          </a:p>
        </p:txBody>
      </p:sp>
      <p:sp>
        <p:nvSpPr>
          <p:cNvPr id="455" name="Google Shape;455;p54"/>
          <p:cNvSpPr txBox="1"/>
          <p:nvPr>
            <p:ph idx="1" type="body"/>
          </p:nvPr>
        </p:nvSpPr>
        <p:spPr>
          <a:xfrm>
            <a:off x="263200" y="1541883"/>
            <a:ext cx="6586800" cy="4555200"/>
          </a:xfrm>
          <a:prstGeom prst="rect">
            <a:avLst/>
          </a:prstGeom>
        </p:spPr>
        <p:txBody>
          <a:bodyPr anchorCtr="0" anchor="t" bIns="45700" lIns="91425" spcFirstLastPara="1" rIns="91425" wrap="square" tIns="45700">
            <a:normAutofit/>
          </a:bodyPr>
          <a:lstStyle/>
          <a:p>
            <a:pPr indent="-457200" lvl="0" marL="609600" rtl="0" algn="l">
              <a:spcBef>
                <a:spcPts val="1000"/>
              </a:spcBef>
              <a:spcAft>
                <a:spcPts val="0"/>
              </a:spcAft>
              <a:buSzPts val="2400"/>
              <a:buChar char="•"/>
            </a:pPr>
            <a:r>
              <a:rPr lang="en-US" sz="2400"/>
              <a:t>Source previously classed as peaked (Callingham et al 2017) in GLEAM now either show no peak or evolving to lower frequencies on observable timescales</a:t>
            </a:r>
            <a:endParaRPr sz="2400"/>
          </a:p>
          <a:p>
            <a:pPr indent="0" lvl="0" marL="0" rtl="0" algn="l">
              <a:spcBef>
                <a:spcPts val="1000"/>
              </a:spcBef>
              <a:spcAft>
                <a:spcPts val="0"/>
              </a:spcAft>
              <a:buNone/>
            </a:pPr>
            <a:r>
              <a:t/>
            </a:r>
            <a:endParaRPr sz="2400"/>
          </a:p>
          <a:p>
            <a:pPr indent="-457200" lvl="0" marL="609600" rtl="0" algn="l">
              <a:spcBef>
                <a:spcPts val="1000"/>
              </a:spcBef>
              <a:spcAft>
                <a:spcPts val="0"/>
              </a:spcAft>
              <a:buSzPts val="2400"/>
              <a:buChar char="•"/>
            </a:pPr>
            <a:r>
              <a:rPr lang="en-US" sz="2400"/>
              <a:t>Similar observation times of widefield surveys crucial for PSS classification </a:t>
            </a:r>
            <a:endParaRPr sz="2400"/>
          </a:p>
          <a:p>
            <a:pPr indent="-457200" lvl="1" marL="1219200" rtl="0" algn="l">
              <a:spcBef>
                <a:spcPts val="500"/>
              </a:spcBef>
              <a:spcAft>
                <a:spcPts val="0"/>
              </a:spcAft>
              <a:buSzPts val="2400"/>
              <a:buChar char="•"/>
            </a:pPr>
            <a:r>
              <a:rPr lang="en-US"/>
              <a:t>Combination of RACS (grey stars) and GLEAM-X is powerful compared to previous older surveys</a:t>
            </a:r>
            <a:r>
              <a:rPr lang="en-US"/>
              <a:t> (e.g.</a:t>
            </a:r>
            <a:r>
              <a:rPr lang="en-US"/>
              <a:t> NVSS - grey </a:t>
            </a:r>
            <a:r>
              <a:rPr lang="en-US"/>
              <a:t>squares</a:t>
            </a:r>
            <a:r>
              <a:rPr lang="en-US"/>
              <a:t> - and SUMSS)</a:t>
            </a:r>
            <a:endParaRPr/>
          </a:p>
          <a:p>
            <a:pPr indent="0" lvl="0" marL="0" rtl="0" algn="l">
              <a:spcBef>
                <a:spcPts val="1000"/>
              </a:spcBef>
              <a:spcAft>
                <a:spcPts val="0"/>
              </a:spcAft>
              <a:buNone/>
            </a:pPr>
            <a:r>
              <a:t/>
            </a:r>
            <a:endParaRPr sz="2400"/>
          </a:p>
        </p:txBody>
      </p:sp>
      <p:pic>
        <p:nvPicPr>
          <p:cNvPr id="456" name="Google Shape;456;p54"/>
          <p:cNvPicPr preferRelativeResize="0"/>
          <p:nvPr/>
        </p:nvPicPr>
        <p:blipFill>
          <a:blip r:embed="rId4">
            <a:alphaModFix/>
          </a:blip>
          <a:stretch>
            <a:fillRect/>
          </a:stretch>
        </p:blipFill>
        <p:spPr>
          <a:xfrm>
            <a:off x="7417897" y="247800"/>
            <a:ext cx="4598841" cy="3063300"/>
          </a:xfrm>
          <a:prstGeom prst="rect">
            <a:avLst/>
          </a:prstGeom>
          <a:noFill/>
          <a:ln>
            <a:noFill/>
          </a:ln>
        </p:spPr>
      </p:pic>
      <p:pic>
        <p:nvPicPr>
          <p:cNvPr id="457" name="Google Shape;457;p54"/>
          <p:cNvPicPr preferRelativeResize="0"/>
          <p:nvPr/>
        </p:nvPicPr>
        <p:blipFill>
          <a:blip r:embed="rId5">
            <a:alphaModFix/>
          </a:blip>
          <a:stretch>
            <a:fillRect/>
          </a:stretch>
        </p:blipFill>
        <p:spPr>
          <a:xfrm>
            <a:off x="7417875" y="3551026"/>
            <a:ext cx="4598874" cy="3063300"/>
          </a:xfrm>
          <a:prstGeom prst="rect">
            <a:avLst/>
          </a:prstGeom>
          <a:noFill/>
          <a:ln>
            <a:noFill/>
          </a:ln>
        </p:spPr>
      </p:pic>
      <p:sp>
        <p:nvSpPr>
          <p:cNvPr id="458" name="Google Shape;458;p54"/>
          <p:cNvSpPr txBox="1"/>
          <p:nvPr/>
        </p:nvSpPr>
        <p:spPr>
          <a:xfrm>
            <a:off x="134750" y="6028625"/>
            <a:ext cx="37641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Slide: Dr Kat Ross</a:t>
            </a:r>
            <a:endParaRPr b="1" sz="24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5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65" name="Google Shape;465;p55"/>
          <p:cNvSpPr txBox="1"/>
          <p:nvPr>
            <p:ph type="title"/>
          </p:nvPr>
        </p:nvSpPr>
        <p:spPr>
          <a:xfrm>
            <a:off x="1094150" y="-76200"/>
            <a:ext cx="10325400" cy="1086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MWA detections of cosmic ray showers</a:t>
            </a:r>
            <a:endParaRPr/>
          </a:p>
        </p:txBody>
      </p:sp>
      <p:pic>
        <p:nvPicPr>
          <p:cNvPr id="466" name="Google Shape;466;p55"/>
          <p:cNvPicPr preferRelativeResize="0"/>
          <p:nvPr/>
        </p:nvPicPr>
        <p:blipFill>
          <a:blip r:embed="rId4">
            <a:alphaModFix/>
          </a:blip>
          <a:stretch>
            <a:fillRect/>
          </a:stretch>
        </p:blipFill>
        <p:spPr>
          <a:xfrm>
            <a:off x="8982375" y="879174"/>
            <a:ext cx="2920474" cy="2983750"/>
          </a:xfrm>
          <a:prstGeom prst="rect">
            <a:avLst/>
          </a:prstGeom>
          <a:noFill/>
          <a:ln>
            <a:noFill/>
          </a:ln>
        </p:spPr>
      </p:pic>
      <p:pic>
        <p:nvPicPr>
          <p:cNvPr id="467" name="Google Shape;467;p55"/>
          <p:cNvPicPr preferRelativeResize="0"/>
          <p:nvPr/>
        </p:nvPicPr>
        <p:blipFill>
          <a:blip r:embed="rId5">
            <a:alphaModFix/>
          </a:blip>
          <a:stretch>
            <a:fillRect/>
          </a:stretch>
        </p:blipFill>
        <p:spPr>
          <a:xfrm>
            <a:off x="4862000" y="4346675"/>
            <a:ext cx="7145375" cy="2191050"/>
          </a:xfrm>
          <a:prstGeom prst="rect">
            <a:avLst/>
          </a:prstGeom>
          <a:noFill/>
          <a:ln>
            <a:noFill/>
          </a:ln>
        </p:spPr>
      </p:pic>
      <p:sp>
        <p:nvSpPr>
          <p:cNvPr id="468" name="Google Shape;468;p55"/>
          <p:cNvSpPr txBox="1"/>
          <p:nvPr/>
        </p:nvSpPr>
        <p:spPr>
          <a:xfrm>
            <a:off x="7042975" y="3939125"/>
            <a:ext cx="54081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1"/>
                </a:solidFill>
                <a:latin typeface="Calibri"/>
                <a:ea typeface="Calibri"/>
                <a:cs typeface="Calibri"/>
                <a:sym typeface="Calibri"/>
              </a:rPr>
              <a:t>Figure credit - Top: Julio Rodriguez Martino, Bottom: Hannan Chen</a:t>
            </a:r>
            <a:endParaRPr>
              <a:solidFill>
                <a:schemeClr val="lt1"/>
              </a:solidFill>
              <a:latin typeface="Calibri"/>
              <a:ea typeface="Calibri"/>
              <a:cs typeface="Calibri"/>
              <a:sym typeface="Calibri"/>
            </a:endParaRPr>
          </a:p>
        </p:txBody>
      </p:sp>
      <p:sp>
        <p:nvSpPr>
          <p:cNvPr id="469" name="Google Shape;469;p55"/>
          <p:cNvSpPr txBox="1"/>
          <p:nvPr/>
        </p:nvSpPr>
        <p:spPr>
          <a:xfrm>
            <a:off x="215950" y="879163"/>
            <a:ext cx="8347200" cy="2655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lt1"/>
              </a:buClr>
              <a:buSzPts val="2200"/>
              <a:buFont typeface="Calibri"/>
              <a:buChar char="●"/>
            </a:pPr>
            <a:r>
              <a:rPr lang="en-US" sz="2200">
                <a:solidFill>
                  <a:schemeClr val="lt1"/>
                </a:solidFill>
                <a:latin typeface="Calibri"/>
                <a:ea typeface="Calibri"/>
                <a:cs typeface="Calibri"/>
                <a:sym typeface="Calibri"/>
              </a:rPr>
              <a:t>Instillation of particle detectors to detected particle showers from a cosmic ray cascade (10</a:t>
            </a:r>
            <a:r>
              <a:rPr baseline="30000" lang="en-US" sz="2200">
                <a:solidFill>
                  <a:schemeClr val="lt1"/>
                </a:solidFill>
                <a:latin typeface="Calibri"/>
                <a:ea typeface="Calibri"/>
                <a:cs typeface="Calibri"/>
                <a:sym typeface="Calibri"/>
              </a:rPr>
              <a:t>16</a:t>
            </a:r>
            <a:r>
              <a:rPr lang="en-US" sz="2200">
                <a:solidFill>
                  <a:schemeClr val="lt1"/>
                </a:solidFill>
                <a:latin typeface="Calibri"/>
                <a:ea typeface="Calibri"/>
                <a:cs typeface="Calibri"/>
                <a:sym typeface="Calibri"/>
              </a:rPr>
              <a:t>-</a:t>
            </a:r>
            <a:r>
              <a:rPr lang="en-US" sz="2200">
                <a:solidFill>
                  <a:schemeClr val="lt1"/>
                </a:solidFill>
                <a:latin typeface="Calibri"/>
                <a:ea typeface="Calibri"/>
                <a:cs typeface="Calibri"/>
                <a:sym typeface="Calibri"/>
              </a:rPr>
              <a:t>10</a:t>
            </a:r>
            <a:r>
              <a:rPr baseline="30000" lang="en-US" sz="2200">
                <a:solidFill>
                  <a:schemeClr val="lt1"/>
                </a:solidFill>
                <a:latin typeface="Calibri"/>
                <a:ea typeface="Calibri"/>
                <a:cs typeface="Calibri"/>
                <a:sym typeface="Calibri"/>
              </a:rPr>
              <a:t>18</a:t>
            </a:r>
            <a:r>
              <a:rPr lang="en-US" sz="2200">
                <a:solidFill>
                  <a:schemeClr val="lt1"/>
                </a:solidFill>
                <a:latin typeface="Calibri"/>
                <a:ea typeface="Calibri"/>
                <a:cs typeface="Calibri"/>
                <a:sym typeface="Calibri"/>
              </a:rPr>
              <a:t> eV) and trigger MWA.</a:t>
            </a:r>
            <a:endParaRPr sz="2200">
              <a:solidFill>
                <a:schemeClr val="lt1"/>
              </a:solidFill>
              <a:latin typeface="Calibri"/>
              <a:ea typeface="Calibri"/>
              <a:cs typeface="Calibri"/>
              <a:sym typeface="Calibri"/>
            </a:endParaRPr>
          </a:p>
          <a:p>
            <a:pPr indent="-368300" lvl="0" marL="457200" rtl="0" algn="l">
              <a:spcBef>
                <a:spcPts val="0"/>
              </a:spcBef>
              <a:spcAft>
                <a:spcPts val="0"/>
              </a:spcAft>
              <a:buClr>
                <a:schemeClr val="lt1"/>
              </a:buClr>
              <a:buSzPts val="2200"/>
              <a:buFont typeface="Calibri"/>
              <a:buChar char="●"/>
            </a:pPr>
            <a:r>
              <a:rPr lang="en-US" sz="2200">
                <a:solidFill>
                  <a:schemeClr val="lt1"/>
                </a:solidFill>
                <a:latin typeface="Calibri"/>
                <a:ea typeface="Calibri"/>
                <a:cs typeface="Calibri"/>
                <a:sym typeface="Calibri"/>
              </a:rPr>
              <a:t>MWA will record for 8 seconds to capture particle shower footprint </a:t>
            </a:r>
            <a:endParaRPr sz="2200">
              <a:solidFill>
                <a:schemeClr val="lt1"/>
              </a:solidFill>
              <a:latin typeface="Calibri"/>
              <a:ea typeface="Calibri"/>
              <a:cs typeface="Calibri"/>
              <a:sym typeface="Calibri"/>
            </a:endParaRPr>
          </a:p>
          <a:p>
            <a:pPr indent="-368300" lvl="0" marL="457200" rtl="0" algn="l">
              <a:spcBef>
                <a:spcPts val="0"/>
              </a:spcBef>
              <a:spcAft>
                <a:spcPts val="0"/>
              </a:spcAft>
              <a:buClr>
                <a:schemeClr val="lt1"/>
              </a:buClr>
              <a:buSzPts val="2200"/>
              <a:buFont typeface="Calibri"/>
              <a:buChar char="●"/>
            </a:pPr>
            <a:r>
              <a:rPr lang="en-US" sz="2200">
                <a:solidFill>
                  <a:schemeClr val="lt1"/>
                </a:solidFill>
                <a:latin typeface="Calibri"/>
                <a:ea typeface="Calibri"/>
                <a:cs typeface="Calibri"/>
                <a:sym typeface="Calibri"/>
              </a:rPr>
              <a:t>~1 trigger/hour with </a:t>
            </a:r>
            <a:r>
              <a:rPr lang="en-US" sz="2200">
                <a:solidFill>
                  <a:schemeClr val="lt1"/>
                </a:solidFill>
                <a:latin typeface="Calibri"/>
                <a:ea typeface="Calibri"/>
                <a:cs typeface="Calibri"/>
                <a:sym typeface="Calibri"/>
              </a:rPr>
              <a:t>~16ns resolution</a:t>
            </a:r>
            <a:endParaRPr sz="2200">
              <a:solidFill>
                <a:schemeClr val="lt1"/>
              </a:solidFill>
              <a:latin typeface="Calibri"/>
              <a:ea typeface="Calibri"/>
              <a:cs typeface="Calibri"/>
              <a:sym typeface="Calibri"/>
            </a:endParaRPr>
          </a:p>
          <a:p>
            <a:pPr indent="-368300" lvl="0" marL="457200" rtl="0" algn="l">
              <a:spcBef>
                <a:spcPts val="0"/>
              </a:spcBef>
              <a:spcAft>
                <a:spcPts val="0"/>
              </a:spcAft>
              <a:buClr>
                <a:schemeClr val="lt1"/>
              </a:buClr>
              <a:buSzPts val="2200"/>
              <a:buFont typeface="Calibri"/>
              <a:buChar char="●"/>
            </a:pPr>
            <a:r>
              <a:rPr lang="en-US" sz="2200">
                <a:solidFill>
                  <a:schemeClr val="lt1"/>
                </a:solidFill>
                <a:latin typeface="Calibri"/>
                <a:ea typeface="Calibri"/>
                <a:cs typeface="Calibri"/>
                <a:sym typeface="Calibri"/>
              </a:rPr>
              <a:t>MWA observations will analyse shape (footprint) of the cascade (top Figure). </a:t>
            </a:r>
            <a:endParaRPr sz="2200">
              <a:solidFill>
                <a:schemeClr val="lt1"/>
              </a:solidFill>
              <a:latin typeface="Calibri"/>
              <a:ea typeface="Calibri"/>
              <a:cs typeface="Calibri"/>
              <a:sym typeface="Calibri"/>
            </a:endParaRPr>
          </a:p>
          <a:p>
            <a:pPr indent="-368300" lvl="0" marL="457200" rtl="0" algn="l">
              <a:spcBef>
                <a:spcPts val="0"/>
              </a:spcBef>
              <a:spcAft>
                <a:spcPts val="0"/>
              </a:spcAft>
              <a:buClr>
                <a:schemeClr val="lt1"/>
              </a:buClr>
              <a:buSzPts val="2200"/>
              <a:buFont typeface="Calibri"/>
              <a:buChar char="●"/>
            </a:pPr>
            <a:r>
              <a:rPr lang="en-US" sz="2200">
                <a:solidFill>
                  <a:schemeClr val="lt1"/>
                </a:solidFill>
                <a:latin typeface="Calibri"/>
                <a:ea typeface="Calibri"/>
                <a:cs typeface="Calibri"/>
                <a:sym typeface="Calibri"/>
              </a:rPr>
              <a:t>Footprint shape relates to the nature (protron, iron) of the primary cosmic-ray particle.</a:t>
            </a:r>
            <a:endParaRPr sz="2200">
              <a:solidFill>
                <a:schemeClr val="lt1"/>
              </a:solidFill>
              <a:latin typeface="Calibri"/>
              <a:ea typeface="Calibri"/>
              <a:cs typeface="Calibri"/>
              <a:sym typeface="Calibri"/>
            </a:endParaRPr>
          </a:p>
          <a:p>
            <a:pPr indent="-368300" lvl="0" marL="457200" rtl="0" algn="l">
              <a:spcBef>
                <a:spcPts val="0"/>
              </a:spcBef>
              <a:spcAft>
                <a:spcPts val="0"/>
              </a:spcAft>
              <a:buClr>
                <a:schemeClr val="lt1"/>
              </a:buClr>
              <a:buSzPts val="2200"/>
              <a:buFont typeface="Calibri"/>
              <a:buChar char="●"/>
            </a:pPr>
            <a:r>
              <a:rPr lang="en-US" sz="2200">
                <a:solidFill>
                  <a:schemeClr val="lt1"/>
                </a:solidFill>
                <a:latin typeface="Calibri"/>
                <a:ea typeface="Calibri"/>
                <a:cs typeface="Calibri"/>
                <a:sym typeface="Calibri"/>
              </a:rPr>
              <a:t>Aim to detect circular polarisation that has only been predicted (see lower Figure). </a:t>
            </a:r>
            <a:endParaRPr sz="2200">
              <a:solidFill>
                <a:schemeClr val="lt1"/>
              </a:solidFill>
              <a:latin typeface="Calibri"/>
              <a:ea typeface="Calibri"/>
              <a:cs typeface="Calibri"/>
              <a:sym typeface="Calibri"/>
            </a:endParaRPr>
          </a:p>
        </p:txBody>
      </p:sp>
      <p:sp>
        <p:nvSpPr>
          <p:cNvPr id="470" name="Google Shape;470;p55"/>
          <p:cNvSpPr txBox="1"/>
          <p:nvPr/>
        </p:nvSpPr>
        <p:spPr>
          <a:xfrm>
            <a:off x="215950" y="4448225"/>
            <a:ext cx="4350300" cy="1922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lt1"/>
              </a:buClr>
              <a:buSzPts val="2200"/>
              <a:buFont typeface="Calibri"/>
              <a:buChar char="●"/>
            </a:pPr>
            <a:r>
              <a:rPr lang="en-US" sz="2200">
                <a:solidFill>
                  <a:schemeClr val="lt1"/>
                </a:solidFill>
                <a:latin typeface="Calibri"/>
                <a:ea typeface="Calibri"/>
                <a:cs typeface="Calibri"/>
                <a:sym typeface="Calibri"/>
              </a:rPr>
              <a:t>Acting as a pathfinder for SKA-Low! &gt;1.5 M euro of grants to SKA high-energy-particle group is based on the viability of this MWA work</a:t>
            </a:r>
            <a:endParaRPr sz="22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6"/>
          <p:cNvSpPr txBox="1"/>
          <p:nvPr>
            <p:ph idx="1" type="subTitle"/>
          </p:nvPr>
        </p:nvSpPr>
        <p:spPr>
          <a:xfrm>
            <a:off x="150367" y="1077667"/>
            <a:ext cx="5246100" cy="1143300"/>
          </a:xfrm>
          <a:prstGeom prst="rect">
            <a:avLst/>
          </a:prstGeom>
        </p:spPr>
        <p:txBody>
          <a:bodyPr anchorCtr="0" anchor="t" bIns="121900" lIns="121900" spcFirstLastPara="1" rIns="121900" wrap="square" tIns="121900">
            <a:normAutofit/>
          </a:bodyPr>
          <a:lstStyle/>
          <a:p>
            <a:pPr indent="0" lvl="0" marL="0" rtl="0" algn="ctr">
              <a:lnSpc>
                <a:spcPct val="80000"/>
              </a:lnSpc>
              <a:spcBef>
                <a:spcPts val="0"/>
              </a:spcBef>
              <a:spcAft>
                <a:spcPts val="0"/>
              </a:spcAft>
              <a:buSzPts val="1400"/>
              <a:buNone/>
            </a:pPr>
            <a:r>
              <a:rPr b="1" lang="en-US" sz="1700"/>
              <a:t>Components received from team in Manchester:</a:t>
            </a:r>
            <a:r>
              <a:rPr lang="en-US" sz="1700"/>
              <a:t> Justin Bray, Ralph,Spencer, Bob Watson, John Edgley, Keith Grainge. </a:t>
            </a:r>
            <a:endParaRPr sz="1700"/>
          </a:p>
        </p:txBody>
      </p:sp>
      <p:pic>
        <p:nvPicPr>
          <p:cNvPr id="476" name="Google Shape;476;p56"/>
          <p:cNvPicPr preferRelativeResize="0"/>
          <p:nvPr/>
        </p:nvPicPr>
        <p:blipFill>
          <a:blip r:embed="rId3">
            <a:alphaModFix/>
          </a:blip>
          <a:stretch>
            <a:fillRect/>
          </a:stretch>
        </p:blipFill>
        <p:spPr>
          <a:xfrm>
            <a:off x="5832400" y="652267"/>
            <a:ext cx="6031734" cy="4523808"/>
          </a:xfrm>
          <a:prstGeom prst="rect">
            <a:avLst/>
          </a:prstGeom>
          <a:noFill/>
          <a:ln cap="flat" cmpd="sng" w="9525">
            <a:solidFill>
              <a:schemeClr val="dk1"/>
            </a:solidFill>
            <a:prstDash val="solid"/>
            <a:round/>
            <a:headEnd len="sm" w="sm" type="none"/>
            <a:tailEnd len="sm" w="sm" type="none"/>
          </a:ln>
        </p:spPr>
      </p:pic>
      <p:sp>
        <p:nvSpPr>
          <p:cNvPr id="477" name="Google Shape;477;p56"/>
          <p:cNvSpPr txBox="1"/>
          <p:nvPr>
            <p:ph type="ctrTitle"/>
          </p:nvPr>
        </p:nvSpPr>
        <p:spPr>
          <a:xfrm>
            <a:off x="-142833" y="346033"/>
            <a:ext cx="5832300" cy="8289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SzPts val="1300"/>
              <a:buNone/>
            </a:pPr>
            <a:r>
              <a:rPr lang="en-US" sz="3800"/>
              <a:t>Particle Detector Array:</a:t>
            </a:r>
            <a:endParaRPr sz="3800"/>
          </a:p>
        </p:txBody>
      </p:sp>
      <p:sp>
        <p:nvSpPr>
          <p:cNvPr id="478" name="Google Shape;478;p56"/>
          <p:cNvSpPr txBox="1"/>
          <p:nvPr>
            <p:ph idx="1" type="subTitle"/>
          </p:nvPr>
        </p:nvSpPr>
        <p:spPr>
          <a:xfrm>
            <a:off x="6096000" y="5480433"/>
            <a:ext cx="5775300" cy="1206300"/>
          </a:xfrm>
          <a:prstGeom prst="rect">
            <a:avLst/>
          </a:prstGeom>
        </p:spPr>
        <p:txBody>
          <a:bodyPr anchorCtr="0" anchor="t" bIns="121900" lIns="121900" spcFirstLastPara="1" rIns="121900" wrap="square" tIns="121900">
            <a:normAutofit/>
          </a:bodyPr>
          <a:lstStyle/>
          <a:p>
            <a:pPr indent="0" lvl="0" marL="0" rtl="0" algn="ctr">
              <a:lnSpc>
                <a:spcPct val="80000"/>
              </a:lnSpc>
              <a:spcBef>
                <a:spcPts val="0"/>
              </a:spcBef>
              <a:spcAft>
                <a:spcPts val="0"/>
              </a:spcAft>
              <a:buSzPts val="1400"/>
              <a:buNone/>
            </a:pPr>
            <a:r>
              <a:rPr b="1" lang="en-US" sz="1700"/>
              <a:t>Assembly and System Testing in Perth: </a:t>
            </a:r>
            <a:endParaRPr b="1" sz="1700"/>
          </a:p>
          <a:p>
            <a:pPr indent="0" lvl="0" marL="0" rtl="0" algn="ctr">
              <a:lnSpc>
                <a:spcPct val="80000"/>
              </a:lnSpc>
              <a:spcBef>
                <a:spcPts val="0"/>
              </a:spcBef>
              <a:spcAft>
                <a:spcPts val="0"/>
              </a:spcAft>
              <a:buSzPts val="1400"/>
              <a:buNone/>
            </a:pPr>
            <a:r>
              <a:rPr lang="en-US" sz="1700"/>
              <a:t>Dave Kenney, Luke Verduyn, Clinton Ward, Andrew Williams, Greg Sleap, Andy McPhail, Paul Roberts, Edwin Dickinson, Clancy James. </a:t>
            </a:r>
            <a:endParaRPr sz="1700"/>
          </a:p>
        </p:txBody>
      </p:sp>
      <p:pic>
        <p:nvPicPr>
          <p:cNvPr id="479" name="Google Shape;479;p56"/>
          <p:cNvPicPr preferRelativeResize="0"/>
          <p:nvPr/>
        </p:nvPicPr>
        <p:blipFill>
          <a:blip r:embed="rId4">
            <a:alphaModFix/>
          </a:blip>
          <a:stretch>
            <a:fillRect/>
          </a:stretch>
        </p:blipFill>
        <p:spPr>
          <a:xfrm>
            <a:off x="283500" y="2220967"/>
            <a:ext cx="5245998" cy="3962660"/>
          </a:xfrm>
          <a:prstGeom prst="rect">
            <a:avLst/>
          </a:prstGeom>
          <a:noFill/>
          <a:ln cap="flat" cmpd="sng" w="9525">
            <a:solidFill>
              <a:schemeClr val="dk1"/>
            </a:solidFill>
            <a:prstDash val="solid"/>
            <a:round/>
            <a:headEnd len="sm" w="sm" type="none"/>
            <a:tailEnd len="sm" w="sm" type="none"/>
          </a:ln>
        </p:spPr>
      </p:pic>
      <p:sp>
        <p:nvSpPr>
          <p:cNvPr id="480" name="Google Shape;480;p56"/>
          <p:cNvSpPr txBox="1"/>
          <p:nvPr/>
        </p:nvSpPr>
        <p:spPr>
          <a:xfrm>
            <a:off x="2447800" y="5671733"/>
            <a:ext cx="2986500" cy="4926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chemeClr val="dk2"/>
                </a:solidFill>
              </a:rPr>
              <a:t>“Pizza Box” particle detector</a:t>
            </a:r>
            <a:endParaRPr sz="1600">
              <a:solidFill>
                <a:schemeClr val="dk2"/>
              </a:solidFill>
            </a:endParaRPr>
          </a:p>
        </p:txBody>
      </p:sp>
      <p:sp>
        <p:nvSpPr>
          <p:cNvPr id="481" name="Google Shape;481;p56"/>
          <p:cNvSpPr txBox="1"/>
          <p:nvPr/>
        </p:nvSpPr>
        <p:spPr>
          <a:xfrm>
            <a:off x="593717" y="2503733"/>
            <a:ext cx="2986500" cy="5694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100">
                <a:solidFill>
                  <a:schemeClr val="dk2"/>
                </a:solidFill>
              </a:rPr>
              <a:t>EMC testing complete.</a:t>
            </a:r>
            <a:endParaRPr sz="2100">
              <a:solidFill>
                <a:schemeClr val="dk2"/>
              </a:solidFill>
            </a:endParaRPr>
          </a:p>
        </p:txBody>
      </p:sp>
      <p:sp>
        <p:nvSpPr>
          <p:cNvPr id="482" name="Google Shape;482;p56"/>
          <p:cNvSpPr txBox="1"/>
          <p:nvPr/>
        </p:nvSpPr>
        <p:spPr>
          <a:xfrm>
            <a:off x="6096000" y="921867"/>
            <a:ext cx="3051300" cy="7389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chemeClr val="dk2"/>
                </a:solidFill>
              </a:rPr>
              <a:t>Field cabinet: Power supply and network connection.</a:t>
            </a:r>
            <a:endParaRPr sz="1600">
              <a:solidFill>
                <a:schemeClr val="dk2"/>
              </a:solidFill>
            </a:endParaRPr>
          </a:p>
        </p:txBody>
      </p:sp>
      <p:sp>
        <p:nvSpPr>
          <p:cNvPr id="483" name="Google Shape;483;p56"/>
          <p:cNvSpPr txBox="1"/>
          <p:nvPr/>
        </p:nvSpPr>
        <p:spPr>
          <a:xfrm>
            <a:off x="8435350" y="6338650"/>
            <a:ext cx="3836100" cy="6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Slide: Dr Edwin Dickinson</a:t>
            </a:r>
            <a:endParaRPr b="1" sz="2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t/>
            </a:r>
            <a:endParaRPr/>
          </a:p>
        </p:txBody>
      </p:sp>
      <p:sp>
        <p:nvSpPr>
          <p:cNvPr id="233" name="Google Shape;23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Gemma Anderson, Precursor View of the SKA Sky, 15 Mar 2021</a:t>
            </a:r>
            <a:endParaRPr/>
          </a:p>
        </p:txBody>
      </p:sp>
      <p:pic>
        <p:nvPicPr>
          <p:cNvPr id="234" name="Google Shape;234;p3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35" name="Google Shape;235;p39"/>
          <p:cNvSpPr txBox="1"/>
          <p:nvPr/>
        </p:nvSpPr>
        <p:spPr>
          <a:xfrm>
            <a:off x="746760" y="178928"/>
            <a:ext cx="10698480" cy="65024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000"/>
              <a:buFont typeface="Arial"/>
              <a:buNone/>
            </a:pPr>
            <a:r>
              <a:rPr lang="en-US" sz="4000">
                <a:solidFill>
                  <a:schemeClr val="lt1"/>
                </a:solidFill>
              </a:rPr>
              <a:t>MWA transient predictions in 2013</a:t>
            </a:r>
            <a:endParaRPr/>
          </a:p>
        </p:txBody>
      </p:sp>
      <p:sp>
        <p:nvSpPr>
          <p:cNvPr id="236" name="Google Shape;236;p39"/>
          <p:cNvSpPr txBox="1"/>
          <p:nvPr/>
        </p:nvSpPr>
        <p:spPr>
          <a:xfrm>
            <a:off x="271500" y="1111425"/>
            <a:ext cx="6808500" cy="5452500"/>
          </a:xfrm>
          <a:prstGeom prst="rect">
            <a:avLst/>
          </a:prstGeom>
          <a:noFill/>
          <a:ln>
            <a:noFill/>
          </a:ln>
        </p:spPr>
        <p:txBody>
          <a:bodyPr anchorCtr="0" anchor="t" bIns="45700" lIns="91425" spcFirstLastPara="1" rIns="91425" wrap="square" tIns="45700">
            <a:noAutofit/>
          </a:bodyPr>
          <a:lstStyle/>
          <a:p>
            <a:pPr indent="0" lvl="0" marL="152400" marR="0" rtl="0" algn="l">
              <a:lnSpc>
                <a:spcPct val="90000"/>
              </a:lnSpc>
              <a:spcBef>
                <a:spcPts val="1000"/>
              </a:spcBef>
              <a:spcAft>
                <a:spcPts val="0"/>
              </a:spcAft>
              <a:buClr>
                <a:schemeClr val="lt1"/>
              </a:buClr>
              <a:buSzPts val="2400"/>
              <a:buFont typeface="Arial"/>
              <a:buNone/>
            </a:pPr>
            <a:r>
              <a:rPr lang="en-US" sz="2400">
                <a:solidFill>
                  <a:schemeClr val="lt1"/>
                </a:solidFill>
                <a:latin typeface="Calibri"/>
                <a:ea typeface="Calibri"/>
                <a:cs typeface="Calibri"/>
                <a:sym typeface="Calibri"/>
              </a:rPr>
              <a:t>“The potential sources of radio transient emission fall into five broad categories: </a:t>
            </a:r>
            <a:endParaRPr sz="2400">
              <a:solidFill>
                <a:schemeClr val="lt1"/>
              </a:solidFill>
              <a:latin typeface="Calibri"/>
              <a:ea typeface="Calibri"/>
              <a:cs typeface="Calibri"/>
              <a:sym typeface="Calibri"/>
            </a:endParaRPr>
          </a:p>
          <a:p>
            <a:pPr indent="-381000" lvl="0" marL="457200" marR="0" rtl="0" algn="l">
              <a:lnSpc>
                <a:spcPct val="90000"/>
              </a:lnSpc>
              <a:spcBef>
                <a:spcPts val="100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coronal emission from nearby stars/substellar objects</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emission from compact objects such as neutron stars and accreting black holes</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explosive events such as gamma-ray bursts (GRBs) and radio supernovae</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i="1" lang="en-US" sz="2400">
                <a:solidFill>
                  <a:schemeClr val="lt1"/>
                </a:solidFill>
                <a:latin typeface="Calibri"/>
                <a:ea typeface="Calibri"/>
                <a:cs typeface="Calibri"/>
                <a:sym typeface="Calibri"/>
              </a:rPr>
              <a:t>(exo)</a:t>
            </a:r>
            <a:r>
              <a:rPr lang="en-US" sz="2400">
                <a:solidFill>
                  <a:schemeClr val="lt1"/>
                </a:solidFill>
                <a:latin typeface="Calibri"/>
                <a:ea typeface="Calibri"/>
                <a:cs typeface="Calibri"/>
                <a:sym typeface="Calibri"/>
              </a:rPr>
              <a:t>planetary emission from nearby systems</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and new phenomena discovered through the opening of new regions of observational phase space.” </a:t>
            </a:r>
            <a:endParaRPr sz="2400">
              <a:solidFill>
                <a:schemeClr val="lt1"/>
              </a:solidFill>
              <a:latin typeface="Calibri"/>
              <a:ea typeface="Calibri"/>
              <a:cs typeface="Calibri"/>
              <a:sym typeface="Calibri"/>
            </a:endParaRPr>
          </a:p>
          <a:p>
            <a:pPr indent="0" lvl="0" marL="914400" marR="0" rtl="0" algn="l">
              <a:lnSpc>
                <a:spcPct val="90000"/>
              </a:lnSpc>
              <a:spcBef>
                <a:spcPts val="1000"/>
              </a:spcBef>
              <a:spcAft>
                <a:spcPts val="0"/>
              </a:spcAft>
              <a:buNone/>
            </a:pPr>
            <a:r>
              <a:rPr i="1" lang="en-US" sz="2400">
                <a:solidFill>
                  <a:schemeClr val="lt1"/>
                </a:solidFill>
                <a:latin typeface="Calibri"/>
                <a:ea typeface="Calibri"/>
                <a:cs typeface="Calibri"/>
                <a:sym typeface="Calibri"/>
              </a:rPr>
              <a:t>Bowman et al. (2013), Science with the Murchison Widefield Array, PASA, 30, e031</a:t>
            </a:r>
            <a:endParaRPr b="0" i="1" sz="2400" u="none" cap="none" strike="noStrike">
              <a:solidFill>
                <a:schemeClr val="lt1"/>
              </a:solidFill>
              <a:latin typeface="Calibri"/>
              <a:ea typeface="Calibri"/>
              <a:cs typeface="Calibri"/>
              <a:sym typeface="Calibri"/>
            </a:endParaRPr>
          </a:p>
        </p:txBody>
      </p:sp>
      <p:pic>
        <p:nvPicPr>
          <p:cNvPr id="237" name="Google Shape;237;p39"/>
          <p:cNvPicPr preferRelativeResize="0"/>
          <p:nvPr/>
        </p:nvPicPr>
        <p:blipFill>
          <a:blip r:embed="rId4">
            <a:alphaModFix/>
          </a:blip>
          <a:stretch>
            <a:fillRect/>
          </a:stretch>
        </p:blipFill>
        <p:spPr>
          <a:xfrm>
            <a:off x="7351650" y="1111423"/>
            <a:ext cx="4590100" cy="53473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57"/>
          <p:cNvPicPr preferRelativeResize="0"/>
          <p:nvPr/>
        </p:nvPicPr>
        <p:blipFill>
          <a:blip r:embed="rId3">
            <a:alphaModFix/>
          </a:blip>
          <a:stretch>
            <a:fillRect/>
          </a:stretch>
        </p:blipFill>
        <p:spPr>
          <a:xfrm>
            <a:off x="203200" y="141067"/>
            <a:ext cx="11785605" cy="6318650"/>
          </a:xfrm>
          <a:prstGeom prst="rect">
            <a:avLst/>
          </a:prstGeom>
          <a:noFill/>
          <a:ln>
            <a:noFill/>
          </a:ln>
        </p:spPr>
      </p:pic>
      <p:sp>
        <p:nvSpPr>
          <p:cNvPr id="489" name="Google Shape;489;p57"/>
          <p:cNvSpPr txBox="1"/>
          <p:nvPr/>
        </p:nvSpPr>
        <p:spPr>
          <a:xfrm>
            <a:off x="777000" y="704433"/>
            <a:ext cx="2206500" cy="6156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400">
                <a:solidFill>
                  <a:schemeClr val="dk2"/>
                </a:solidFill>
              </a:rPr>
              <a:t>Bench testing:</a:t>
            </a:r>
            <a:endParaRPr sz="2400">
              <a:solidFill>
                <a:schemeClr val="dk2"/>
              </a:solidFill>
            </a:endParaRPr>
          </a:p>
        </p:txBody>
      </p:sp>
      <p:cxnSp>
        <p:nvCxnSpPr>
          <p:cNvPr id="490" name="Google Shape;490;p57"/>
          <p:cNvCxnSpPr/>
          <p:nvPr/>
        </p:nvCxnSpPr>
        <p:spPr>
          <a:xfrm>
            <a:off x="7500300" y="600867"/>
            <a:ext cx="1605600" cy="3667200"/>
          </a:xfrm>
          <a:prstGeom prst="straightConnector1">
            <a:avLst/>
          </a:prstGeom>
          <a:noFill/>
          <a:ln cap="flat" cmpd="sng" w="38100">
            <a:solidFill>
              <a:schemeClr val="dk1"/>
            </a:solidFill>
            <a:prstDash val="solid"/>
            <a:round/>
            <a:headEnd len="med" w="med" type="none"/>
            <a:tailEnd len="med" w="med" type="triangle"/>
          </a:ln>
        </p:spPr>
      </p:cxnSp>
      <p:sp>
        <p:nvSpPr>
          <p:cNvPr id="491" name="Google Shape;491;p57"/>
          <p:cNvSpPr txBox="1"/>
          <p:nvPr/>
        </p:nvSpPr>
        <p:spPr>
          <a:xfrm>
            <a:off x="7572800" y="828767"/>
            <a:ext cx="4641300" cy="615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t/>
            </a:r>
            <a:endParaRPr sz="2400">
              <a:solidFill>
                <a:schemeClr val="dk2"/>
              </a:solidFill>
            </a:endParaRPr>
          </a:p>
        </p:txBody>
      </p:sp>
      <p:sp>
        <p:nvSpPr>
          <p:cNvPr id="492" name="Google Shape;492;p57"/>
          <p:cNvSpPr txBox="1"/>
          <p:nvPr/>
        </p:nvSpPr>
        <p:spPr>
          <a:xfrm>
            <a:off x="8702000" y="4340633"/>
            <a:ext cx="984000" cy="5541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000">
                <a:solidFill>
                  <a:schemeClr val="dk2"/>
                </a:solidFill>
              </a:rPr>
              <a:t>Muon.</a:t>
            </a:r>
            <a:endParaRPr sz="2000">
              <a:solidFill>
                <a:schemeClr val="dk2"/>
              </a:solidFill>
            </a:endParaRPr>
          </a:p>
        </p:txBody>
      </p:sp>
      <p:sp>
        <p:nvSpPr>
          <p:cNvPr id="493" name="Google Shape;493;p57"/>
          <p:cNvSpPr txBox="1"/>
          <p:nvPr/>
        </p:nvSpPr>
        <p:spPr>
          <a:xfrm>
            <a:off x="8702000" y="2252400"/>
            <a:ext cx="2320500" cy="4926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chemeClr val="dk2"/>
                </a:solidFill>
              </a:rPr>
              <a:t>“Pizza Box” detectors.</a:t>
            </a:r>
            <a:endParaRPr sz="1600">
              <a:solidFill>
                <a:schemeClr val="dk2"/>
              </a:solidFill>
            </a:endParaRPr>
          </a:p>
        </p:txBody>
      </p:sp>
      <p:sp>
        <p:nvSpPr>
          <p:cNvPr id="494" name="Google Shape;494;p57"/>
          <p:cNvSpPr txBox="1"/>
          <p:nvPr/>
        </p:nvSpPr>
        <p:spPr>
          <a:xfrm>
            <a:off x="1626467" y="4371433"/>
            <a:ext cx="984000" cy="4926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chemeClr val="dk2"/>
                </a:solidFill>
              </a:rPr>
              <a:t>Server.</a:t>
            </a:r>
            <a:endParaRPr sz="1600">
              <a:solidFill>
                <a:schemeClr val="dk2"/>
              </a:solidFill>
            </a:endParaRPr>
          </a:p>
        </p:txBody>
      </p:sp>
      <p:sp>
        <p:nvSpPr>
          <p:cNvPr id="495" name="Google Shape;495;p57"/>
          <p:cNvSpPr txBox="1"/>
          <p:nvPr/>
        </p:nvSpPr>
        <p:spPr>
          <a:xfrm>
            <a:off x="4868967" y="1170633"/>
            <a:ext cx="1864800" cy="4926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chemeClr val="dk2"/>
                </a:solidFill>
              </a:rPr>
              <a:t>Scintillator signal.</a:t>
            </a:r>
            <a:endParaRPr sz="1600">
              <a:solidFill>
                <a:schemeClr val="dk2"/>
              </a:solidFill>
            </a:endParaRPr>
          </a:p>
        </p:txBody>
      </p:sp>
      <p:sp>
        <p:nvSpPr>
          <p:cNvPr id="496" name="Google Shape;496;p57"/>
          <p:cNvSpPr txBox="1"/>
          <p:nvPr/>
        </p:nvSpPr>
        <p:spPr>
          <a:xfrm>
            <a:off x="1429633" y="3646567"/>
            <a:ext cx="1035900" cy="4926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chemeClr val="dk2"/>
                </a:solidFill>
              </a:rPr>
              <a:t>Digitizer.</a:t>
            </a:r>
            <a:endParaRPr sz="1600">
              <a:solidFill>
                <a:schemeClr val="dk2"/>
              </a:solidFill>
            </a:endParaRPr>
          </a:p>
        </p:txBody>
      </p:sp>
      <p:sp>
        <p:nvSpPr>
          <p:cNvPr id="497" name="Google Shape;497;p57"/>
          <p:cNvSpPr txBox="1"/>
          <p:nvPr/>
        </p:nvSpPr>
        <p:spPr>
          <a:xfrm>
            <a:off x="1253467" y="2797367"/>
            <a:ext cx="1730100" cy="4926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600">
                <a:solidFill>
                  <a:schemeClr val="dk2"/>
                </a:solidFill>
              </a:rPr>
              <a:t>Optical receiver.</a:t>
            </a:r>
            <a:endParaRPr sz="16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8"/>
          <p:cNvSpPr txBox="1"/>
          <p:nvPr>
            <p:ph idx="1" type="body"/>
          </p:nvPr>
        </p:nvSpPr>
        <p:spPr>
          <a:xfrm>
            <a:off x="138700" y="1192233"/>
            <a:ext cx="7343100" cy="5502300"/>
          </a:xfrm>
          <a:prstGeom prst="rect">
            <a:avLst/>
          </a:prstGeom>
        </p:spPr>
        <p:txBody>
          <a:bodyPr anchorCtr="0" anchor="t" bIns="121900" lIns="121900" spcFirstLastPara="1" rIns="121900" wrap="square" tIns="121900">
            <a:normAutofit/>
          </a:bodyPr>
          <a:lstStyle/>
          <a:p>
            <a:pPr indent="-838200" lvl="0" marL="838200" rtl="0" algn="l">
              <a:spcBef>
                <a:spcPts val="0"/>
              </a:spcBef>
              <a:spcAft>
                <a:spcPts val="0"/>
              </a:spcAft>
              <a:buNone/>
            </a:pPr>
            <a:r>
              <a:rPr lang="en-US"/>
              <a:t>Goal: process 10,000 hours of night-time MWA observations to search for seconds — minutes timescale transients</a:t>
            </a:r>
            <a:endParaRPr/>
          </a:p>
          <a:p>
            <a:pPr indent="-838200" lvl="0" marL="838200" rtl="0" algn="l">
              <a:spcBef>
                <a:spcPts val="1600"/>
              </a:spcBef>
              <a:spcAft>
                <a:spcPts val="0"/>
              </a:spcAft>
              <a:buNone/>
            </a:pPr>
            <a:r>
              <a:rPr lang="en-US"/>
              <a:t>Team: Natasha Hurley-Walker, Kat Ross,</a:t>
            </a:r>
            <a:br>
              <a:rPr lang="en-US"/>
            </a:br>
            <a:r>
              <a:rPr lang="en-US"/>
              <a:t>Sam McSweeney, Dev Null (advisory)</a:t>
            </a:r>
            <a:endParaRPr/>
          </a:p>
          <a:p>
            <a:pPr indent="-838200" lvl="0" marL="838200" rtl="0" algn="l">
              <a:spcBef>
                <a:spcPts val="1600"/>
              </a:spcBef>
              <a:spcAft>
                <a:spcPts val="0"/>
              </a:spcAft>
              <a:buNone/>
            </a:pPr>
            <a:r>
              <a:rPr lang="en-US"/>
              <a:t>Students: Aaqil Sadiq, Joleen Chong</a:t>
            </a:r>
            <a:endParaRPr/>
          </a:p>
          <a:p>
            <a:pPr indent="-838200" lvl="0" marL="838200" rtl="0" algn="l">
              <a:spcBef>
                <a:spcPts val="1600"/>
              </a:spcBef>
              <a:spcAft>
                <a:spcPts val="0"/>
              </a:spcAft>
              <a:buNone/>
            </a:pPr>
            <a:r>
              <a:rPr lang="en-US"/>
              <a:t>Compute: DUG Technology</a:t>
            </a:r>
            <a:br>
              <a:rPr lang="en-US"/>
            </a:br>
            <a:r>
              <a:rPr lang="en-US"/>
              <a:t>(Perth-based supercomputing facility)</a:t>
            </a:r>
            <a:endParaRPr/>
          </a:p>
          <a:p>
            <a:pPr indent="-838200" lvl="0" marL="838200" rtl="0" algn="l">
              <a:spcBef>
                <a:spcPts val="1600"/>
              </a:spcBef>
              <a:spcAft>
                <a:spcPts val="1600"/>
              </a:spcAft>
              <a:buNone/>
            </a:pPr>
            <a:r>
              <a:rPr lang="en-US"/>
              <a:t>Timeline: Automated pipeline by end of 2024!</a:t>
            </a:r>
            <a:endParaRPr/>
          </a:p>
        </p:txBody>
      </p:sp>
      <p:sp>
        <p:nvSpPr>
          <p:cNvPr id="503" name="Google Shape;503;p58"/>
          <p:cNvSpPr txBox="1"/>
          <p:nvPr>
            <p:ph type="title"/>
          </p:nvPr>
        </p:nvSpPr>
        <p:spPr>
          <a:xfrm>
            <a:off x="422450" y="156592"/>
            <a:ext cx="11553600" cy="8313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sz="3300"/>
              <a:t>Planned Work: </a:t>
            </a:r>
            <a:r>
              <a:rPr lang="en-US" sz="3300"/>
              <a:t>MWA archive transients search</a:t>
            </a:r>
            <a:endParaRPr sz="3300"/>
          </a:p>
        </p:txBody>
      </p:sp>
      <p:pic>
        <p:nvPicPr>
          <p:cNvPr id="504" name="Google Shape;504;p58"/>
          <p:cNvPicPr preferRelativeResize="0"/>
          <p:nvPr/>
        </p:nvPicPr>
        <p:blipFill>
          <a:blip r:embed="rId3">
            <a:alphaModFix/>
          </a:blip>
          <a:stretch>
            <a:fillRect/>
          </a:stretch>
        </p:blipFill>
        <p:spPr>
          <a:xfrm>
            <a:off x="2693567" y="5965067"/>
            <a:ext cx="1189533" cy="729566"/>
          </a:xfrm>
          <a:prstGeom prst="rect">
            <a:avLst/>
          </a:prstGeom>
          <a:noFill/>
          <a:ln>
            <a:noFill/>
          </a:ln>
        </p:spPr>
      </p:pic>
      <p:sp>
        <p:nvSpPr>
          <p:cNvPr id="505" name="Google Shape;505;p58"/>
          <p:cNvSpPr/>
          <p:nvPr/>
        </p:nvSpPr>
        <p:spPr>
          <a:xfrm>
            <a:off x="8023367" y="838933"/>
            <a:ext cx="2979600" cy="86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900"/>
              <a:t>ASVO</a:t>
            </a:r>
            <a:endParaRPr sz="1900"/>
          </a:p>
        </p:txBody>
      </p:sp>
      <p:sp>
        <p:nvSpPr>
          <p:cNvPr id="506" name="Google Shape;506;p58"/>
          <p:cNvSpPr/>
          <p:nvPr/>
        </p:nvSpPr>
        <p:spPr>
          <a:xfrm>
            <a:off x="9352033" y="1780733"/>
            <a:ext cx="429600" cy="4029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07" name="Google Shape;507;p58"/>
          <p:cNvSpPr/>
          <p:nvPr/>
        </p:nvSpPr>
        <p:spPr>
          <a:xfrm>
            <a:off x="9390933" y="2671648"/>
            <a:ext cx="429600" cy="959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08" name="Google Shape;508;p58"/>
          <p:cNvSpPr txBox="1"/>
          <p:nvPr/>
        </p:nvSpPr>
        <p:spPr>
          <a:xfrm>
            <a:off x="11060667" y="2796000"/>
            <a:ext cx="919200" cy="959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800">
                <a:solidFill>
                  <a:schemeClr val="dk2"/>
                </a:solidFill>
              </a:rPr>
              <a:t>Considering how we might save and serve these</a:t>
            </a:r>
            <a:endParaRPr sz="800">
              <a:solidFill>
                <a:schemeClr val="dk2"/>
              </a:solidFill>
            </a:endParaRPr>
          </a:p>
        </p:txBody>
      </p:sp>
      <p:sp>
        <p:nvSpPr>
          <p:cNvPr id="509" name="Google Shape;509;p58"/>
          <p:cNvSpPr txBox="1"/>
          <p:nvPr/>
        </p:nvSpPr>
        <p:spPr>
          <a:xfrm>
            <a:off x="8572533" y="2696717"/>
            <a:ext cx="1248000" cy="315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700">
                <a:solidFill>
                  <a:schemeClr val="dk2"/>
                </a:solidFill>
              </a:rPr>
              <a:t>clean</a:t>
            </a:r>
            <a:endParaRPr sz="1700">
              <a:solidFill>
                <a:schemeClr val="dk2"/>
              </a:solidFill>
            </a:endParaRPr>
          </a:p>
        </p:txBody>
      </p:sp>
      <p:sp>
        <p:nvSpPr>
          <p:cNvPr id="510" name="Google Shape;510;p58"/>
          <p:cNvSpPr/>
          <p:nvPr/>
        </p:nvSpPr>
        <p:spPr>
          <a:xfrm>
            <a:off x="7663933" y="3689783"/>
            <a:ext cx="1899300" cy="39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900"/>
              <a:t>Residual vis</a:t>
            </a:r>
            <a:endParaRPr sz="1900"/>
          </a:p>
        </p:txBody>
      </p:sp>
      <p:sp>
        <p:nvSpPr>
          <p:cNvPr id="511" name="Google Shape;511;p58"/>
          <p:cNvSpPr txBox="1"/>
          <p:nvPr/>
        </p:nvSpPr>
        <p:spPr>
          <a:xfrm>
            <a:off x="9781633" y="1591400"/>
            <a:ext cx="1248000" cy="315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700">
                <a:solidFill>
                  <a:schemeClr val="dk2"/>
                </a:solidFill>
              </a:rPr>
              <a:t>download</a:t>
            </a:r>
            <a:endParaRPr sz="1700">
              <a:solidFill>
                <a:schemeClr val="dk2"/>
              </a:solidFill>
            </a:endParaRPr>
          </a:p>
        </p:txBody>
      </p:sp>
      <p:sp>
        <p:nvSpPr>
          <p:cNvPr id="512" name="Google Shape;512;p58"/>
          <p:cNvSpPr/>
          <p:nvPr/>
        </p:nvSpPr>
        <p:spPr>
          <a:xfrm rot="-3463141">
            <a:off x="9045223" y="4224307"/>
            <a:ext cx="429718" cy="748992"/>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13" name="Google Shape;513;p58"/>
          <p:cNvSpPr txBox="1"/>
          <p:nvPr/>
        </p:nvSpPr>
        <p:spPr>
          <a:xfrm>
            <a:off x="9308133" y="4146733"/>
            <a:ext cx="1248000" cy="315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700">
                <a:solidFill>
                  <a:schemeClr val="dk2"/>
                </a:solidFill>
              </a:rPr>
              <a:t>invert</a:t>
            </a:r>
            <a:endParaRPr sz="1700">
              <a:solidFill>
                <a:schemeClr val="dk2"/>
              </a:solidFill>
            </a:endParaRPr>
          </a:p>
        </p:txBody>
      </p:sp>
      <p:grpSp>
        <p:nvGrpSpPr>
          <p:cNvPr id="514" name="Google Shape;514;p58"/>
          <p:cNvGrpSpPr/>
          <p:nvPr/>
        </p:nvGrpSpPr>
        <p:grpSpPr>
          <a:xfrm>
            <a:off x="9307932" y="4968325"/>
            <a:ext cx="2305542" cy="1276764"/>
            <a:chOff x="6040175" y="1768450"/>
            <a:chExt cx="1729200" cy="603300"/>
          </a:xfrm>
        </p:grpSpPr>
        <p:sp>
          <p:nvSpPr>
            <p:cNvPr id="515" name="Google Shape;515;p58"/>
            <p:cNvSpPr/>
            <p:nvPr/>
          </p:nvSpPr>
          <p:spPr>
            <a:xfrm>
              <a:off x="6344975" y="2073250"/>
              <a:ext cx="1424400" cy="29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16" name="Google Shape;516;p58"/>
            <p:cNvSpPr/>
            <p:nvPr/>
          </p:nvSpPr>
          <p:spPr>
            <a:xfrm>
              <a:off x="6268775" y="1997050"/>
              <a:ext cx="1424400" cy="29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17" name="Google Shape;517;p58"/>
            <p:cNvSpPr/>
            <p:nvPr/>
          </p:nvSpPr>
          <p:spPr>
            <a:xfrm>
              <a:off x="6192575" y="1920850"/>
              <a:ext cx="1424400" cy="29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18" name="Google Shape;518;p58"/>
            <p:cNvSpPr/>
            <p:nvPr/>
          </p:nvSpPr>
          <p:spPr>
            <a:xfrm>
              <a:off x="6116375" y="1844650"/>
              <a:ext cx="1424400" cy="29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519" name="Google Shape;519;p58"/>
            <p:cNvSpPr/>
            <p:nvPr/>
          </p:nvSpPr>
          <p:spPr>
            <a:xfrm>
              <a:off x="6040175" y="1768450"/>
              <a:ext cx="1424400" cy="29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900"/>
                <a:t>Residual time cube</a:t>
              </a:r>
              <a:endParaRPr sz="1900"/>
            </a:p>
          </p:txBody>
        </p:sp>
      </p:grpSp>
      <p:sp>
        <p:nvSpPr>
          <p:cNvPr id="520" name="Google Shape;520;p58"/>
          <p:cNvSpPr/>
          <p:nvPr/>
        </p:nvSpPr>
        <p:spPr>
          <a:xfrm>
            <a:off x="9650633" y="3689767"/>
            <a:ext cx="1899300" cy="39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900"/>
              <a:t>MFS image</a:t>
            </a:r>
            <a:endParaRPr sz="1900"/>
          </a:p>
        </p:txBody>
      </p:sp>
      <p:sp>
        <p:nvSpPr>
          <p:cNvPr id="521" name="Google Shape;521;p58"/>
          <p:cNvSpPr/>
          <p:nvPr/>
        </p:nvSpPr>
        <p:spPr>
          <a:xfrm>
            <a:off x="11063167" y="1521033"/>
            <a:ext cx="912877" cy="3878470"/>
          </a:xfrm>
          <a:custGeom>
            <a:rect b="b" l="l" r="r" t="t"/>
            <a:pathLst>
              <a:path extrusionOk="0" h="116357" w="27387">
                <a:moveTo>
                  <a:pt x="21742" y="116357"/>
                </a:moveTo>
                <a:cubicBezTo>
                  <a:pt x="22514" y="101796"/>
                  <a:pt x="29996" y="48381"/>
                  <a:pt x="26372" y="28988"/>
                </a:cubicBezTo>
                <a:cubicBezTo>
                  <a:pt x="22748" y="9595"/>
                  <a:pt x="4395" y="4831"/>
                  <a:pt x="0" y="0"/>
                </a:cubicBezTo>
              </a:path>
            </a:pathLst>
          </a:custGeom>
          <a:noFill/>
          <a:ln cap="flat" cmpd="sng" w="9525">
            <a:solidFill>
              <a:schemeClr val="dk2"/>
            </a:solidFill>
            <a:prstDash val="dash"/>
            <a:round/>
            <a:headEnd len="med" w="med" type="none"/>
            <a:tailEnd len="med" w="med" type="stealth"/>
          </a:ln>
        </p:spPr>
      </p:sp>
      <p:sp>
        <p:nvSpPr>
          <p:cNvPr id="522" name="Google Shape;522;p58"/>
          <p:cNvSpPr/>
          <p:nvPr/>
        </p:nvSpPr>
        <p:spPr>
          <a:xfrm>
            <a:off x="10486067" y="1628400"/>
            <a:ext cx="720915" cy="1959351"/>
          </a:xfrm>
          <a:custGeom>
            <a:rect b="b" l="l" r="r" t="t"/>
            <a:pathLst>
              <a:path extrusionOk="0" h="58782" w="21628">
                <a:moveTo>
                  <a:pt x="0" y="58782"/>
                </a:moveTo>
                <a:cubicBezTo>
                  <a:pt x="3490" y="53548"/>
                  <a:pt x="18219" y="37175"/>
                  <a:pt x="20937" y="27378"/>
                </a:cubicBezTo>
                <a:cubicBezTo>
                  <a:pt x="23655" y="17581"/>
                  <a:pt x="17078" y="4563"/>
                  <a:pt x="16306" y="0"/>
                </a:cubicBezTo>
              </a:path>
            </a:pathLst>
          </a:custGeom>
          <a:noFill/>
          <a:ln cap="flat" cmpd="sng" w="9525">
            <a:solidFill>
              <a:schemeClr val="dk2"/>
            </a:solidFill>
            <a:prstDash val="dash"/>
            <a:round/>
            <a:headEnd len="med" w="med" type="none"/>
            <a:tailEnd len="med" w="med" type="stealth"/>
          </a:ln>
        </p:spPr>
      </p:sp>
      <p:sp>
        <p:nvSpPr>
          <p:cNvPr id="523" name="Google Shape;523;p58"/>
          <p:cNvSpPr/>
          <p:nvPr/>
        </p:nvSpPr>
        <p:spPr>
          <a:xfrm>
            <a:off x="8322933" y="2189033"/>
            <a:ext cx="2565600" cy="39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900"/>
              <a:t>Calibrated visibilities</a:t>
            </a:r>
            <a:endParaRPr sz="1900"/>
          </a:p>
        </p:txBody>
      </p:sp>
      <p:sp>
        <p:nvSpPr>
          <p:cNvPr id="524" name="Google Shape;524;p58"/>
          <p:cNvSpPr/>
          <p:nvPr/>
        </p:nvSpPr>
        <p:spPr>
          <a:xfrm rot="5400000">
            <a:off x="8654147" y="5341593"/>
            <a:ext cx="429600" cy="7488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pic>
        <p:nvPicPr>
          <p:cNvPr id="525" name="Google Shape;525;p58"/>
          <p:cNvPicPr preferRelativeResize="0"/>
          <p:nvPr/>
        </p:nvPicPr>
        <p:blipFill>
          <a:blip r:embed="rId4">
            <a:alphaModFix/>
          </a:blip>
          <a:stretch>
            <a:fillRect/>
          </a:stretch>
        </p:blipFill>
        <p:spPr>
          <a:xfrm>
            <a:off x="6695671" y="4818726"/>
            <a:ext cx="1327698" cy="580875"/>
          </a:xfrm>
          <a:prstGeom prst="rect">
            <a:avLst/>
          </a:prstGeom>
          <a:noFill/>
          <a:ln>
            <a:noFill/>
          </a:ln>
        </p:spPr>
      </p:pic>
      <p:pic>
        <p:nvPicPr>
          <p:cNvPr id="526" name="Google Shape;526;p58"/>
          <p:cNvPicPr preferRelativeResize="0"/>
          <p:nvPr/>
        </p:nvPicPr>
        <p:blipFill>
          <a:blip r:embed="rId4">
            <a:alphaModFix/>
          </a:blip>
          <a:stretch>
            <a:fillRect/>
          </a:stretch>
        </p:blipFill>
        <p:spPr>
          <a:xfrm>
            <a:off x="6797271" y="4920326"/>
            <a:ext cx="1327698" cy="580875"/>
          </a:xfrm>
          <a:prstGeom prst="rect">
            <a:avLst/>
          </a:prstGeom>
          <a:noFill/>
          <a:ln>
            <a:noFill/>
          </a:ln>
        </p:spPr>
      </p:pic>
      <p:pic>
        <p:nvPicPr>
          <p:cNvPr id="527" name="Google Shape;527;p58"/>
          <p:cNvPicPr preferRelativeResize="0"/>
          <p:nvPr/>
        </p:nvPicPr>
        <p:blipFill>
          <a:blip r:embed="rId4">
            <a:alphaModFix/>
          </a:blip>
          <a:stretch>
            <a:fillRect/>
          </a:stretch>
        </p:blipFill>
        <p:spPr>
          <a:xfrm>
            <a:off x="6898871" y="5021926"/>
            <a:ext cx="1327698" cy="580875"/>
          </a:xfrm>
          <a:prstGeom prst="rect">
            <a:avLst/>
          </a:prstGeom>
          <a:noFill/>
          <a:ln>
            <a:noFill/>
          </a:ln>
        </p:spPr>
      </p:pic>
      <p:pic>
        <p:nvPicPr>
          <p:cNvPr id="528" name="Google Shape;528;p58"/>
          <p:cNvPicPr preferRelativeResize="0"/>
          <p:nvPr/>
        </p:nvPicPr>
        <p:blipFill>
          <a:blip r:embed="rId4">
            <a:alphaModFix/>
          </a:blip>
          <a:stretch>
            <a:fillRect/>
          </a:stretch>
        </p:blipFill>
        <p:spPr>
          <a:xfrm>
            <a:off x="7000471" y="5123526"/>
            <a:ext cx="1327698" cy="580875"/>
          </a:xfrm>
          <a:prstGeom prst="rect">
            <a:avLst/>
          </a:prstGeom>
          <a:noFill/>
          <a:ln>
            <a:noFill/>
          </a:ln>
        </p:spPr>
      </p:pic>
      <p:pic>
        <p:nvPicPr>
          <p:cNvPr id="529" name="Google Shape;529;p58"/>
          <p:cNvPicPr preferRelativeResize="0"/>
          <p:nvPr/>
        </p:nvPicPr>
        <p:blipFill>
          <a:blip r:embed="rId4">
            <a:alphaModFix/>
          </a:blip>
          <a:stretch>
            <a:fillRect/>
          </a:stretch>
        </p:blipFill>
        <p:spPr>
          <a:xfrm>
            <a:off x="7102071" y="5225126"/>
            <a:ext cx="1327698" cy="580875"/>
          </a:xfrm>
          <a:prstGeom prst="rect">
            <a:avLst/>
          </a:prstGeom>
          <a:noFill/>
          <a:ln>
            <a:noFill/>
          </a:ln>
        </p:spPr>
      </p:pic>
      <p:sp>
        <p:nvSpPr>
          <p:cNvPr id="530" name="Google Shape;530;p58"/>
          <p:cNvSpPr txBox="1"/>
          <p:nvPr/>
        </p:nvSpPr>
        <p:spPr>
          <a:xfrm>
            <a:off x="6816300" y="5647633"/>
            <a:ext cx="1899300" cy="489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solidFill>
                  <a:schemeClr val="dk1"/>
                </a:solidFill>
              </a:rPr>
              <a:t>Candidates</a:t>
            </a:r>
            <a:endParaRPr sz="1900">
              <a:solidFill>
                <a:schemeClr val="dk1"/>
              </a:solidFill>
            </a:endParaRPr>
          </a:p>
        </p:txBody>
      </p:sp>
      <p:sp>
        <p:nvSpPr>
          <p:cNvPr id="531" name="Google Shape;531;p58"/>
          <p:cNvSpPr txBox="1"/>
          <p:nvPr/>
        </p:nvSpPr>
        <p:spPr>
          <a:xfrm>
            <a:off x="8572533" y="5930800"/>
            <a:ext cx="1248000" cy="315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700">
                <a:solidFill>
                  <a:schemeClr val="dk2"/>
                </a:solidFill>
              </a:rPr>
              <a:t>filters</a:t>
            </a:r>
            <a:endParaRPr sz="17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t/>
            </a:r>
            <a:endParaRPr/>
          </a:p>
        </p:txBody>
      </p:sp>
      <p:sp>
        <p:nvSpPr>
          <p:cNvPr id="538" name="Google Shape;538;p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Gemma Anderson, Precursor View of the SKA Sky, 15 Mar 2021</a:t>
            </a:r>
            <a:endParaRPr/>
          </a:p>
        </p:txBody>
      </p:sp>
      <p:pic>
        <p:nvPicPr>
          <p:cNvPr id="539" name="Google Shape;539;p5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40" name="Google Shape;540;p59"/>
          <p:cNvSpPr txBox="1"/>
          <p:nvPr/>
        </p:nvSpPr>
        <p:spPr>
          <a:xfrm>
            <a:off x="746760" y="178928"/>
            <a:ext cx="10698600" cy="650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000"/>
              <a:buFont typeface="Arial"/>
              <a:buNone/>
            </a:pPr>
            <a:r>
              <a:rPr lang="en-US" sz="4000">
                <a:solidFill>
                  <a:schemeClr val="lt1"/>
                </a:solidFill>
              </a:rPr>
              <a:t>So how have we gone since 2013?</a:t>
            </a:r>
            <a:endParaRPr/>
          </a:p>
        </p:txBody>
      </p:sp>
      <p:sp>
        <p:nvSpPr>
          <p:cNvPr id="541" name="Google Shape;541;p59"/>
          <p:cNvSpPr txBox="1"/>
          <p:nvPr/>
        </p:nvSpPr>
        <p:spPr>
          <a:xfrm>
            <a:off x="271500" y="1111425"/>
            <a:ext cx="6808500" cy="5452500"/>
          </a:xfrm>
          <a:prstGeom prst="rect">
            <a:avLst/>
          </a:prstGeom>
          <a:noFill/>
          <a:ln>
            <a:noFill/>
          </a:ln>
        </p:spPr>
        <p:txBody>
          <a:bodyPr anchorCtr="0" anchor="t" bIns="45700" lIns="91425" spcFirstLastPara="1" rIns="91425" wrap="square" tIns="45700">
            <a:noAutofit/>
          </a:bodyPr>
          <a:lstStyle/>
          <a:p>
            <a:pPr indent="0" lvl="0" marL="152400" marR="0" rtl="0" algn="l">
              <a:lnSpc>
                <a:spcPct val="90000"/>
              </a:lnSpc>
              <a:spcBef>
                <a:spcPts val="1000"/>
              </a:spcBef>
              <a:spcAft>
                <a:spcPts val="0"/>
              </a:spcAft>
              <a:buClr>
                <a:schemeClr val="lt1"/>
              </a:buClr>
              <a:buSzPts val="2400"/>
              <a:buFont typeface="Arial"/>
              <a:buNone/>
            </a:pPr>
            <a:r>
              <a:rPr lang="en-US" sz="2400">
                <a:solidFill>
                  <a:schemeClr val="lt1"/>
                </a:solidFill>
                <a:latin typeface="Calibri"/>
                <a:ea typeface="Calibri"/>
                <a:cs typeface="Calibri"/>
                <a:sym typeface="Calibri"/>
              </a:rPr>
              <a:t>“The potential sources of radio transient emission fall into five broad categories: </a:t>
            </a:r>
            <a:endParaRPr sz="2400">
              <a:solidFill>
                <a:schemeClr val="lt1"/>
              </a:solidFill>
              <a:latin typeface="Calibri"/>
              <a:ea typeface="Calibri"/>
              <a:cs typeface="Calibri"/>
              <a:sym typeface="Calibri"/>
            </a:endParaRPr>
          </a:p>
          <a:p>
            <a:pPr indent="-381000" lvl="0" marL="457200" marR="0" rtl="0" algn="l">
              <a:lnSpc>
                <a:spcPct val="90000"/>
              </a:lnSpc>
              <a:spcBef>
                <a:spcPts val="100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coronal emission from nearby stars/substellar objects</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emission from compact objects such as neutron stars and accreting black holes</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explosive events such as gamma-ray bursts (GRBs) and radio supernovae</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i="1" lang="en-US" sz="2400">
                <a:solidFill>
                  <a:schemeClr val="lt1"/>
                </a:solidFill>
                <a:latin typeface="Calibri"/>
                <a:ea typeface="Calibri"/>
                <a:cs typeface="Calibri"/>
                <a:sym typeface="Calibri"/>
              </a:rPr>
              <a:t>(exo)</a:t>
            </a:r>
            <a:r>
              <a:rPr lang="en-US" sz="2400">
                <a:solidFill>
                  <a:schemeClr val="lt1"/>
                </a:solidFill>
                <a:latin typeface="Calibri"/>
                <a:ea typeface="Calibri"/>
                <a:cs typeface="Calibri"/>
                <a:sym typeface="Calibri"/>
              </a:rPr>
              <a:t>planetary emission from nearby systems</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and new phenomena discovered through the opening of new regions of observational phase space.” </a:t>
            </a:r>
            <a:r>
              <a:rPr lang="en-US" sz="2400">
                <a:solidFill>
                  <a:srgbClr val="FF0000"/>
                </a:solidFill>
                <a:latin typeface="Calibri"/>
                <a:ea typeface="Calibri"/>
                <a:cs typeface="Calibri"/>
                <a:sym typeface="Calibri"/>
              </a:rPr>
              <a:t>Extragalactic</a:t>
            </a:r>
            <a:r>
              <a:rPr lang="en-US" sz="2400">
                <a:solidFill>
                  <a:schemeClr val="lt1"/>
                </a:solidFill>
                <a:latin typeface="Calibri"/>
                <a:ea typeface="Calibri"/>
                <a:cs typeface="Calibri"/>
                <a:sym typeface="Calibri"/>
              </a:rPr>
              <a:t>      </a:t>
            </a:r>
            <a:r>
              <a:rPr lang="en-US" sz="2400">
                <a:solidFill>
                  <a:srgbClr val="00FF00"/>
                </a:solidFill>
                <a:latin typeface="Calibri"/>
                <a:ea typeface="Calibri"/>
                <a:cs typeface="Calibri"/>
                <a:sym typeface="Calibri"/>
              </a:rPr>
              <a:t>Galactic</a:t>
            </a: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a:p>
            <a:pPr indent="0" lvl="0" marL="914400" marR="0" rtl="0" algn="l">
              <a:lnSpc>
                <a:spcPct val="90000"/>
              </a:lnSpc>
              <a:spcBef>
                <a:spcPts val="1000"/>
              </a:spcBef>
              <a:spcAft>
                <a:spcPts val="0"/>
              </a:spcAft>
              <a:buNone/>
            </a:pPr>
            <a:r>
              <a:rPr i="1" lang="en-US" sz="2400">
                <a:solidFill>
                  <a:schemeClr val="lt1"/>
                </a:solidFill>
                <a:latin typeface="Calibri"/>
                <a:ea typeface="Calibri"/>
                <a:cs typeface="Calibri"/>
                <a:sym typeface="Calibri"/>
              </a:rPr>
              <a:t>Bowman et al. (2013), Science with the Murchison Widefield Array, PASA, 30, e031</a:t>
            </a:r>
            <a:endParaRPr b="0" i="1" sz="2400" u="none" cap="none" strike="noStrike">
              <a:solidFill>
                <a:schemeClr val="lt1"/>
              </a:solidFill>
              <a:latin typeface="Calibri"/>
              <a:ea typeface="Calibri"/>
              <a:cs typeface="Calibri"/>
              <a:sym typeface="Calibri"/>
            </a:endParaRPr>
          </a:p>
        </p:txBody>
      </p:sp>
      <p:cxnSp>
        <p:nvCxnSpPr>
          <p:cNvPr id="542" name="Google Shape;542;p59"/>
          <p:cNvCxnSpPr/>
          <p:nvPr/>
        </p:nvCxnSpPr>
        <p:spPr>
          <a:xfrm>
            <a:off x="91400" y="2101450"/>
            <a:ext cx="101700" cy="203400"/>
          </a:xfrm>
          <a:prstGeom prst="straightConnector1">
            <a:avLst/>
          </a:prstGeom>
          <a:noFill/>
          <a:ln cap="flat" cmpd="sng" w="38100">
            <a:solidFill>
              <a:srgbClr val="00FF00"/>
            </a:solidFill>
            <a:prstDash val="solid"/>
            <a:round/>
            <a:headEnd len="med" w="med" type="none"/>
            <a:tailEnd len="med" w="med" type="none"/>
          </a:ln>
        </p:spPr>
      </p:cxnSp>
      <p:cxnSp>
        <p:nvCxnSpPr>
          <p:cNvPr id="543" name="Google Shape;543;p59"/>
          <p:cNvCxnSpPr/>
          <p:nvPr/>
        </p:nvCxnSpPr>
        <p:spPr>
          <a:xfrm flipH="1" rot="10800000">
            <a:off x="193100" y="1819150"/>
            <a:ext cx="305100" cy="485700"/>
          </a:xfrm>
          <a:prstGeom prst="straightConnector1">
            <a:avLst/>
          </a:prstGeom>
          <a:noFill/>
          <a:ln cap="flat" cmpd="sng" w="38100">
            <a:solidFill>
              <a:srgbClr val="00FF00"/>
            </a:solidFill>
            <a:prstDash val="solid"/>
            <a:round/>
            <a:headEnd len="med" w="med" type="none"/>
            <a:tailEnd len="med" w="med" type="none"/>
          </a:ln>
        </p:spPr>
      </p:cxnSp>
      <p:cxnSp>
        <p:nvCxnSpPr>
          <p:cNvPr id="544" name="Google Shape;544;p59"/>
          <p:cNvCxnSpPr/>
          <p:nvPr/>
        </p:nvCxnSpPr>
        <p:spPr>
          <a:xfrm>
            <a:off x="2616425" y="2999525"/>
            <a:ext cx="101700" cy="203400"/>
          </a:xfrm>
          <a:prstGeom prst="straightConnector1">
            <a:avLst/>
          </a:prstGeom>
          <a:noFill/>
          <a:ln cap="flat" cmpd="sng" w="38100">
            <a:solidFill>
              <a:srgbClr val="00FF00"/>
            </a:solidFill>
            <a:prstDash val="solid"/>
            <a:round/>
            <a:headEnd len="med" w="med" type="none"/>
            <a:tailEnd len="med" w="med" type="none"/>
          </a:ln>
        </p:spPr>
      </p:cxnSp>
      <p:cxnSp>
        <p:nvCxnSpPr>
          <p:cNvPr id="545" name="Google Shape;545;p59"/>
          <p:cNvCxnSpPr/>
          <p:nvPr/>
        </p:nvCxnSpPr>
        <p:spPr>
          <a:xfrm flipH="1" rot="10800000">
            <a:off x="2718125" y="2717225"/>
            <a:ext cx="305100" cy="485700"/>
          </a:xfrm>
          <a:prstGeom prst="straightConnector1">
            <a:avLst/>
          </a:prstGeom>
          <a:noFill/>
          <a:ln cap="flat" cmpd="sng" w="38100">
            <a:solidFill>
              <a:srgbClr val="00FF00"/>
            </a:solidFill>
            <a:prstDash val="solid"/>
            <a:round/>
            <a:headEnd len="med" w="med" type="none"/>
            <a:tailEnd len="med" w="med" type="none"/>
          </a:ln>
        </p:spPr>
      </p:cxnSp>
      <p:sp>
        <p:nvSpPr>
          <p:cNvPr id="546" name="Google Shape;546;p59"/>
          <p:cNvSpPr/>
          <p:nvPr/>
        </p:nvSpPr>
        <p:spPr>
          <a:xfrm>
            <a:off x="3140900" y="2926225"/>
            <a:ext cx="1502700" cy="3651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7" name="Google Shape;547;p59"/>
          <p:cNvCxnSpPr/>
          <p:nvPr/>
        </p:nvCxnSpPr>
        <p:spPr>
          <a:xfrm>
            <a:off x="746750" y="3429000"/>
            <a:ext cx="5637900" cy="0"/>
          </a:xfrm>
          <a:prstGeom prst="straightConnector1">
            <a:avLst/>
          </a:prstGeom>
          <a:noFill/>
          <a:ln cap="flat" cmpd="sng" w="38100">
            <a:solidFill>
              <a:srgbClr val="FF0000"/>
            </a:solidFill>
            <a:prstDash val="solid"/>
            <a:round/>
            <a:headEnd len="med" w="med" type="none"/>
            <a:tailEnd len="med" w="med" type="none"/>
          </a:ln>
        </p:spPr>
      </p:cxnSp>
      <p:cxnSp>
        <p:nvCxnSpPr>
          <p:cNvPr id="548" name="Google Shape;548;p59"/>
          <p:cNvCxnSpPr/>
          <p:nvPr/>
        </p:nvCxnSpPr>
        <p:spPr>
          <a:xfrm>
            <a:off x="746750" y="3785088"/>
            <a:ext cx="3851700" cy="11100"/>
          </a:xfrm>
          <a:prstGeom prst="straightConnector1">
            <a:avLst/>
          </a:prstGeom>
          <a:noFill/>
          <a:ln cap="flat" cmpd="sng" w="38100">
            <a:solidFill>
              <a:srgbClr val="FF0000"/>
            </a:solidFill>
            <a:prstDash val="solid"/>
            <a:round/>
            <a:headEnd len="med" w="med" type="none"/>
            <a:tailEnd len="med" w="med" type="none"/>
          </a:ln>
        </p:spPr>
      </p:cxnSp>
      <p:sp>
        <p:nvSpPr>
          <p:cNvPr id="549" name="Google Shape;549;p59"/>
          <p:cNvSpPr txBox="1"/>
          <p:nvPr/>
        </p:nvSpPr>
        <p:spPr>
          <a:xfrm>
            <a:off x="4711350" y="3523450"/>
            <a:ext cx="22371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00FF00"/>
                </a:solidFill>
                <a:latin typeface="Calibri"/>
                <a:ea typeface="Calibri"/>
                <a:cs typeface="Calibri"/>
                <a:sym typeface="Calibri"/>
              </a:rPr>
              <a:t>Prompt/coherent?</a:t>
            </a:r>
            <a:endParaRPr sz="1800">
              <a:solidFill>
                <a:srgbClr val="00FF00"/>
              </a:solidFill>
              <a:latin typeface="Calibri"/>
              <a:ea typeface="Calibri"/>
              <a:cs typeface="Calibri"/>
              <a:sym typeface="Calibri"/>
            </a:endParaRPr>
          </a:p>
        </p:txBody>
      </p:sp>
      <p:sp>
        <p:nvSpPr>
          <p:cNvPr id="550" name="Google Shape;550;p59"/>
          <p:cNvSpPr txBox="1"/>
          <p:nvPr/>
        </p:nvSpPr>
        <p:spPr>
          <a:xfrm>
            <a:off x="34850" y="3785100"/>
            <a:ext cx="406800" cy="4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00FF00"/>
                </a:solidFill>
                <a:latin typeface="Calibri"/>
                <a:ea typeface="Calibri"/>
                <a:cs typeface="Calibri"/>
                <a:sym typeface="Calibri"/>
              </a:rPr>
              <a:t>?</a:t>
            </a:r>
            <a:endParaRPr b="1" sz="2400">
              <a:solidFill>
                <a:srgbClr val="00FF00"/>
              </a:solidFill>
              <a:latin typeface="Calibri"/>
              <a:ea typeface="Calibri"/>
              <a:cs typeface="Calibri"/>
              <a:sym typeface="Calibri"/>
            </a:endParaRPr>
          </a:p>
        </p:txBody>
      </p:sp>
      <p:cxnSp>
        <p:nvCxnSpPr>
          <p:cNvPr id="551" name="Google Shape;551;p59"/>
          <p:cNvCxnSpPr/>
          <p:nvPr/>
        </p:nvCxnSpPr>
        <p:spPr>
          <a:xfrm>
            <a:off x="91400" y="4344000"/>
            <a:ext cx="101700" cy="203400"/>
          </a:xfrm>
          <a:prstGeom prst="straightConnector1">
            <a:avLst/>
          </a:prstGeom>
          <a:noFill/>
          <a:ln cap="flat" cmpd="sng" w="38100">
            <a:solidFill>
              <a:srgbClr val="00FF00"/>
            </a:solidFill>
            <a:prstDash val="solid"/>
            <a:round/>
            <a:headEnd len="med" w="med" type="none"/>
            <a:tailEnd len="med" w="med" type="none"/>
          </a:ln>
        </p:spPr>
      </p:cxnSp>
      <p:cxnSp>
        <p:nvCxnSpPr>
          <p:cNvPr id="552" name="Google Shape;552;p59"/>
          <p:cNvCxnSpPr/>
          <p:nvPr/>
        </p:nvCxnSpPr>
        <p:spPr>
          <a:xfrm flipH="1" rot="10800000">
            <a:off x="193100" y="4061700"/>
            <a:ext cx="305100" cy="485700"/>
          </a:xfrm>
          <a:prstGeom prst="straightConnector1">
            <a:avLst/>
          </a:prstGeom>
          <a:noFill/>
          <a:ln cap="flat" cmpd="sng" w="38100">
            <a:solidFill>
              <a:srgbClr val="00FF00"/>
            </a:solidFill>
            <a:prstDash val="solid"/>
            <a:round/>
            <a:headEnd len="med" w="med" type="none"/>
            <a:tailEnd len="med" w="med" type="none"/>
          </a:ln>
        </p:spPr>
      </p:cxnSp>
      <p:cxnSp>
        <p:nvCxnSpPr>
          <p:cNvPr id="553" name="Google Shape;553;p59"/>
          <p:cNvCxnSpPr/>
          <p:nvPr/>
        </p:nvCxnSpPr>
        <p:spPr>
          <a:xfrm flipH="1" rot="10800000">
            <a:off x="3595350" y="4732200"/>
            <a:ext cx="305100" cy="485700"/>
          </a:xfrm>
          <a:prstGeom prst="straightConnector1">
            <a:avLst/>
          </a:prstGeom>
          <a:noFill/>
          <a:ln cap="flat" cmpd="sng" w="38100">
            <a:solidFill>
              <a:srgbClr val="00FF00"/>
            </a:solidFill>
            <a:prstDash val="solid"/>
            <a:round/>
            <a:headEnd len="med" w="med" type="none"/>
            <a:tailEnd len="med" w="med" type="none"/>
          </a:ln>
        </p:spPr>
      </p:cxnSp>
      <p:cxnSp>
        <p:nvCxnSpPr>
          <p:cNvPr id="554" name="Google Shape;554;p59"/>
          <p:cNvCxnSpPr/>
          <p:nvPr/>
        </p:nvCxnSpPr>
        <p:spPr>
          <a:xfrm>
            <a:off x="3493650" y="5014500"/>
            <a:ext cx="101700" cy="203400"/>
          </a:xfrm>
          <a:prstGeom prst="straightConnector1">
            <a:avLst/>
          </a:prstGeom>
          <a:noFill/>
          <a:ln cap="flat" cmpd="sng" w="38100">
            <a:solidFill>
              <a:srgbClr val="00FF00"/>
            </a:solidFill>
            <a:prstDash val="solid"/>
            <a:round/>
            <a:headEnd len="med" w="med" type="none"/>
            <a:tailEnd len="med" w="med" type="none"/>
          </a:ln>
        </p:spPr>
      </p:cxnSp>
      <p:pic>
        <p:nvPicPr>
          <p:cNvPr id="555" name="Google Shape;555;p59"/>
          <p:cNvPicPr preferRelativeResize="0"/>
          <p:nvPr/>
        </p:nvPicPr>
        <p:blipFill>
          <a:blip r:embed="rId4">
            <a:alphaModFix/>
          </a:blip>
          <a:stretch>
            <a:fillRect/>
          </a:stretch>
        </p:blipFill>
        <p:spPr>
          <a:xfrm>
            <a:off x="7351650" y="1111423"/>
            <a:ext cx="4590100" cy="5347326"/>
          </a:xfrm>
          <a:prstGeom prst="rect">
            <a:avLst/>
          </a:prstGeom>
          <a:noFill/>
          <a:ln>
            <a:noFill/>
          </a:ln>
        </p:spPr>
      </p:pic>
      <p:cxnSp>
        <p:nvCxnSpPr>
          <p:cNvPr id="556" name="Google Shape;556;p59"/>
          <p:cNvCxnSpPr/>
          <p:nvPr/>
        </p:nvCxnSpPr>
        <p:spPr>
          <a:xfrm>
            <a:off x="1742300" y="5070713"/>
            <a:ext cx="1651500" cy="2490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t/>
            </a:r>
            <a:endParaRPr/>
          </a:p>
        </p:txBody>
      </p:sp>
      <p:sp>
        <p:nvSpPr>
          <p:cNvPr id="244" name="Google Shape;244;p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Gemma Anderson, Precursor View of the SKA Sky, 15 Mar 2021</a:t>
            </a:r>
            <a:endParaRPr/>
          </a:p>
        </p:txBody>
      </p:sp>
      <p:pic>
        <p:nvPicPr>
          <p:cNvPr id="245" name="Google Shape;245;p4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46" name="Google Shape;246;p40"/>
          <p:cNvSpPr txBox="1"/>
          <p:nvPr/>
        </p:nvSpPr>
        <p:spPr>
          <a:xfrm>
            <a:off x="746760" y="178928"/>
            <a:ext cx="10698600" cy="650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000"/>
              <a:buFont typeface="Arial"/>
              <a:buNone/>
            </a:pPr>
            <a:r>
              <a:rPr lang="en-US" sz="4000">
                <a:solidFill>
                  <a:schemeClr val="lt1"/>
                </a:solidFill>
              </a:rPr>
              <a:t>MWA Transients Projects Overview</a:t>
            </a:r>
            <a:endParaRPr/>
          </a:p>
        </p:txBody>
      </p:sp>
      <p:sp>
        <p:nvSpPr>
          <p:cNvPr id="247" name="Google Shape;247;p40"/>
          <p:cNvSpPr txBox="1"/>
          <p:nvPr/>
        </p:nvSpPr>
        <p:spPr>
          <a:xfrm>
            <a:off x="310800" y="1003900"/>
            <a:ext cx="6658500" cy="5452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rPr lang="en-US" sz="2400">
                <a:solidFill>
                  <a:schemeClr val="lt1"/>
                </a:solidFill>
                <a:latin typeface="Calibri"/>
                <a:ea typeface="Calibri"/>
                <a:cs typeface="Calibri"/>
                <a:sym typeface="Calibri"/>
              </a:rPr>
              <a:t>Themes worked on since 2013</a:t>
            </a:r>
            <a:endParaRPr sz="2400">
              <a:solidFill>
                <a:schemeClr val="lt1"/>
              </a:solidFill>
              <a:latin typeface="Calibri"/>
              <a:ea typeface="Calibri"/>
              <a:cs typeface="Calibri"/>
              <a:sym typeface="Calibri"/>
            </a:endParaRPr>
          </a:p>
          <a:p>
            <a:pPr indent="-381000" lvl="0" marL="457200" marR="0" rtl="0" algn="l">
              <a:lnSpc>
                <a:spcPct val="90000"/>
              </a:lnSpc>
              <a:spcBef>
                <a:spcPts val="100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Image plane fast radio burst (FRB) searches</a:t>
            </a:r>
            <a:endParaRPr sz="2400">
              <a:solidFill>
                <a:schemeClr val="lt1"/>
              </a:solidFill>
              <a:latin typeface="Calibri"/>
              <a:ea typeface="Calibri"/>
              <a:cs typeface="Calibri"/>
              <a:sym typeface="Calibri"/>
            </a:endParaRPr>
          </a:p>
          <a:p>
            <a:pPr indent="-381000" lvl="0" marL="914400" marR="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Blind and targeted</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Rapid-response triggering</a:t>
            </a:r>
            <a:endParaRPr sz="2400">
              <a:solidFill>
                <a:schemeClr val="lt1"/>
              </a:solidFill>
              <a:latin typeface="Calibri"/>
              <a:ea typeface="Calibri"/>
              <a:cs typeface="Calibri"/>
              <a:sym typeface="Calibri"/>
            </a:endParaRPr>
          </a:p>
          <a:p>
            <a:pPr indent="-381000" lvl="0" marL="914400" marR="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GRBs, GWs and FRBs</a:t>
            </a:r>
            <a:endParaRPr sz="2400">
              <a:solidFill>
                <a:schemeClr val="lt1"/>
              </a:solidFill>
              <a:latin typeface="Calibri"/>
              <a:ea typeface="Calibri"/>
              <a:cs typeface="Calibri"/>
              <a:sym typeface="Calibri"/>
            </a:endParaRPr>
          </a:p>
          <a:p>
            <a:pPr indent="-381000" lvl="0" marL="45720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Space Situational Awareness </a:t>
            </a:r>
            <a:endParaRPr sz="2400">
              <a:solidFill>
                <a:schemeClr val="lt1"/>
              </a:solidFill>
              <a:latin typeface="Calibri"/>
              <a:ea typeface="Calibri"/>
              <a:cs typeface="Calibri"/>
              <a:sym typeface="Calibri"/>
            </a:endParaRPr>
          </a:p>
          <a:p>
            <a:pPr indent="-381000" lvl="0" marL="45720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Targeted transient searches (image plane)</a:t>
            </a:r>
            <a:endParaRPr sz="2400">
              <a:solidFill>
                <a:schemeClr val="lt1"/>
              </a:solidFill>
              <a:latin typeface="Calibri"/>
              <a:ea typeface="Calibri"/>
              <a:cs typeface="Calibri"/>
              <a:sym typeface="Calibri"/>
            </a:endParaRPr>
          </a:p>
          <a:p>
            <a:pPr indent="-381000" lvl="0" marL="91440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Exoplanets</a:t>
            </a:r>
            <a:endParaRPr sz="2400">
              <a:solidFill>
                <a:schemeClr val="lt1"/>
              </a:solidFill>
              <a:latin typeface="Calibri"/>
              <a:ea typeface="Calibri"/>
              <a:cs typeface="Calibri"/>
              <a:sym typeface="Calibri"/>
            </a:endParaRPr>
          </a:p>
          <a:p>
            <a:pPr indent="-381000" lvl="0" marL="91440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Flare stars</a:t>
            </a:r>
            <a:endParaRPr sz="2400">
              <a:solidFill>
                <a:schemeClr val="lt1"/>
              </a:solidFill>
              <a:latin typeface="Calibri"/>
              <a:ea typeface="Calibri"/>
              <a:cs typeface="Calibri"/>
              <a:sym typeface="Calibri"/>
            </a:endParaRPr>
          </a:p>
          <a:p>
            <a:pPr indent="-381000" lvl="0" marL="91440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Pulsars</a:t>
            </a:r>
            <a:endParaRPr sz="2400">
              <a:solidFill>
                <a:schemeClr val="lt1"/>
              </a:solidFill>
              <a:latin typeface="Calibri"/>
              <a:ea typeface="Calibri"/>
              <a:cs typeface="Calibri"/>
              <a:sym typeface="Calibri"/>
            </a:endParaRPr>
          </a:p>
          <a:p>
            <a:pPr indent="-381000" lvl="0" marL="91440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X-ray binaries (XRBs)</a:t>
            </a:r>
            <a:endParaRPr sz="2400">
              <a:solidFill>
                <a:schemeClr val="lt1"/>
              </a:solidFill>
              <a:latin typeface="Calibri"/>
              <a:ea typeface="Calibri"/>
              <a:cs typeface="Calibri"/>
              <a:sym typeface="Calibri"/>
            </a:endParaRPr>
          </a:p>
          <a:p>
            <a:pPr indent="-381000" lvl="0" marL="91440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gravitational wave (GW) events and explosive transients</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Blind transient searches</a:t>
            </a:r>
            <a:endParaRPr sz="2400">
              <a:solidFill>
                <a:schemeClr val="lt1"/>
              </a:solidFill>
              <a:latin typeface="Calibri"/>
              <a:ea typeface="Calibri"/>
              <a:cs typeface="Calibri"/>
              <a:sym typeface="Calibri"/>
            </a:endParaRPr>
          </a:p>
          <a:p>
            <a:pPr indent="-381000" lvl="0" marL="914400" marR="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Searches and discoveries</a:t>
            </a:r>
            <a:endParaRPr sz="2400">
              <a:solidFill>
                <a:schemeClr val="lt1"/>
              </a:solidFill>
              <a:latin typeface="Calibri"/>
              <a:ea typeface="Calibri"/>
              <a:cs typeface="Calibri"/>
              <a:sym typeface="Calibri"/>
            </a:endParaRPr>
          </a:p>
          <a:p>
            <a:pPr indent="-381000" lvl="0" marL="457200" marR="0" rtl="0" algn="l">
              <a:lnSpc>
                <a:spcPct val="90000"/>
              </a:lnSpc>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Cosmic ray detection</a:t>
            </a:r>
            <a:endParaRPr sz="2400">
              <a:solidFill>
                <a:schemeClr val="lt1"/>
              </a:solidFill>
              <a:latin typeface="Calibri"/>
              <a:ea typeface="Calibri"/>
              <a:cs typeface="Calibri"/>
              <a:sym typeface="Calibri"/>
            </a:endParaRPr>
          </a:p>
        </p:txBody>
      </p:sp>
      <p:pic>
        <p:nvPicPr>
          <p:cNvPr id="248" name="Google Shape;248;p40"/>
          <p:cNvPicPr preferRelativeResize="0"/>
          <p:nvPr/>
        </p:nvPicPr>
        <p:blipFill>
          <a:blip r:embed="rId4">
            <a:alphaModFix/>
          </a:blip>
          <a:stretch>
            <a:fillRect/>
          </a:stretch>
        </p:blipFill>
        <p:spPr>
          <a:xfrm>
            <a:off x="7023725" y="1259300"/>
            <a:ext cx="4000500" cy="3200400"/>
          </a:xfrm>
          <a:prstGeom prst="rect">
            <a:avLst/>
          </a:prstGeom>
          <a:noFill/>
          <a:ln>
            <a:noFill/>
          </a:ln>
        </p:spPr>
      </p:pic>
      <p:sp>
        <p:nvSpPr>
          <p:cNvPr id="249" name="Google Shape;249;p40"/>
          <p:cNvSpPr txBox="1"/>
          <p:nvPr/>
        </p:nvSpPr>
        <p:spPr>
          <a:xfrm>
            <a:off x="7023725" y="4459700"/>
            <a:ext cx="4518000" cy="9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1"/>
                </a:solidFill>
                <a:latin typeface="Calibri"/>
                <a:ea typeface="Calibri"/>
                <a:cs typeface="Calibri"/>
                <a:sym typeface="Calibri"/>
              </a:rPr>
              <a:t>Artist's</a:t>
            </a:r>
            <a:r>
              <a:rPr lang="en-US">
                <a:solidFill>
                  <a:schemeClr val="lt1"/>
                </a:solidFill>
                <a:latin typeface="Calibri"/>
                <a:ea typeface="Calibri"/>
                <a:cs typeface="Calibri"/>
                <a:sym typeface="Calibri"/>
              </a:rPr>
              <a:t> impression of GW170817/GRB 170817A </a:t>
            </a:r>
            <a:br>
              <a:rPr lang="en-US">
                <a:solidFill>
                  <a:schemeClr val="lt1"/>
                </a:solidFill>
                <a:latin typeface="Calibri"/>
                <a:ea typeface="Calibri"/>
                <a:cs typeface="Calibri"/>
                <a:sym typeface="Calibri"/>
              </a:rPr>
            </a:br>
            <a:r>
              <a:rPr lang="en-US">
                <a:solidFill>
                  <a:schemeClr val="lt1"/>
                </a:solidFill>
                <a:latin typeface="Calibri"/>
                <a:ea typeface="Calibri"/>
                <a:cs typeface="Calibri"/>
                <a:sym typeface="Calibri"/>
              </a:rPr>
              <a:t>(binary neutron star merger) </a:t>
            </a:r>
            <a:endParaRPr>
              <a:solidFill>
                <a:schemeClr val="lt1"/>
              </a:solidFill>
              <a:latin typeface="Calibri"/>
              <a:ea typeface="Calibri"/>
              <a:cs typeface="Calibri"/>
              <a:sym typeface="Calibri"/>
            </a:endParaRPr>
          </a:p>
          <a:p>
            <a:pPr indent="0" lvl="0" marL="0" rtl="0" algn="l">
              <a:spcBef>
                <a:spcPts val="0"/>
              </a:spcBef>
              <a:spcAft>
                <a:spcPts val="0"/>
              </a:spcAft>
              <a:buNone/>
            </a:pPr>
            <a:r>
              <a:rPr lang="en-US">
                <a:solidFill>
                  <a:schemeClr val="lt1"/>
                </a:solidFill>
                <a:latin typeface="Calibri"/>
                <a:ea typeface="Calibri"/>
                <a:cs typeface="Calibri"/>
                <a:sym typeface="Calibri"/>
              </a:rPr>
              <a:t>Credit: NSF/LIGO/Sonoma State University/A. Simonnet</a:t>
            </a:r>
            <a:br>
              <a:rPr lang="en-US">
                <a:solidFill>
                  <a:schemeClr val="lt1"/>
                </a:solidFill>
                <a:latin typeface="Calibri"/>
                <a:ea typeface="Calibri"/>
                <a:cs typeface="Calibri"/>
                <a:sym typeface="Calibri"/>
              </a:rPr>
            </a:br>
            <a:endParaRPr>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56" name="Google Shape;256;p41"/>
          <p:cNvSpPr txBox="1"/>
          <p:nvPr>
            <p:ph type="title"/>
          </p:nvPr>
        </p:nvSpPr>
        <p:spPr>
          <a:xfrm>
            <a:off x="1328725" y="-237625"/>
            <a:ext cx="111501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MWA discovery of ultra long period transients</a:t>
            </a:r>
            <a:endParaRPr/>
          </a:p>
        </p:txBody>
      </p:sp>
      <p:sp>
        <p:nvSpPr>
          <p:cNvPr id="257" name="Google Shape;257;p41"/>
          <p:cNvSpPr txBox="1"/>
          <p:nvPr>
            <p:ph idx="1" type="body"/>
          </p:nvPr>
        </p:nvSpPr>
        <p:spPr>
          <a:xfrm>
            <a:off x="155125" y="994325"/>
            <a:ext cx="5175000" cy="53979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400"/>
              <a:t>Recap:</a:t>
            </a:r>
            <a:endParaRPr sz="2400"/>
          </a:p>
          <a:p>
            <a:pPr indent="-381000" lvl="0" marL="457200" rtl="0" algn="l">
              <a:spcBef>
                <a:spcPts val="1000"/>
              </a:spcBef>
              <a:spcAft>
                <a:spcPts val="0"/>
              </a:spcAft>
              <a:buSzPts val="2400"/>
              <a:buChar char="•"/>
            </a:pPr>
            <a:r>
              <a:rPr lang="en-US" sz="2400"/>
              <a:t>Discovery of GLEAM-X J162759.5-523504.3</a:t>
            </a:r>
            <a:endParaRPr sz="2400"/>
          </a:p>
          <a:p>
            <a:pPr indent="-381000" lvl="1" marL="914400" rtl="0" algn="l">
              <a:spcBef>
                <a:spcPts val="0"/>
              </a:spcBef>
              <a:spcAft>
                <a:spcPts val="0"/>
              </a:spcAft>
              <a:buSzPts val="2400"/>
              <a:buChar char="•"/>
            </a:pPr>
            <a:r>
              <a:rPr lang="en-US" sz="2400"/>
              <a:t>18 min period </a:t>
            </a:r>
            <a:endParaRPr sz="2400"/>
          </a:p>
          <a:p>
            <a:pPr indent="-381000" lvl="1" marL="914400" rtl="0" algn="l">
              <a:spcBef>
                <a:spcPts val="0"/>
              </a:spcBef>
              <a:spcAft>
                <a:spcPts val="0"/>
              </a:spcAft>
              <a:buSzPts val="2400"/>
              <a:buChar char="•"/>
            </a:pPr>
            <a:r>
              <a:rPr lang="en-US"/>
              <a:t>Active for 3 months in 2018</a:t>
            </a:r>
            <a:br>
              <a:rPr lang="en-US"/>
            </a:br>
            <a:r>
              <a:rPr lang="en-US" sz="2000"/>
              <a:t>(Hurley-Walker et al. 2022, Nature,  601, 526)</a:t>
            </a:r>
            <a:endParaRPr sz="2000"/>
          </a:p>
          <a:p>
            <a:pPr indent="-381000" lvl="0" marL="457200" rtl="0" algn="l">
              <a:spcBef>
                <a:spcPts val="0"/>
              </a:spcBef>
              <a:spcAft>
                <a:spcPts val="0"/>
              </a:spcAft>
              <a:buSzPts val="2400"/>
              <a:buChar char="•"/>
            </a:pPr>
            <a:r>
              <a:rPr lang="en-US" sz="2400"/>
              <a:t>Commenced MWA Galactic Plane Monitoring </a:t>
            </a:r>
            <a:r>
              <a:rPr lang="en-US" sz="2400"/>
              <a:t>campaign in 2022</a:t>
            </a:r>
            <a:endParaRPr sz="2400"/>
          </a:p>
          <a:p>
            <a:pPr indent="-381000" lvl="1" marL="914400" rtl="0" algn="l">
              <a:spcBef>
                <a:spcPts val="0"/>
              </a:spcBef>
              <a:spcAft>
                <a:spcPts val="0"/>
              </a:spcAft>
              <a:buSzPts val="2400"/>
              <a:buChar char="•"/>
            </a:pPr>
            <a:r>
              <a:rPr lang="en-US"/>
              <a:t>Discovery of GPM J1839-10</a:t>
            </a:r>
            <a:endParaRPr/>
          </a:p>
          <a:p>
            <a:pPr indent="-381000" lvl="2" marL="1371600" rtl="0" algn="l">
              <a:spcBef>
                <a:spcPts val="0"/>
              </a:spcBef>
              <a:spcAft>
                <a:spcPts val="0"/>
              </a:spcAft>
              <a:buSzPts val="2400"/>
              <a:buChar char="•"/>
            </a:pPr>
            <a:r>
              <a:rPr lang="en-US" sz="2400"/>
              <a:t>21 min period</a:t>
            </a:r>
            <a:endParaRPr sz="2400"/>
          </a:p>
          <a:p>
            <a:pPr indent="-381000" lvl="2" marL="1371600" rtl="0" algn="l">
              <a:spcBef>
                <a:spcPts val="0"/>
              </a:spcBef>
              <a:spcAft>
                <a:spcPts val="0"/>
              </a:spcAft>
              <a:buSzPts val="2400"/>
              <a:buChar char="•"/>
            </a:pPr>
            <a:r>
              <a:rPr lang="en-US" sz="2400"/>
              <a:t>Active for 30 years </a:t>
            </a:r>
            <a:br>
              <a:rPr lang="en-US"/>
            </a:br>
            <a:r>
              <a:rPr lang="en-US"/>
              <a:t>(Hurley-Walker et al. 2023, Nature, 619, 487)</a:t>
            </a:r>
            <a:endParaRPr sz="2400"/>
          </a:p>
          <a:p>
            <a:pPr indent="-381000" lvl="0" marL="457200" rtl="0" algn="l">
              <a:spcBef>
                <a:spcPts val="0"/>
              </a:spcBef>
              <a:spcAft>
                <a:spcPts val="0"/>
              </a:spcAft>
              <a:buSzPts val="2400"/>
              <a:buChar char="•"/>
            </a:pPr>
            <a:r>
              <a:rPr lang="en-US" sz="2400"/>
              <a:t>Continued MWA Galactic Plane </a:t>
            </a:r>
            <a:r>
              <a:rPr lang="en-US" sz="2400"/>
              <a:t>Monitoring</a:t>
            </a:r>
            <a:r>
              <a:rPr lang="en-US" sz="2400"/>
              <a:t> in June 2024</a:t>
            </a:r>
            <a:endParaRPr sz="2400"/>
          </a:p>
        </p:txBody>
      </p:sp>
      <p:pic>
        <p:nvPicPr>
          <p:cNvPr id="258" name="Google Shape;258;p41"/>
          <p:cNvPicPr preferRelativeResize="0"/>
          <p:nvPr/>
        </p:nvPicPr>
        <p:blipFill>
          <a:blip r:embed="rId4">
            <a:alphaModFix/>
          </a:blip>
          <a:stretch>
            <a:fillRect/>
          </a:stretch>
        </p:blipFill>
        <p:spPr>
          <a:xfrm>
            <a:off x="5330125" y="1196350"/>
            <a:ext cx="6458100" cy="4930824"/>
          </a:xfrm>
          <a:prstGeom prst="rect">
            <a:avLst/>
          </a:prstGeom>
          <a:noFill/>
          <a:ln>
            <a:noFill/>
          </a:ln>
        </p:spPr>
      </p:pic>
      <p:sp>
        <p:nvSpPr>
          <p:cNvPr id="259" name="Google Shape;259;p41"/>
          <p:cNvSpPr txBox="1"/>
          <p:nvPr/>
        </p:nvSpPr>
        <p:spPr>
          <a:xfrm>
            <a:off x="8948075" y="6127175"/>
            <a:ext cx="2906700" cy="4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lt1"/>
                </a:solidFill>
                <a:latin typeface="Calibri"/>
                <a:ea typeface="Calibri"/>
                <a:cs typeface="Calibri"/>
                <a:sym typeface="Calibri"/>
              </a:rPr>
              <a:t>Hurley-Walker et al. (2023)</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2"/>
          <p:cNvSpPr txBox="1"/>
          <p:nvPr>
            <p:ph type="title"/>
          </p:nvPr>
        </p:nvSpPr>
        <p:spPr>
          <a:xfrm>
            <a:off x="41421" y="-14700"/>
            <a:ext cx="8154000" cy="8883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US" sz="3300"/>
              <a:t>Galactic Plane Monitoring survey 2024</a:t>
            </a:r>
            <a:endParaRPr sz="3300"/>
          </a:p>
        </p:txBody>
      </p:sp>
      <p:sp>
        <p:nvSpPr>
          <p:cNvPr id="265" name="Google Shape;265;p42"/>
          <p:cNvSpPr txBox="1"/>
          <p:nvPr>
            <p:ph idx="1" type="body"/>
          </p:nvPr>
        </p:nvSpPr>
        <p:spPr>
          <a:xfrm>
            <a:off x="41433" y="701467"/>
            <a:ext cx="8154000" cy="513300"/>
          </a:xfrm>
          <a:prstGeom prst="rect">
            <a:avLst/>
          </a:prstGeom>
        </p:spPr>
        <p:txBody>
          <a:bodyPr anchorCtr="0" anchor="t" bIns="121900" lIns="121900" spcFirstLastPara="1" rIns="121900" wrap="square" tIns="121900">
            <a:normAutofit fontScale="85000" lnSpcReduction="20000"/>
          </a:bodyPr>
          <a:lstStyle/>
          <a:p>
            <a:pPr indent="0" lvl="0" marL="0" rtl="0" algn="ctr">
              <a:spcBef>
                <a:spcPts val="0"/>
              </a:spcBef>
              <a:spcAft>
                <a:spcPts val="1600"/>
              </a:spcAft>
              <a:buNone/>
            </a:pPr>
            <a:r>
              <a:rPr b="1" lang="en-US" sz="2100"/>
              <a:t>Goal</a:t>
            </a:r>
            <a:r>
              <a:rPr lang="en-US" sz="2100"/>
              <a:t>: Find more radio transients like this!</a:t>
            </a:r>
            <a:endParaRPr sz="1900"/>
          </a:p>
        </p:txBody>
      </p:sp>
      <p:pic>
        <p:nvPicPr>
          <p:cNvPr id="266" name="Google Shape;266;p42"/>
          <p:cNvPicPr preferRelativeResize="0"/>
          <p:nvPr/>
        </p:nvPicPr>
        <p:blipFill rotWithShape="1">
          <a:blip r:embed="rId3">
            <a:alphaModFix/>
          </a:blip>
          <a:srcRect b="0" l="20326" r="21364" t="0"/>
          <a:stretch/>
        </p:blipFill>
        <p:spPr>
          <a:xfrm>
            <a:off x="8226533" y="0"/>
            <a:ext cx="3998766" cy="6857999"/>
          </a:xfrm>
          <a:prstGeom prst="rect">
            <a:avLst/>
          </a:prstGeom>
          <a:noFill/>
          <a:ln>
            <a:noFill/>
          </a:ln>
        </p:spPr>
      </p:pic>
      <p:sp>
        <p:nvSpPr>
          <p:cNvPr id="267" name="Google Shape;267;p42"/>
          <p:cNvSpPr/>
          <p:nvPr/>
        </p:nvSpPr>
        <p:spPr>
          <a:xfrm>
            <a:off x="3946967" y="1181000"/>
            <a:ext cx="4268027" cy="839079"/>
          </a:xfrm>
          <a:custGeom>
            <a:rect b="b" l="l" r="r" t="t"/>
            <a:pathLst>
              <a:path extrusionOk="0" h="25173" w="128044">
                <a:moveTo>
                  <a:pt x="0" y="0"/>
                </a:moveTo>
                <a:cubicBezTo>
                  <a:pt x="11862" y="2124"/>
                  <a:pt x="51850" y="9634"/>
                  <a:pt x="71170" y="12742"/>
                </a:cubicBezTo>
                <a:cubicBezTo>
                  <a:pt x="90491" y="15850"/>
                  <a:pt x="106444" y="16575"/>
                  <a:pt x="115923" y="18647"/>
                </a:cubicBezTo>
                <a:cubicBezTo>
                  <a:pt x="125402" y="20719"/>
                  <a:pt x="126024" y="24085"/>
                  <a:pt x="128044" y="25173"/>
                </a:cubicBezTo>
              </a:path>
            </a:pathLst>
          </a:custGeom>
          <a:noFill/>
          <a:ln cap="flat" cmpd="sng" w="28575">
            <a:solidFill>
              <a:schemeClr val="accent3"/>
            </a:solidFill>
            <a:prstDash val="solid"/>
            <a:round/>
            <a:headEnd len="med" w="med" type="none"/>
            <a:tailEnd len="med" w="med" type="stealth"/>
          </a:ln>
        </p:spPr>
      </p:sp>
      <p:sp>
        <p:nvSpPr>
          <p:cNvPr id="268" name="Google Shape;268;p42"/>
          <p:cNvSpPr txBox="1"/>
          <p:nvPr/>
        </p:nvSpPr>
        <p:spPr>
          <a:xfrm>
            <a:off x="109967" y="1625600"/>
            <a:ext cx="3940800" cy="5694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2100">
                <a:solidFill>
                  <a:schemeClr val="accent1"/>
                </a:solidFill>
                <a:latin typeface="Lato"/>
                <a:ea typeface="Lato"/>
                <a:cs typeface="Lato"/>
                <a:sym typeface="Lato"/>
              </a:rPr>
              <a:t>Footprint</a:t>
            </a:r>
            <a:r>
              <a:rPr lang="en-US" sz="2100">
                <a:solidFill>
                  <a:schemeClr val="accent1"/>
                </a:solidFill>
                <a:latin typeface="Lato"/>
                <a:ea typeface="Lato"/>
                <a:cs typeface="Lato"/>
                <a:sym typeface="Lato"/>
              </a:rPr>
              <a:t>:</a:t>
            </a:r>
            <a:endParaRPr sz="1900"/>
          </a:p>
        </p:txBody>
      </p:sp>
      <p:sp>
        <p:nvSpPr>
          <p:cNvPr id="269" name="Google Shape;269;p42"/>
          <p:cNvSpPr txBox="1"/>
          <p:nvPr/>
        </p:nvSpPr>
        <p:spPr>
          <a:xfrm>
            <a:off x="109970" y="4368800"/>
            <a:ext cx="7804800" cy="22023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b="1" lang="en-US" sz="2100">
                <a:solidFill>
                  <a:schemeClr val="accent1"/>
                </a:solidFill>
                <a:latin typeface="Lato"/>
                <a:ea typeface="Lato"/>
                <a:cs typeface="Lato"/>
                <a:sym typeface="Lato"/>
              </a:rPr>
              <a:t>Survey status</a:t>
            </a:r>
            <a:r>
              <a:rPr lang="en-US" sz="2100">
                <a:solidFill>
                  <a:schemeClr val="accent1"/>
                </a:solidFill>
                <a:latin typeface="Lato"/>
                <a:ea typeface="Lato"/>
                <a:cs typeface="Lato"/>
                <a:sym typeface="Lato"/>
              </a:rPr>
              <a:t>:</a:t>
            </a:r>
            <a:endParaRPr sz="2100">
              <a:solidFill>
                <a:schemeClr val="accent1"/>
              </a:solidFill>
              <a:latin typeface="Lato"/>
              <a:ea typeface="Lato"/>
              <a:cs typeface="Lato"/>
              <a:sym typeface="Lato"/>
            </a:endParaRPr>
          </a:p>
          <a:p>
            <a:pPr indent="-406400" lvl="0" marL="609600" rtl="0" algn="l">
              <a:lnSpc>
                <a:spcPct val="115000"/>
              </a:lnSpc>
              <a:spcBef>
                <a:spcPts val="1600"/>
              </a:spcBef>
              <a:spcAft>
                <a:spcPts val="0"/>
              </a:spcAft>
              <a:buClr>
                <a:schemeClr val="accent1"/>
              </a:buClr>
              <a:buSzPts val="1600"/>
              <a:buFont typeface="Lato"/>
              <a:buChar char="●"/>
            </a:pPr>
            <a:r>
              <a:rPr lang="en-US" sz="1600">
                <a:solidFill>
                  <a:schemeClr val="accent1"/>
                </a:solidFill>
                <a:latin typeface="Lato"/>
                <a:ea typeface="Lato"/>
                <a:cs typeface="Lato"/>
                <a:sym typeface="Lato"/>
              </a:rPr>
              <a:t>Data collection: </a:t>
            </a:r>
            <a:r>
              <a:rPr lang="en-US" sz="1600">
                <a:solidFill>
                  <a:schemeClr val="dk1"/>
                </a:solidFill>
                <a:latin typeface="Lato"/>
                <a:ea typeface="Lato"/>
                <a:cs typeface="Lato"/>
                <a:sym typeface="Lato"/>
              </a:rPr>
              <a:t>Ongoing</a:t>
            </a:r>
            <a:r>
              <a:rPr lang="en-US" sz="1600">
                <a:solidFill>
                  <a:schemeClr val="accent1"/>
                </a:solidFill>
                <a:latin typeface="Lato"/>
                <a:ea typeface="Lato"/>
                <a:cs typeface="Lato"/>
                <a:sym typeface="Lato"/>
              </a:rPr>
              <a:t> (throughout this semester)</a:t>
            </a:r>
            <a:endParaRPr sz="1600">
              <a:solidFill>
                <a:schemeClr val="accent1"/>
              </a:solidFill>
              <a:latin typeface="Lato"/>
              <a:ea typeface="Lato"/>
              <a:cs typeface="Lato"/>
              <a:sym typeface="Lato"/>
            </a:endParaRPr>
          </a:p>
          <a:p>
            <a:pPr indent="-406400" lvl="0" marL="609600" rtl="0" algn="l">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Processing: </a:t>
            </a:r>
            <a:r>
              <a:rPr lang="en-US" sz="1600">
                <a:solidFill>
                  <a:schemeClr val="dk1"/>
                </a:solidFill>
                <a:latin typeface="Lato"/>
                <a:ea typeface="Lato"/>
                <a:cs typeface="Lato"/>
                <a:sym typeface="Lato"/>
              </a:rPr>
              <a:t>Ongoing</a:t>
            </a:r>
            <a:r>
              <a:rPr lang="en-US" sz="1600">
                <a:solidFill>
                  <a:schemeClr val="accent1"/>
                </a:solidFill>
                <a:latin typeface="Lato"/>
                <a:ea typeface="Lato"/>
                <a:cs typeface="Lato"/>
                <a:sym typeface="Lato"/>
              </a:rPr>
              <a:t> (on Setonix, producing candidates, mostly up-to-date)</a:t>
            </a:r>
            <a:endParaRPr sz="1600">
              <a:solidFill>
                <a:schemeClr val="accent1"/>
              </a:solidFill>
              <a:latin typeface="Lato"/>
              <a:ea typeface="Lato"/>
              <a:cs typeface="Lato"/>
              <a:sym typeface="Lato"/>
            </a:endParaRPr>
          </a:p>
          <a:p>
            <a:pPr indent="-406400" lvl="0" marL="609600" rtl="0" algn="l">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Candidate classification: </a:t>
            </a:r>
            <a:r>
              <a:rPr lang="en-US" sz="1600">
                <a:solidFill>
                  <a:schemeClr val="dk1"/>
                </a:solidFill>
                <a:latin typeface="Lato"/>
                <a:ea typeface="Lato"/>
                <a:cs typeface="Lato"/>
                <a:sym typeface="Lato"/>
              </a:rPr>
              <a:t>Ongoing</a:t>
            </a:r>
            <a:endParaRPr sz="1600">
              <a:solidFill>
                <a:schemeClr val="accent1"/>
              </a:solidFill>
              <a:latin typeface="Lato"/>
              <a:ea typeface="Lato"/>
              <a:cs typeface="Lato"/>
              <a:sym typeface="Lato"/>
            </a:endParaRPr>
          </a:p>
          <a:p>
            <a:pPr indent="-406400" lvl="1" marL="1219200" rtl="0" algn="l">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Recent improvements to event-detection filters (thanks Csanad!!)</a:t>
            </a:r>
            <a:endParaRPr sz="1600">
              <a:solidFill>
                <a:schemeClr val="accent1"/>
              </a:solidFill>
              <a:latin typeface="Lato"/>
              <a:ea typeface="Lato"/>
              <a:cs typeface="Lato"/>
              <a:sym typeface="Lato"/>
            </a:endParaRPr>
          </a:p>
          <a:p>
            <a:pPr indent="-406400" lvl="1" marL="1219200" rtl="0" algn="l">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Recent upgrade to ADACS-supported webapp (thanks Paul!!)</a:t>
            </a:r>
            <a:endParaRPr sz="1600">
              <a:solidFill>
                <a:schemeClr val="accent1"/>
              </a:solidFill>
              <a:latin typeface="Lato"/>
              <a:ea typeface="Lato"/>
              <a:cs typeface="Lato"/>
              <a:sym typeface="Lato"/>
            </a:endParaRPr>
          </a:p>
        </p:txBody>
      </p:sp>
      <p:pic>
        <p:nvPicPr>
          <p:cNvPr id="270" name="Google Shape;270;p42"/>
          <p:cNvPicPr preferRelativeResize="0"/>
          <p:nvPr/>
        </p:nvPicPr>
        <p:blipFill>
          <a:blip r:embed="rId4">
            <a:alphaModFix/>
          </a:blip>
          <a:stretch>
            <a:fillRect/>
          </a:stretch>
        </p:blipFill>
        <p:spPr>
          <a:xfrm>
            <a:off x="0" y="2228767"/>
            <a:ext cx="8215103" cy="1325973"/>
          </a:xfrm>
          <a:prstGeom prst="rect">
            <a:avLst/>
          </a:prstGeom>
          <a:noFill/>
          <a:ln>
            <a:noFill/>
          </a:ln>
        </p:spPr>
      </p:pic>
      <p:sp>
        <p:nvSpPr>
          <p:cNvPr id="271" name="Google Shape;271;p42"/>
          <p:cNvSpPr txBox="1"/>
          <p:nvPr/>
        </p:nvSpPr>
        <p:spPr>
          <a:xfrm>
            <a:off x="6248800" y="2214867"/>
            <a:ext cx="1935300" cy="1123500"/>
          </a:xfrm>
          <a:prstGeom prst="rect">
            <a:avLst/>
          </a:prstGeom>
          <a:noFill/>
          <a:ln>
            <a:noFill/>
          </a:ln>
        </p:spPr>
        <p:txBody>
          <a:bodyPr anchorCtr="0" anchor="t" bIns="121900" lIns="121900" spcFirstLastPara="1" rIns="121900" wrap="square" tIns="121900">
            <a:spAutoFit/>
          </a:bodyPr>
          <a:lstStyle/>
          <a:p>
            <a:pPr indent="0" lvl="0" marL="0" rtl="0" algn="r">
              <a:spcBef>
                <a:spcPts val="0"/>
              </a:spcBef>
              <a:spcAft>
                <a:spcPts val="0"/>
              </a:spcAft>
              <a:buNone/>
            </a:pPr>
            <a:r>
              <a:rPr lang="en-US" sz="1900">
                <a:latin typeface="Source Sans Pro"/>
                <a:ea typeface="Source Sans Pro"/>
                <a:cs typeface="Source Sans Pro"/>
                <a:sym typeface="Source Sans Pro"/>
              </a:rPr>
              <a:t>Apparent population at 200 MHz</a:t>
            </a:r>
            <a:endParaRPr sz="1900">
              <a:latin typeface="Source Sans Pro"/>
              <a:ea typeface="Source Sans Pro"/>
              <a:cs typeface="Source Sans Pro"/>
              <a:sym typeface="Source Sans Pro"/>
            </a:endParaRPr>
          </a:p>
        </p:txBody>
      </p:sp>
      <p:sp>
        <p:nvSpPr>
          <p:cNvPr id="272" name="Google Shape;272;p42"/>
          <p:cNvSpPr txBox="1"/>
          <p:nvPr/>
        </p:nvSpPr>
        <p:spPr>
          <a:xfrm>
            <a:off x="4184000" y="3518033"/>
            <a:ext cx="3999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900">
                <a:latin typeface="Source Sans Pro"/>
                <a:ea typeface="Source Sans Pro"/>
                <a:cs typeface="Source Sans Pro"/>
                <a:sym typeface="Source Sans Pro"/>
              </a:rPr>
              <a:t>June to September 2024 (ongoing!)</a:t>
            </a:r>
            <a:endParaRPr sz="1900"/>
          </a:p>
        </p:txBody>
      </p:sp>
      <p:sp>
        <p:nvSpPr>
          <p:cNvPr id="273" name="Google Shape;273;p42"/>
          <p:cNvSpPr/>
          <p:nvPr/>
        </p:nvSpPr>
        <p:spPr>
          <a:xfrm>
            <a:off x="210333" y="3367900"/>
            <a:ext cx="639900" cy="6399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4" name="Google Shape;274;p42"/>
          <p:cNvSpPr txBox="1"/>
          <p:nvPr/>
        </p:nvSpPr>
        <p:spPr>
          <a:xfrm>
            <a:off x="1072467" y="3380967"/>
            <a:ext cx="3396300" cy="831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900">
                <a:latin typeface="Source Sans Pro"/>
                <a:ea typeface="Source Sans Pro"/>
                <a:cs typeface="Source Sans Pro"/>
                <a:sym typeface="Source Sans Pro"/>
              </a:rPr>
              <a:t>10x 30-minute pointings</a:t>
            </a:r>
            <a:endParaRPr sz="1900">
              <a:latin typeface="Source Sans Pro"/>
              <a:ea typeface="Source Sans Pro"/>
              <a:cs typeface="Source Sans Pro"/>
              <a:sym typeface="Source Sans Pro"/>
            </a:endParaRPr>
          </a:p>
          <a:p>
            <a:pPr indent="0" lvl="0" marL="0" rtl="0" algn="l">
              <a:spcBef>
                <a:spcPts val="0"/>
              </a:spcBef>
              <a:spcAft>
                <a:spcPts val="0"/>
              </a:spcAft>
              <a:buNone/>
            </a:pPr>
            <a:r>
              <a:t/>
            </a:r>
            <a:endParaRPr sz="1900">
              <a:latin typeface="Source Sans Pro"/>
              <a:ea typeface="Source Sans Pro"/>
              <a:cs typeface="Source Sans Pro"/>
              <a:sym typeface="Source Sans Pro"/>
            </a:endParaRPr>
          </a:p>
        </p:txBody>
      </p:sp>
      <p:sp>
        <p:nvSpPr>
          <p:cNvPr id="275" name="Google Shape;275;p42"/>
          <p:cNvSpPr txBox="1"/>
          <p:nvPr/>
        </p:nvSpPr>
        <p:spPr>
          <a:xfrm>
            <a:off x="1078493" y="3774300"/>
            <a:ext cx="3999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900">
                <a:solidFill>
                  <a:srgbClr val="000000"/>
                </a:solidFill>
                <a:latin typeface="Source Sans Pro"/>
                <a:ea typeface="Source Sans Pro"/>
                <a:cs typeface="Source Sans Pro"/>
                <a:sym typeface="Source Sans Pro"/>
              </a:rPr>
              <a:t>Revisit every 3 days</a:t>
            </a:r>
            <a:endParaRPr sz="1900"/>
          </a:p>
        </p:txBody>
      </p:sp>
      <p:sp>
        <p:nvSpPr>
          <p:cNvPr id="276" name="Google Shape;276;p42"/>
          <p:cNvSpPr txBox="1"/>
          <p:nvPr/>
        </p:nvSpPr>
        <p:spPr>
          <a:xfrm>
            <a:off x="8427850" y="72325"/>
            <a:ext cx="37641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Slide: Dr Sam McSweeney</a:t>
            </a:r>
            <a:endParaRPr b="1" sz="24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cxnSp>
        <p:nvCxnSpPr>
          <p:cNvPr id="281" name="Google Shape;281;p43"/>
          <p:cNvCxnSpPr/>
          <p:nvPr/>
        </p:nvCxnSpPr>
        <p:spPr>
          <a:xfrm rot="10800000">
            <a:off x="5291262" y="2142800"/>
            <a:ext cx="0" cy="2175600"/>
          </a:xfrm>
          <a:prstGeom prst="straightConnector1">
            <a:avLst/>
          </a:prstGeom>
          <a:noFill/>
          <a:ln cap="flat" cmpd="sng" w="19050">
            <a:solidFill>
              <a:schemeClr val="accent3"/>
            </a:solidFill>
            <a:prstDash val="solid"/>
            <a:round/>
            <a:headEnd len="med" w="med" type="none"/>
            <a:tailEnd len="med" w="med" type="none"/>
          </a:ln>
        </p:spPr>
      </p:cxnSp>
      <p:sp>
        <p:nvSpPr>
          <p:cNvPr id="282" name="Google Shape;282;p43"/>
          <p:cNvSpPr/>
          <p:nvPr/>
        </p:nvSpPr>
        <p:spPr>
          <a:xfrm>
            <a:off x="3503900" y="2432967"/>
            <a:ext cx="1787700" cy="1885500"/>
          </a:xfrm>
          <a:prstGeom prst="rect">
            <a:avLst/>
          </a:prstGeom>
          <a:solidFill>
            <a:srgbClr val="8DD8D3">
              <a:alpha val="50000"/>
            </a:srgbClr>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cxnSp>
        <p:nvCxnSpPr>
          <p:cNvPr id="283" name="Google Shape;283;p43"/>
          <p:cNvCxnSpPr/>
          <p:nvPr/>
        </p:nvCxnSpPr>
        <p:spPr>
          <a:xfrm>
            <a:off x="4458121" y="3574488"/>
            <a:ext cx="0" cy="248700"/>
          </a:xfrm>
          <a:prstGeom prst="straightConnector1">
            <a:avLst/>
          </a:prstGeom>
          <a:noFill/>
          <a:ln cap="flat" cmpd="sng" w="19050">
            <a:solidFill>
              <a:srgbClr val="FF0000"/>
            </a:solidFill>
            <a:prstDash val="solid"/>
            <a:round/>
            <a:headEnd len="med" w="med" type="none"/>
            <a:tailEnd len="med" w="med" type="none"/>
          </a:ln>
        </p:spPr>
      </p:cxnSp>
      <p:cxnSp>
        <p:nvCxnSpPr>
          <p:cNvPr id="284" name="Google Shape;284;p43"/>
          <p:cNvCxnSpPr/>
          <p:nvPr/>
        </p:nvCxnSpPr>
        <p:spPr>
          <a:xfrm>
            <a:off x="4509919" y="3574488"/>
            <a:ext cx="0" cy="248700"/>
          </a:xfrm>
          <a:prstGeom prst="straightConnector1">
            <a:avLst/>
          </a:prstGeom>
          <a:noFill/>
          <a:ln cap="flat" cmpd="sng" w="19050">
            <a:solidFill>
              <a:srgbClr val="FF0000"/>
            </a:solidFill>
            <a:prstDash val="solid"/>
            <a:round/>
            <a:headEnd len="med" w="med" type="none"/>
            <a:tailEnd len="med" w="med" type="none"/>
          </a:ln>
        </p:spPr>
      </p:cxnSp>
      <p:cxnSp>
        <p:nvCxnSpPr>
          <p:cNvPr id="285" name="Google Shape;285;p43"/>
          <p:cNvCxnSpPr/>
          <p:nvPr/>
        </p:nvCxnSpPr>
        <p:spPr>
          <a:xfrm>
            <a:off x="4304724" y="3574488"/>
            <a:ext cx="0" cy="248700"/>
          </a:xfrm>
          <a:prstGeom prst="straightConnector1">
            <a:avLst/>
          </a:prstGeom>
          <a:noFill/>
          <a:ln cap="flat" cmpd="sng" w="19050">
            <a:solidFill>
              <a:srgbClr val="FF0000"/>
            </a:solidFill>
            <a:prstDash val="solid"/>
            <a:round/>
            <a:headEnd len="med" w="med" type="none"/>
            <a:tailEnd len="med" w="med" type="none"/>
          </a:ln>
        </p:spPr>
      </p:cxnSp>
      <p:sp>
        <p:nvSpPr>
          <p:cNvPr id="286" name="Google Shape;286;p43"/>
          <p:cNvSpPr txBox="1"/>
          <p:nvPr>
            <p:ph type="title"/>
          </p:nvPr>
        </p:nvSpPr>
        <p:spPr>
          <a:xfrm>
            <a:off x="41421" y="-14700"/>
            <a:ext cx="8154000" cy="8883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US" sz="3300"/>
              <a:t>Galactic Plane Monitoring survey 2024</a:t>
            </a:r>
            <a:endParaRPr sz="3300"/>
          </a:p>
        </p:txBody>
      </p:sp>
      <p:sp>
        <p:nvSpPr>
          <p:cNvPr id="287" name="Google Shape;287;p43"/>
          <p:cNvSpPr txBox="1"/>
          <p:nvPr>
            <p:ph idx="1" type="body"/>
          </p:nvPr>
        </p:nvSpPr>
        <p:spPr>
          <a:xfrm>
            <a:off x="41433" y="701467"/>
            <a:ext cx="8154000" cy="513300"/>
          </a:xfrm>
          <a:prstGeom prst="rect">
            <a:avLst/>
          </a:prstGeom>
        </p:spPr>
        <p:txBody>
          <a:bodyPr anchorCtr="0" anchor="t" bIns="121900" lIns="121900" spcFirstLastPara="1" rIns="121900" wrap="square" tIns="121900">
            <a:normAutofit fontScale="85000" lnSpcReduction="20000"/>
          </a:bodyPr>
          <a:lstStyle/>
          <a:p>
            <a:pPr indent="0" lvl="0" marL="0" rtl="0" algn="ctr">
              <a:spcBef>
                <a:spcPts val="0"/>
              </a:spcBef>
              <a:spcAft>
                <a:spcPts val="1600"/>
              </a:spcAft>
              <a:buNone/>
            </a:pPr>
            <a:r>
              <a:rPr b="1" lang="en-US" sz="2100"/>
              <a:t>Goal</a:t>
            </a:r>
            <a:r>
              <a:rPr lang="en-US" sz="2100"/>
              <a:t>: Find more radio transients like this!</a:t>
            </a:r>
            <a:endParaRPr sz="1900"/>
          </a:p>
        </p:txBody>
      </p:sp>
      <p:pic>
        <p:nvPicPr>
          <p:cNvPr id="288" name="Google Shape;288;p43"/>
          <p:cNvPicPr preferRelativeResize="0"/>
          <p:nvPr/>
        </p:nvPicPr>
        <p:blipFill rotWithShape="1">
          <a:blip r:embed="rId3">
            <a:alphaModFix/>
          </a:blip>
          <a:srcRect b="0" l="20326" r="21364" t="0"/>
          <a:stretch/>
        </p:blipFill>
        <p:spPr>
          <a:xfrm>
            <a:off x="8226533" y="0"/>
            <a:ext cx="3998766" cy="6857999"/>
          </a:xfrm>
          <a:prstGeom prst="rect">
            <a:avLst/>
          </a:prstGeom>
          <a:noFill/>
          <a:ln>
            <a:noFill/>
          </a:ln>
        </p:spPr>
      </p:pic>
      <p:cxnSp>
        <p:nvCxnSpPr>
          <p:cNvPr id="289" name="Google Shape;289;p43"/>
          <p:cNvCxnSpPr/>
          <p:nvPr/>
        </p:nvCxnSpPr>
        <p:spPr>
          <a:xfrm>
            <a:off x="2221700" y="3821133"/>
            <a:ext cx="5096700" cy="0"/>
          </a:xfrm>
          <a:prstGeom prst="straightConnector1">
            <a:avLst/>
          </a:prstGeom>
          <a:noFill/>
          <a:ln cap="flat" cmpd="sng" w="28575">
            <a:solidFill>
              <a:schemeClr val="dk2"/>
            </a:solidFill>
            <a:prstDash val="solid"/>
            <a:round/>
            <a:headEnd len="med" w="med" type="stealth"/>
            <a:tailEnd len="med" w="med" type="stealth"/>
          </a:ln>
        </p:spPr>
      </p:cxnSp>
      <p:sp>
        <p:nvSpPr>
          <p:cNvPr id="290" name="Google Shape;290;p43"/>
          <p:cNvSpPr txBox="1"/>
          <p:nvPr/>
        </p:nvSpPr>
        <p:spPr>
          <a:xfrm>
            <a:off x="599233" y="3538200"/>
            <a:ext cx="1545600" cy="507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1700">
                <a:solidFill>
                  <a:schemeClr val="dk2"/>
                </a:solidFill>
                <a:latin typeface="Nunito"/>
                <a:ea typeface="Nunito"/>
                <a:cs typeface="Nunito"/>
                <a:sym typeface="Nunito"/>
              </a:rPr>
              <a:t>Timescales:</a:t>
            </a:r>
            <a:endParaRPr b="1" sz="2100"/>
          </a:p>
        </p:txBody>
      </p:sp>
      <p:cxnSp>
        <p:nvCxnSpPr>
          <p:cNvPr id="291" name="Google Shape;291;p43"/>
          <p:cNvCxnSpPr/>
          <p:nvPr/>
        </p:nvCxnSpPr>
        <p:spPr>
          <a:xfrm>
            <a:off x="2965200" y="3707167"/>
            <a:ext cx="0" cy="248700"/>
          </a:xfrm>
          <a:prstGeom prst="straightConnector1">
            <a:avLst/>
          </a:prstGeom>
          <a:noFill/>
          <a:ln cap="flat" cmpd="sng" w="19050">
            <a:solidFill>
              <a:schemeClr val="dk2"/>
            </a:solidFill>
            <a:prstDash val="solid"/>
            <a:round/>
            <a:headEnd len="med" w="med" type="none"/>
            <a:tailEnd len="med" w="med" type="none"/>
          </a:ln>
        </p:spPr>
      </p:cxnSp>
      <p:cxnSp>
        <p:nvCxnSpPr>
          <p:cNvPr id="292" name="Google Shape;292;p43"/>
          <p:cNvCxnSpPr/>
          <p:nvPr/>
        </p:nvCxnSpPr>
        <p:spPr>
          <a:xfrm>
            <a:off x="4590800" y="3707167"/>
            <a:ext cx="0" cy="248700"/>
          </a:xfrm>
          <a:prstGeom prst="straightConnector1">
            <a:avLst/>
          </a:prstGeom>
          <a:noFill/>
          <a:ln cap="flat" cmpd="sng" w="19050">
            <a:solidFill>
              <a:schemeClr val="dk2"/>
            </a:solidFill>
            <a:prstDash val="solid"/>
            <a:round/>
            <a:headEnd len="med" w="med" type="none"/>
            <a:tailEnd len="med" w="med" type="none"/>
          </a:ln>
        </p:spPr>
      </p:cxnSp>
      <p:cxnSp>
        <p:nvCxnSpPr>
          <p:cNvPr id="293" name="Google Shape;293;p43"/>
          <p:cNvCxnSpPr/>
          <p:nvPr/>
        </p:nvCxnSpPr>
        <p:spPr>
          <a:xfrm>
            <a:off x="6419600" y="3707167"/>
            <a:ext cx="0" cy="248700"/>
          </a:xfrm>
          <a:prstGeom prst="straightConnector1">
            <a:avLst/>
          </a:prstGeom>
          <a:noFill/>
          <a:ln cap="flat" cmpd="sng" w="19050">
            <a:solidFill>
              <a:schemeClr val="dk2"/>
            </a:solidFill>
            <a:prstDash val="solid"/>
            <a:round/>
            <a:headEnd len="med" w="med" type="none"/>
            <a:tailEnd len="med" w="med" type="none"/>
          </a:ln>
        </p:spPr>
      </p:cxnSp>
      <p:sp>
        <p:nvSpPr>
          <p:cNvPr id="294" name="Google Shape;294;p43"/>
          <p:cNvSpPr txBox="1"/>
          <p:nvPr/>
        </p:nvSpPr>
        <p:spPr>
          <a:xfrm>
            <a:off x="2698181" y="3957733"/>
            <a:ext cx="546900" cy="4770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600"/>
              </a:spcAft>
              <a:buNone/>
            </a:pPr>
            <a:r>
              <a:rPr lang="en-US" sz="1500">
                <a:solidFill>
                  <a:schemeClr val="dk2"/>
                </a:solidFill>
                <a:latin typeface="Nunito"/>
                <a:ea typeface="Nunito"/>
                <a:cs typeface="Nunito"/>
                <a:sym typeface="Nunito"/>
              </a:rPr>
              <a:t>1s</a:t>
            </a:r>
            <a:endParaRPr sz="1900"/>
          </a:p>
        </p:txBody>
      </p:sp>
      <p:sp>
        <p:nvSpPr>
          <p:cNvPr id="295" name="Google Shape;295;p43"/>
          <p:cNvSpPr txBox="1"/>
          <p:nvPr/>
        </p:nvSpPr>
        <p:spPr>
          <a:xfrm>
            <a:off x="4323781" y="3957733"/>
            <a:ext cx="546900" cy="4770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600"/>
              </a:spcAft>
              <a:buNone/>
            </a:pPr>
            <a:r>
              <a:rPr lang="en-US" sz="1500">
                <a:solidFill>
                  <a:schemeClr val="dk2"/>
                </a:solidFill>
                <a:latin typeface="Nunito"/>
                <a:ea typeface="Nunito"/>
                <a:cs typeface="Nunito"/>
                <a:sym typeface="Nunito"/>
              </a:rPr>
              <a:t>1m</a:t>
            </a:r>
            <a:endParaRPr sz="1900"/>
          </a:p>
        </p:txBody>
      </p:sp>
      <p:sp>
        <p:nvSpPr>
          <p:cNvPr id="296" name="Google Shape;296;p43"/>
          <p:cNvSpPr txBox="1"/>
          <p:nvPr/>
        </p:nvSpPr>
        <p:spPr>
          <a:xfrm>
            <a:off x="6152581" y="3957733"/>
            <a:ext cx="546900" cy="4770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600"/>
              </a:spcAft>
              <a:buNone/>
            </a:pPr>
            <a:r>
              <a:rPr lang="en-US" sz="1500">
                <a:solidFill>
                  <a:schemeClr val="dk2"/>
                </a:solidFill>
                <a:latin typeface="Nunito"/>
                <a:ea typeface="Nunito"/>
                <a:cs typeface="Nunito"/>
                <a:sym typeface="Nunito"/>
              </a:rPr>
              <a:t>1h</a:t>
            </a:r>
            <a:endParaRPr sz="1900"/>
          </a:p>
        </p:txBody>
      </p:sp>
      <p:cxnSp>
        <p:nvCxnSpPr>
          <p:cNvPr id="297" name="Google Shape;297;p43"/>
          <p:cNvCxnSpPr/>
          <p:nvPr/>
        </p:nvCxnSpPr>
        <p:spPr>
          <a:xfrm>
            <a:off x="4590800" y="3707167"/>
            <a:ext cx="0" cy="248700"/>
          </a:xfrm>
          <a:prstGeom prst="straightConnector1">
            <a:avLst/>
          </a:prstGeom>
          <a:noFill/>
          <a:ln cap="flat" cmpd="sng" w="19050">
            <a:solidFill>
              <a:schemeClr val="dk2"/>
            </a:solidFill>
            <a:prstDash val="solid"/>
            <a:round/>
            <a:headEnd len="med" w="med" type="none"/>
            <a:tailEnd len="med" w="med" type="none"/>
          </a:ln>
        </p:spPr>
      </p:cxnSp>
      <p:cxnSp>
        <p:nvCxnSpPr>
          <p:cNvPr id="298" name="Google Shape;298;p43"/>
          <p:cNvCxnSpPr/>
          <p:nvPr/>
        </p:nvCxnSpPr>
        <p:spPr>
          <a:xfrm>
            <a:off x="5606800" y="3707167"/>
            <a:ext cx="0" cy="248700"/>
          </a:xfrm>
          <a:prstGeom prst="straightConnector1">
            <a:avLst/>
          </a:prstGeom>
          <a:noFill/>
          <a:ln cap="flat" cmpd="sng" w="19050">
            <a:solidFill>
              <a:schemeClr val="dk2"/>
            </a:solidFill>
            <a:prstDash val="solid"/>
            <a:round/>
            <a:headEnd len="med" w="med" type="none"/>
            <a:tailEnd len="med" w="med" type="none"/>
          </a:ln>
        </p:spPr>
      </p:cxnSp>
      <p:sp>
        <p:nvSpPr>
          <p:cNvPr id="299" name="Google Shape;299;p43"/>
          <p:cNvSpPr txBox="1"/>
          <p:nvPr/>
        </p:nvSpPr>
        <p:spPr>
          <a:xfrm>
            <a:off x="5256901" y="3957733"/>
            <a:ext cx="712500" cy="4770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600"/>
              </a:spcAft>
              <a:buNone/>
            </a:pPr>
            <a:r>
              <a:rPr lang="en-US" sz="1500">
                <a:solidFill>
                  <a:schemeClr val="dk2"/>
                </a:solidFill>
                <a:latin typeface="Nunito"/>
                <a:ea typeface="Nunito"/>
                <a:cs typeface="Nunito"/>
                <a:sym typeface="Nunito"/>
              </a:rPr>
              <a:t>10m</a:t>
            </a:r>
            <a:endParaRPr sz="1900"/>
          </a:p>
        </p:txBody>
      </p:sp>
      <p:sp>
        <p:nvSpPr>
          <p:cNvPr id="300" name="Google Shape;300;p43"/>
          <p:cNvSpPr txBox="1"/>
          <p:nvPr/>
        </p:nvSpPr>
        <p:spPr>
          <a:xfrm>
            <a:off x="3529701" y="3957733"/>
            <a:ext cx="712500" cy="4770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600"/>
              </a:spcAft>
              <a:buNone/>
            </a:pPr>
            <a:r>
              <a:rPr lang="en-US" sz="1500">
                <a:solidFill>
                  <a:schemeClr val="dk2"/>
                </a:solidFill>
                <a:latin typeface="Nunito"/>
                <a:ea typeface="Nunito"/>
                <a:cs typeface="Nunito"/>
                <a:sym typeface="Nunito"/>
              </a:rPr>
              <a:t>10s</a:t>
            </a:r>
            <a:endParaRPr sz="1900"/>
          </a:p>
        </p:txBody>
      </p:sp>
      <p:cxnSp>
        <p:nvCxnSpPr>
          <p:cNvPr id="301" name="Google Shape;301;p43"/>
          <p:cNvCxnSpPr/>
          <p:nvPr/>
        </p:nvCxnSpPr>
        <p:spPr>
          <a:xfrm>
            <a:off x="3879600" y="3707167"/>
            <a:ext cx="0" cy="248700"/>
          </a:xfrm>
          <a:prstGeom prst="straightConnector1">
            <a:avLst/>
          </a:prstGeom>
          <a:noFill/>
          <a:ln cap="flat" cmpd="sng" w="19050">
            <a:solidFill>
              <a:schemeClr val="dk2"/>
            </a:solidFill>
            <a:prstDash val="solid"/>
            <a:round/>
            <a:headEnd len="med" w="med" type="none"/>
            <a:tailEnd len="med" w="med" type="none"/>
          </a:ln>
        </p:spPr>
      </p:cxnSp>
      <p:sp>
        <p:nvSpPr>
          <p:cNvPr id="302" name="Google Shape;302;p43"/>
          <p:cNvSpPr txBox="1"/>
          <p:nvPr/>
        </p:nvSpPr>
        <p:spPr>
          <a:xfrm>
            <a:off x="599233" y="2827000"/>
            <a:ext cx="2158800" cy="507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1700">
                <a:solidFill>
                  <a:schemeClr val="accent3"/>
                </a:solidFill>
                <a:latin typeface="Nunito"/>
                <a:ea typeface="Nunito"/>
                <a:cs typeface="Nunito"/>
                <a:sym typeface="Nunito"/>
              </a:rPr>
              <a:t>Pulse widths:</a:t>
            </a:r>
            <a:endParaRPr b="1" sz="2100">
              <a:solidFill>
                <a:schemeClr val="accent3"/>
              </a:solidFill>
            </a:endParaRPr>
          </a:p>
        </p:txBody>
      </p:sp>
      <p:sp>
        <p:nvSpPr>
          <p:cNvPr id="303" name="Google Shape;303;p43"/>
          <p:cNvSpPr txBox="1"/>
          <p:nvPr/>
        </p:nvSpPr>
        <p:spPr>
          <a:xfrm rot="-2520547">
            <a:off x="4864449" y="2522915"/>
            <a:ext cx="2158839" cy="507923"/>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1700">
                <a:solidFill>
                  <a:schemeClr val="accent3"/>
                </a:solidFill>
                <a:latin typeface="Caveat"/>
                <a:ea typeface="Caveat"/>
                <a:cs typeface="Caveat"/>
                <a:sym typeface="Caveat"/>
              </a:rPr>
              <a:t>GPM J1839</a:t>
            </a:r>
            <a:endParaRPr b="1" sz="2100">
              <a:solidFill>
                <a:schemeClr val="accent3"/>
              </a:solidFill>
              <a:latin typeface="Caveat"/>
              <a:ea typeface="Caveat"/>
              <a:cs typeface="Caveat"/>
              <a:sym typeface="Caveat"/>
            </a:endParaRPr>
          </a:p>
        </p:txBody>
      </p:sp>
      <p:cxnSp>
        <p:nvCxnSpPr>
          <p:cNvPr id="304" name="Google Shape;304;p43"/>
          <p:cNvCxnSpPr/>
          <p:nvPr/>
        </p:nvCxnSpPr>
        <p:spPr>
          <a:xfrm>
            <a:off x="5604805" y="3574488"/>
            <a:ext cx="0" cy="248700"/>
          </a:xfrm>
          <a:prstGeom prst="straightConnector1">
            <a:avLst/>
          </a:prstGeom>
          <a:noFill/>
          <a:ln cap="flat" cmpd="sng" w="19050">
            <a:solidFill>
              <a:srgbClr val="FF0000"/>
            </a:solidFill>
            <a:prstDash val="solid"/>
            <a:round/>
            <a:headEnd len="med" w="med" type="none"/>
            <a:tailEnd len="med" w="med" type="none"/>
          </a:ln>
        </p:spPr>
      </p:cxnSp>
      <p:sp>
        <p:nvSpPr>
          <p:cNvPr id="305" name="Google Shape;305;p43"/>
          <p:cNvSpPr txBox="1"/>
          <p:nvPr/>
        </p:nvSpPr>
        <p:spPr>
          <a:xfrm rot="-2520547">
            <a:off x="5169249" y="2522915"/>
            <a:ext cx="2158839" cy="507923"/>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1700">
                <a:solidFill>
                  <a:schemeClr val="accent3"/>
                </a:solidFill>
                <a:latin typeface="Caveat"/>
                <a:ea typeface="Caveat"/>
                <a:cs typeface="Caveat"/>
                <a:sym typeface="Caveat"/>
              </a:rPr>
              <a:t>GCRT J1745</a:t>
            </a:r>
            <a:endParaRPr b="1" sz="2100">
              <a:solidFill>
                <a:schemeClr val="accent3"/>
              </a:solidFill>
              <a:latin typeface="Caveat"/>
              <a:ea typeface="Caveat"/>
              <a:cs typeface="Caveat"/>
              <a:sym typeface="Caveat"/>
            </a:endParaRPr>
          </a:p>
        </p:txBody>
      </p:sp>
      <p:cxnSp>
        <p:nvCxnSpPr>
          <p:cNvPr id="306" name="Google Shape;306;p43"/>
          <p:cNvCxnSpPr/>
          <p:nvPr/>
        </p:nvCxnSpPr>
        <p:spPr>
          <a:xfrm>
            <a:off x="5291640" y="3574488"/>
            <a:ext cx="0" cy="248700"/>
          </a:xfrm>
          <a:prstGeom prst="straightConnector1">
            <a:avLst/>
          </a:prstGeom>
          <a:noFill/>
          <a:ln cap="flat" cmpd="sng" w="19050">
            <a:solidFill>
              <a:srgbClr val="FF0000"/>
            </a:solidFill>
            <a:prstDash val="solid"/>
            <a:round/>
            <a:headEnd len="med" w="med" type="none"/>
            <a:tailEnd len="med" w="med" type="none"/>
          </a:ln>
        </p:spPr>
      </p:cxnSp>
      <p:cxnSp>
        <p:nvCxnSpPr>
          <p:cNvPr id="307" name="Google Shape;307;p43"/>
          <p:cNvCxnSpPr/>
          <p:nvPr/>
        </p:nvCxnSpPr>
        <p:spPr>
          <a:xfrm rot="10800000">
            <a:off x="3503900" y="2142800"/>
            <a:ext cx="0" cy="2175600"/>
          </a:xfrm>
          <a:prstGeom prst="straightConnector1">
            <a:avLst/>
          </a:prstGeom>
          <a:noFill/>
          <a:ln cap="flat" cmpd="sng" w="19050">
            <a:solidFill>
              <a:schemeClr val="accent3"/>
            </a:solidFill>
            <a:prstDash val="solid"/>
            <a:round/>
            <a:headEnd len="med" w="med" type="none"/>
            <a:tailEnd len="med" w="med" type="none"/>
          </a:ln>
        </p:spPr>
      </p:cxnSp>
      <p:sp>
        <p:nvSpPr>
          <p:cNvPr id="308" name="Google Shape;308;p43"/>
          <p:cNvSpPr txBox="1"/>
          <p:nvPr/>
        </p:nvSpPr>
        <p:spPr>
          <a:xfrm>
            <a:off x="1425636" y="2040933"/>
            <a:ext cx="1744800" cy="507900"/>
          </a:xfrm>
          <a:prstGeom prst="rect">
            <a:avLst/>
          </a:prstGeom>
          <a:noFill/>
          <a:ln>
            <a:noFill/>
          </a:ln>
        </p:spPr>
        <p:txBody>
          <a:bodyPr anchorCtr="0" anchor="t" bIns="121900" lIns="121900" spcFirstLastPara="1" rIns="121900" wrap="square" tIns="121900">
            <a:spAutoFit/>
          </a:bodyPr>
          <a:lstStyle/>
          <a:p>
            <a:pPr indent="0" lvl="0" marL="0" rtl="0" algn="r">
              <a:lnSpc>
                <a:spcPct val="115000"/>
              </a:lnSpc>
              <a:spcBef>
                <a:spcPts val="0"/>
              </a:spcBef>
              <a:spcAft>
                <a:spcPts val="1600"/>
              </a:spcAft>
              <a:buNone/>
            </a:pPr>
            <a:r>
              <a:rPr lang="en-US" sz="1700">
                <a:solidFill>
                  <a:schemeClr val="dk2"/>
                </a:solidFill>
                <a:latin typeface="Nunito"/>
                <a:ea typeface="Nunito"/>
                <a:cs typeface="Nunito"/>
                <a:sym typeface="Nunito"/>
              </a:rPr>
              <a:t>Time res. (4s)</a:t>
            </a:r>
            <a:endParaRPr sz="2100"/>
          </a:p>
        </p:txBody>
      </p:sp>
      <p:sp>
        <p:nvSpPr>
          <p:cNvPr id="309" name="Google Shape;309;p43"/>
          <p:cNvSpPr txBox="1"/>
          <p:nvPr/>
        </p:nvSpPr>
        <p:spPr>
          <a:xfrm>
            <a:off x="5713555" y="2040933"/>
            <a:ext cx="2091900" cy="507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lang="en-US" sz="1700">
                <a:solidFill>
                  <a:schemeClr val="dk2"/>
                </a:solidFill>
                <a:latin typeface="Nunito"/>
                <a:ea typeface="Nunito"/>
                <a:cs typeface="Nunito"/>
                <a:sym typeface="Nunito"/>
              </a:rPr>
              <a:t>Obs. length (~5m)</a:t>
            </a:r>
            <a:endParaRPr sz="2100"/>
          </a:p>
        </p:txBody>
      </p:sp>
      <p:sp>
        <p:nvSpPr>
          <p:cNvPr id="310" name="Google Shape;310;p43"/>
          <p:cNvSpPr txBox="1"/>
          <p:nvPr/>
        </p:nvSpPr>
        <p:spPr>
          <a:xfrm rot="-2520547">
            <a:off x="4356449" y="2522915"/>
            <a:ext cx="2158839" cy="507923"/>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1700">
                <a:solidFill>
                  <a:schemeClr val="accent3"/>
                </a:solidFill>
                <a:latin typeface="Caveat"/>
                <a:ea typeface="Caveat"/>
                <a:cs typeface="Caveat"/>
                <a:sym typeface="Caveat"/>
              </a:rPr>
              <a:t>GLEAM-X J0704</a:t>
            </a:r>
            <a:endParaRPr b="1" sz="2100">
              <a:solidFill>
                <a:schemeClr val="accent3"/>
              </a:solidFill>
              <a:latin typeface="Caveat"/>
              <a:ea typeface="Caveat"/>
              <a:cs typeface="Caveat"/>
              <a:sym typeface="Caveat"/>
            </a:endParaRPr>
          </a:p>
        </p:txBody>
      </p:sp>
      <p:sp>
        <p:nvSpPr>
          <p:cNvPr id="311" name="Google Shape;311;p43"/>
          <p:cNvSpPr txBox="1"/>
          <p:nvPr/>
        </p:nvSpPr>
        <p:spPr>
          <a:xfrm rot="-2520547">
            <a:off x="3645249" y="2522915"/>
            <a:ext cx="2158839" cy="507923"/>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1700">
                <a:solidFill>
                  <a:schemeClr val="accent3"/>
                </a:solidFill>
                <a:latin typeface="Caveat"/>
                <a:ea typeface="Caveat"/>
                <a:cs typeface="Caveat"/>
                <a:sym typeface="Caveat"/>
              </a:rPr>
              <a:t>ASKAP J1935</a:t>
            </a:r>
            <a:endParaRPr b="1" sz="2100">
              <a:solidFill>
                <a:schemeClr val="accent3"/>
              </a:solidFill>
              <a:latin typeface="Caveat"/>
              <a:ea typeface="Caveat"/>
              <a:cs typeface="Caveat"/>
              <a:sym typeface="Caveat"/>
            </a:endParaRPr>
          </a:p>
        </p:txBody>
      </p:sp>
      <p:sp>
        <p:nvSpPr>
          <p:cNvPr id="312" name="Google Shape;312;p43"/>
          <p:cNvSpPr txBox="1"/>
          <p:nvPr/>
        </p:nvSpPr>
        <p:spPr>
          <a:xfrm rot="-2520547">
            <a:off x="4051649" y="2522915"/>
            <a:ext cx="2158839" cy="507923"/>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1700">
                <a:solidFill>
                  <a:schemeClr val="accent3"/>
                </a:solidFill>
                <a:latin typeface="Caveat"/>
                <a:ea typeface="Caveat"/>
                <a:cs typeface="Caveat"/>
                <a:sym typeface="Caveat"/>
              </a:rPr>
              <a:t>GLEAM-X J1627</a:t>
            </a:r>
            <a:endParaRPr b="1" sz="2100">
              <a:solidFill>
                <a:schemeClr val="accent3"/>
              </a:solidFill>
              <a:latin typeface="Caveat"/>
              <a:ea typeface="Caveat"/>
              <a:cs typeface="Caveat"/>
              <a:sym typeface="Caveat"/>
            </a:endParaRPr>
          </a:p>
        </p:txBody>
      </p:sp>
      <p:cxnSp>
        <p:nvCxnSpPr>
          <p:cNvPr id="313" name="Google Shape;313;p43"/>
          <p:cNvCxnSpPr/>
          <p:nvPr/>
        </p:nvCxnSpPr>
        <p:spPr>
          <a:xfrm>
            <a:off x="2720562" y="3574488"/>
            <a:ext cx="0" cy="248700"/>
          </a:xfrm>
          <a:prstGeom prst="straightConnector1">
            <a:avLst/>
          </a:prstGeom>
          <a:noFill/>
          <a:ln cap="flat" cmpd="sng" w="19050">
            <a:solidFill>
              <a:srgbClr val="FF0000"/>
            </a:solidFill>
            <a:prstDash val="solid"/>
            <a:round/>
            <a:headEnd len="med" w="med" type="none"/>
            <a:tailEnd len="med" w="med" type="none"/>
          </a:ln>
        </p:spPr>
      </p:cxnSp>
      <p:sp>
        <p:nvSpPr>
          <p:cNvPr id="314" name="Google Shape;314;p43"/>
          <p:cNvSpPr txBox="1"/>
          <p:nvPr/>
        </p:nvSpPr>
        <p:spPr>
          <a:xfrm rot="-2520547">
            <a:off x="2426049" y="2522915"/>
            <a:ext cx="2158839" cy="507923"/>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1700">
                <a:solidFill>
                  <a:schemeClr val="accent3"/>
                </a:solidFill>
                <a:latin typeface="Caveat"/>
                <a:ea typeface="Caveat"/>
                <a:cs typeface="Caveat"/>
                <a:sym typeface="Caveat"/>
              </a:rPr>
              <a:t>CHIME J0630</a:t>
            </a:r>
            <a:endParaRPr b="1" sz="2100">
              <a:solidFill>
                <a:schemeClr val="accent3"/>
              </a:solidFill>
              <a:latin typeface="Caveat"/>
              <a:ea typeface="Caveat"/>
              <a:cs typeface="Caveat"/>
              <a:sym typeface="Caveat"/>
            </a:endParaRPr>
          </a:p>
        </p:txBody>
      </p:sp>
      <p:sp>
        <p:nvSpPr>
          <p:cNvPr id="315" name="Google Shape;315;p43"/>
          <p:cNvSpPr/>
          <p:nvPr/>
        </p:nvSpPr>
        <p:spPr>
          <a:xfrm>
            <a:off x="3946967" y="1181000"/>
            <a:ext cx="4268027" cy="839079"/>
          </a:xfrm>
          <a:custGeom>
            <a:rect b="b" l="l" r="r" t="t"/>
            <a:pathLst>
              <a:path extrusionOk="0" h="25173" w="128044">
                <a:moveTo>
                  <a:pt x="0" y="0"/>
                </a:moveTo>
                <a:cubicBezTo>
                  <a:pt x="11862" y="2124"/>
                  <a:pt x="51850" y="9634"/>
                  <a:pt x="71170" y="12742"/>
                </a:cubicBezTo>
                <a:cubicBezTo>
                  <a:pt x="90491" y="15850"/>
                  <a:pt x="106444" y="16575"/>
                  <a:pt x="115923" y="18647"/>
                </a:cubicBezTo>
                <a:cubicBezTo>
                  <a:pt x="125402" y="20719"/>
                  <a:pt x="126024" y="24085"/>
                  <a:pt x="128044" y="25173"/>
                </a:cubicBezTo>
              </a:path>
            </a:pathLst>
          </a:custGeom>
          <a:noFill/>
          <a:ln cap="flat" cmpd="sng" w="28575">
            <a:solidFill>
              <a:schemeClr val="accent3"/>
            </a:solidFill>
            <a:prstDash val="solid"/>
            <a:round/>
            <a:headEnd len="med" w="med" type="none"/>
            <a:tailEnd len="med" w="med" type="stealth"/>
          </a:ln>
        </p:spPr>
      </p:sp>
      <p:sp>
        <p:nvSpPr>
          <p:cNvPr id="316" name="Google Shape;316;p43"/>
          <p:cNvSpPr txBox="1"/>
          <p:nvPr/>
        </p:nvSpPr>
        <p:spPr>
          <a:xfrm>
            <a:off x="109967" y="1625600"/>
            <a:ext cx="3940800" cy="5694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2100">
                <a:solidFill>
                  <a:schemeClr val="accent1"/>
                </a:solidFill>
                <a:latin typeface="Lato"/>
                <a:ea typeface="Lato"/>
                <a:cs typeface="Lato"/>
                <a:sym typeface="Lato"/>
              </a:rPr>
              <a:t>Timescale sensitivity range</a:t>
            </a:r>
            <a:r>
              <a:rPr lang="en-US" sz="2100">
                <a:solidFill>
                  <a:schemeClr val="accent1"/>
                </a:solidFill>
                <a:latin typeface="Lato"/>
                <a:ea typeface="Lato"/>
                <a:cs typeface="Lato"/>
                <a:sym typeface="Lato"/>
              </a:rPr>
              <a:t>:</a:t>
            </a:r>
            <a:endParaRPr sz="1900"/>
          </a:p>
        </p:txBody>
      </p:sp>
      <p:sp>
        <p:nvSpPr>
          <p:cNvPr id="317" name="Google Shape;317;p43"/>
          <p:cNvSpPr txBox="1"/>
          <p:nvPr/>
        </p:nvSpPr>
        <p:spPr>
          <a:xfrm>
            <a:off x="109970" y="4368800"/>
            <a:ext cx="7804800" cy="22023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b="1" lang="en-US" sz="2100">
                <a:solidFill>
                  <a:schemeClr val="accent1"/>
                </a:solidFill>
                <a:latin typeface="Lato"/>
                <a:ea typeface="Lato"/>
                <a:cs typeface="Lato"/>
                <a:sym typeface="Lato"/>
              </a:rPr>
              <a:t>Survey status</a:t>
            </a:r>
            <a:r>
              <a:rPr lang="en-US" sz="2100">
                <a:solidFill>
                  <a:schemeClr val="accent1"/>
                </a:solidFill>
                <a:latin typeface="Lato"/>
                <a:ea typeface="Lato"/>
                <a:cs typeface="Lato"/>
                <a:sym typeface="Lato"/>
              </a:rPr>
              <a:t>:</a:t>
            </a:r>
            <a:endParaRPr sz="2100">
              <a:solidFill>
                <a:schemeClr val="accent1"/>
              </a:solidFill>
              <a:latin typeface="Lato"/>
              <a:ea typeface="Lato"/>
              <a:cs typeface="Lato"/>
              <a:sym typeface="Lato"/>
            </a:endParaRPr>
          </a:p>
          <a:p>
            <a:pPr indent="-406400" lvl="0" marL="609600" rtl="0" algn="l">
              <a:lnSpc>
                <a:spcPct val="115000"/>
              </a:lnSpc>
              <a:spcBef>
                <a:spcPts val="1600"/>
              </a:spcBef>
              <a:spcAft>
                <a:spcPts val="0"/>
              </a:spcAft>
              <a:buClr>
                <a:schemeClr val="accent1"/>
              </a:buClr>
              <a:buSzPts val="1600"/>
              <a:buFont typeface="Lato"/>
              <a:buChar char="●"/>
            </a:pPr>
            <a:r>
              <a:rPr lang="en-US" sz="1600">
                <a:solidFill>
                  <a:schemeClr val="accent1"/>
                </a:solidFill>
                <a:latin typeface="Lato"/>
                <a:ea typeface="Lato"/>
                <a:cs typeface="Lato"/>
                <a:sym typeface="Lato"/>
              </a:rPr>
              <a:t>Data collection: </a:t>
            </a:r>
            <a:r>
              <a:rPr lang="en-US" sz="1600">
                <a:solidFill>
                  <a:schemeClr val="dk1"/>
                </a:solidFill>
                <a:latin typeface="Lato"/>
                <a:ea typeface="Lato"/>
                <a:cs typeface="Lato"/>
                <a:sym typeface="Lato"/>
              </a:rPr>
              <a:t>Ongoing</a:t>
            </a:r>
            <a:r>
              <a:rPr lang="en-US" sz="1600">
                <a:solidFill>
                  <a:schemeClr val="accent1"/>
                </a:solidFill>
                <a:latin typeface="Lato"/>
                <a:ea typeface="Lato"/>
                <a:cs typeface="Lato"/>
                <a:sym typeface="Lato"/>
              </a:rPr>
              <a:t> (throughout this semester)</a:t>
            </a:r>
            <a:endParaRPr sz="1600">
              <a:solidFill>
                <a:schemeClr val="accent1"/>
              </a:solidFill>
              <a:latin typeface="Lato"/>
              <a:ea typeface="Lato"/>
              <a:cs typeface="Lato"/>
              <a:sym typeface="Lato"/>
            </a:endParaRPr>
          </a:p>
          <a:p>
            <a:pPr indent="-406400" lvl="0" marL="609600" rtl="0" algn="l">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Processing: </a:t>
            </a:r>
            <a:r>
              <a:rPr lang="en-US" sz="1600">
                <a:solidFill>
                  <a:schemeClr val="dk1"/>
                </a:solidFill>
                <a:latin typeface="Lato"/>
                <a:ea typeface="Lato"/>
                <a:cs typeface="Lato"/>
                <a:sym typeface="Lato"/>
              </a:rPr>
              <a:t>Ongoing</a:t>
            </a:r>
            <a:r>
              <a:rPr lang="en-US" sz="1600">
                <a:solidFill>
                  <a:schemeClr val="accent1"/>
                </a:solidFill>
                <a:latin typeface="Lato"/>
                <a:ea typeface="Lato"/>
                <a:cs typeface="Lato"/>
                <a:sym typeface="Lato"/>
              </a:rPr>
              <a:t> (on Setonix, producing candidates, mostly up-to-date)</a:t>
            </a:r>
            <a:endParaRPr sz="1600">
              <a:solidFill>
                <a:schemeClr val="accent1"/>
              </a:solidFill>
              <a:latin typeface="Lato"/>
              <a:ea typeface="Lato"/>
              <a:cs typeface="Lato"/>
              <a:sym typeface="Lato"/>
            </a:endParaRPr>
          </a:p>
          <a:p>
            <a:pPr indent="-406400" lvl="0" marL="609600" rtl="0" algn="l">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Candidate classification: </a:t>
            </a:r>
            <a:r>
              <a:rPr lang="en-US" sz="1600">
                <a:solidFill>
                  <a:schemeClr val="dk1"/>
                </a:solidFill>
                <a:latin typeface="Lato"/>
                <a:ea typeface="Lato"/>
                <a:cs typeface="Lato"/>
                <a:sym typeface="Lato"/>
              </a:rPr>
              <a:t>Ongoing</a:t>
            </a:r>
            <a:endParaRPr sz="1600">
              <a:solidFill>
                <a:schemeClr val="accent1"/>
              </a:solidFill>
              <a:latin typeface="Lato"/>
              <a:ea typeface="Lato"/>
              <a:cs typeface="Lato"/>
              <a:sym typeface="Lato"/>
            </a:endParaRPr>
          </a:p>
          <a:p>
            <a:pPr indent="-406400" lvl="1" marL="1219200" rtl="0" algn="l">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Recent improvements to event-detection filters (thanks Csanad!!)</a:t>
            </a:r>
            <a:endParaRPr sz="1600">
              <a:solidFill>
                <a:schemeClr val="accent1"/>
              </a:solidFill>
              <a:latin typeface="Lato"/>
              <a:ea typeface="Lato"/>
              <a:cs typeface="Lato"/>
              <a:sym typeface="Lato"/>
            </a:endParaRPr>
          </a:p>
          <a:p>
            <a:pPr indent="-406400" lvl="1" marL="1219200" rtl="0" algn="l">
              <a:lnSpc>
                <a:spcPct val="115000"/>
              </a:lnSpc>
              <a:spcBef>
                <a:spcPts val="0"/>
              </a:spcBef>
              <a:spcAft>
                <a:spcPts val="0"/>
              </a:spcAft>
              <a:buClr>
                <a:schemeClr val="accent1"/>
              </a:buClr>
              <a:buSzPts val="1600"/>
              <a:buFont typeface="Lato"/>
              <a:buChar char="○"/>
            </a:pPr>
            <a:r>
              <a:rPr lang="en-US" sz="1600">
                <a:solidFill>
                  <a:schemeClr val="accent1"/>
                </a:solidFill>
                <a:latin typeface="Lato"/>
                <a:ea typeface="Lato"/>
                <a:cs typeface="Lato"/>
                <a:sym typeface="Lato"/>
              </a:rPr>
              <a:t>Recent upgrade to ADACS-supported webapp (thanks Paul!!)</a:t>
            </a:r>
            <a:endParaRPr sz="1600">
              <a:solidFill>
                <a:schemeClr val="accent1"/>
              </a:solidFill>
              <a:latin typeface="Lato"/>
              <a:ea typeface="Lato"/>
              <a:cs typeface="Lato"/>
              <a:sym typeface="Lato"/>
            </a:endParaRPr>
          </a:p>
        </p:txBody>
      </p:sp>
      <p:cxnSp>
        <p:nvCxnSpPr>
          <p:cNvPr id="318" name="Google Shape;318;p43"/>
          <p:cNvCxnSpPr/>
          <p:nvPr/>
        </p:nvCxnSpPr>
        <p:spPr>
          <a:xfrm>
            <a:off x="3160076" y="2297533"/>
            <a:ext cx="351600" cy="0"/>
          </a:xfrm>
          <a:prstGeom prst="straightConnector1">
            <a:avLst/>
          </a:prstGeom>
          <a:noFill/>
          <a:ln cap="flat" cmpd="sng" w="9525">
            <a:solidFill>
              <a:schemeClr val="dk2"/>
            </a:solidFill>
            <a:prstDash val="solid"/>
            <a:round/>
            <a:headEnd len="med" w="med" type="none"/>
            <a:tailEnd len="med" w="med" type="triangle"/>
          </a:ln>
        </p:spPr>
      </p:cxnSp>
      <p:cxnSp>
        <p:nvCxnSpPr>
          <p:cNvPr id="319" name="Google Shape;319;p43"/>
          <p:cNvCxnSpPr/>
          <p:nvPr/>
        </p:nvCxnSpPr>
        <p:spPr>
          <a:xfrm rot="10800000">
            <a:off x="5304307" y="2289467"/>
            <a:ext cx="424500" cy="0"/>
          </a:xfrm>
          <a:prstGeom prst="straightConnector1">
            <a:avLst/>
          </a:prstGeom>
          <a:noFill/>
          <a:ln cap="flat" cmpd="sng" w="9525">
            <a:solidFill>
              <a:schemeClr val="dk2"/>
            </a:solidFill>
            <a:prstDash val="solid"/>
            <a:round/>
            <a:headEnd len="med" w="med" type="none"/>
            <a:tailEnd len="med" w="med" type="triangle"/>
          </a:ln>
        </p:spPr>
      </p:cxnSp>
      <p:sp>
        <p:nvSpPr>
          <p:cNvPr id="320" name="Google Shape;320;p43"/>
          <p:cNvSpPr txBox="1"/>
          <p:nvPr/>
        </p:nvSpPr>
        <p:spPr>
          <a:xfrm>
            <a:off x="8427850" y="72325"/>
            <a:ext cx="37641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lt1"/>
                </a:solidFill>
                <a:latin typeface="Calibri"/>
                <a:ea typeface="Calibri"/>
                <a:cs typeface="Calibri"/>
                <a:sym typeface="Calibri"/>
              </a:rPr>
              <a:t>Slide: Dr Sam McSweeney</a:t>
            </a:r>
            <a:endParaRPr b="1" sz="24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4"/>
          <p:cNvSpPr txBox="1"/>
          <p:nvPr>
            <p:ph type="title"/>
          </p:nvPr>
        </p:nvSpPr>
        <p:spPr>
          <a:xfrm>
            <a:off x="972600" y="1758200"/>
            <a:ext cx="10251600" cy="7137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Verification / Early results</a:t>
            </a:r>
            <a:endParaRPr/>
          </a:p>
        </p:txBody>
      </p:sp>
      <p:pic>
        <p:nvPicPr>
          <p:cNvPr id="326" name="Google Shape;326;p44"/>
          <p:cNvPicPr preferRelativeResize="0"/>
          <p:nvPr/>
        </p:nvPicPr>
        <p:blipFill rotWithShape="1">
          <a:blip r:embed="rId3">
            <a:alphaModFix/>
          </a:blip>
          <a:srcRect b="6286" l="4548" r="888" t="4674"/>
          <a:stretch/>
        </p:blipFill>
        <p:spPr>
          <a:xfrm>
            <a:off x="820400" y="1953967"/>
            <a:ext cx="10711731" cy="4485668"/>
          </a:xfrm>
          <a:prstGeom prst="rect">
            <a:avLst/>
          </a:prstGeom>
          <a:noFill/>
          <a:ln cap="flat" cmpd="sng" w="9525">
            <a:solidFill>
              <a:schemeClr val="dk2"/>
            </a:solidFill>
            <a:prstDash val="solid"/>
            <a:round/>
            <a:headEnd len="sm" w="sm" type="none"/>
            <a:tailEnd len="sm" w="sm" type="none"/>
          </a:ln>
          <a:effectLst>
            <a:outerShdw blurRad="57150" rotWithShape="0" algn="bl" dir="2700000" dist="219075">
              <a:srgbClr val="000000">
                <a:alpha val="50000"/>
              </a:srgbClr>
            </a:outerShdw>
          </a:effectLst>
        </p:spPr>
      </p:pic>
      <p:sp>
        <p:nvSpPr>
          <p:cNvPr id="327" name="Google Shape;327;p44"/>
          <p:cNvSpPr/>
          <p:nvPr/>
        </p:nvSpPr>
        <p:spPr>
          <a:xfrm>
            <a:off x="9149433" y="1974667"/>
            <a:ext cx="404100" cy="44133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28" name="Google Shape;328;p44"/>
          <p:cNvSpPr/>
          <p:nvPr/>
        </p:nvSpPr>
        <p:spPr>
          <a:xfrm>
            <a:off x="1814900" y="2679133"/>
            <a:ext cx="7872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29" name="Google Shape;329;p44"/>
          <p:cNvSpPr/>
          <p:nvPr/>
        </p:nvSpPr>
        <p:spPr>
          <a:xfrm>
            <a:off x="1479029" y="2913400"/>
            <a:ext cx="4911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0" name="Google Shape;330;p44"/>
          <p:cNvSpPr/>
          <p:nvPr/>
        </p:nvSpPr>
        <p:spPr>
          <a:xfrm>
            <a:off x="1926867" y="3168398"/>
            <a:ext cx="4911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1" name="Google Shape;331;p44"/>
          <p:cNvSpPr/>
          <p:nvPr/>
        </p:nvSpPr>
        <p:spPr>
          <a:xfrm>
            <a:off x="2007748" y="3717836"/>
            <a:ext cx="4911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2" name="Google Shape;332;p44"/>
          <p:cNvSpPr/>
          <p:nvPr/>
        </p:nvSpPr>
        <p:spPr>
          <a:xfrm>
            <a:off x="1832064" y="4978467"/>
            <a:ext cx="7872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3" name="Google Shape;333;p44"/>
          <p:cNvSpPr/>
          <p:nvPr/>
        </p:nvSpPr>
        <p:spPr>
          <a:xfrm>
            <a:off x="1479029" y="5200398"/>
            <a:ext cx="4911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4" name="Google Shape;334;p44"/>
          <p:cNvSpPr/>
          <p:nvPr/>
        </p:nvSpPr>
        <p:spPr>
          <a:xfrm>
            <a:off x="1926867" y="5443040"/>
            <a:ext cx="4911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5" name="Google Shape;335;p44"/>
          <p:cNvSpPr/>
          <p:nvPr/>
        </p:nvSpPr>
        <p:spPr>
          <a:xfrm>
            <a:off x="1997388" y="6023557"/>
            <a:ext cx="4911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6" name="Google Shape;336;p44"/>
          <p:cNvSpPr/>
          <p:nvPr/>
        </p:nvSpPr>
        <p:spPr>
          <a:xfrm>
            <a:off x="4833824" y="6023557"/>
            <a:ext cx="4911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7" name="Google Shape;337;p44"/>
          <p:cNvSpPr/>
          <p:nvPr/>
        </p:nvSpPr>
        <p:spPr>
          <a:xfrm>
            <a:off x="4752943" y="5465755"/>
            <a:ext cx="4911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8" name="Google Shape;338;p44"/>
          <p:cNvSpPr/>
          <p:nvPr/>
        </p:nvSpPr>
        <p:spPr>
          <a:xfrm>
            <a:off x="4336184" y="5210757"/>
            <a:ext cx="4911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39" name="Google Shape;339;p44"/>
          <p:cNvSpPr/>
          <p:nvPr/>
        </p:nvSpPr>
        <p:spPr>
          <a:xfrm>
            <a:off x="4694761" y="4968100"/>
            <a:ext cx="787200" cy="93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0" name="Google Shape;340;p44"/>
          <p:cNvSpPr/>
          <p:nvPr/>
        </p:nvSpPr>
        <p:spPr>
          <a:xfrm>
            <a:off x="10281057" y="2438467"/>
            <a:ext cx="6795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1" name="Google Shape;341;p44"/>
          <p:cNvSpPr/>
          <p:nvPr/>
        </p:nvSpPr>
        <p:spPr>
          <a:xfrm>
            <a:off x="10079794" y="2581787"/>
            <a:ext cx="4239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2" name="Google Shape;342;p44"/>
          <p:cNvSpPr/>
          <p:nvPr/>
        </p:nvSpPr>
        <p:spPr>
          <a:xfrm>
            <a:off x="10362923" y="2749500"/>
            <a:ext cx="4239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3" name="Google Shape;343;p44"/>
          <p:cNvSpPr/>
          <p:nvPr/>
        </p:nvSpPr>
        <p:spPr>
          <a:xfrm>
            <a:off x="10413461" y="3134338"/>
            <a:ext cx="4239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4" name="Google Shape;344;p44"/>
          <p:cNvSpPr/>
          <p:nvPr/>
        </p:nvSpPr>
        <p:spPr>
          <a:xfrm>
            <a:off x="10281057" y="3941748"/>
            <a:ext cx="6795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5" name="Google Shape;345;p44"/>
          <p:cNvSpPr/>
          <p:nvPr/>
        </p:nvSpPr>
        <p:spPr>
          <a:xfrm>
            <a:off x="10079794" y="4085068"/>
            <a:ext cx="4239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6" name="Google Shape;346;p44"/>
          <p:cNvSpPr/>
          <p:nvPr/>
        </p:nvSpPr>
        <p:spPr>
          <a:xfrm>
            <a:off x="10362923" y="4252781"/>
            <a:ext cx="4239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7" name="Google Shape;347;p44"/>
          <p:cNvSpPr/>
          <p:nvPr/>
        </p:nvSpPr>
        <p:spPr>
          <a:xfrm>
            <a:off x="10413461" y="4637619"/>
            <a:ext cx="4239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8" name="Google Shape;348;p44"/>
          <p:cNvSpPr/>
          <p:nvPr/>
        </p:nvSpPr>
        <p:spPr>
          <a:xfrm>
            <a:off x="10281057" y="5445029"/>
            <a:ext cx="6795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49" name="Google Shape;349;p44"/>
          <p:cNvSpPr/>
          <p:nvPr/>
        </p:nvSpPr>
        <p:spPr>
          <a:xfrm>
            <a:off x="10079794" y="5588349"/>
            <a:ext cx="4239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50" name="Google Shape;350;p44"/>
          <p:cNvSpPr/>
          <p:nvPr/>
        </p:nvSpPr>
        <p:spPr>
          <a:xfrm>
            <a:off x="10362923" y="5756062"/>
            <a:ext cx="4239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51" name="Google Shape;351;p44"/>
          <p:cNvSpPr/>
          <p:nvPr/>
        </p:nvSpPr>
        <p:spPr>
          <a:xfrm>
            <a:off x="10413461" y="6140900"/>
            <a:ext cx="423900" cy="813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Nunito"/>
              <a:ea typeface="Nunito"/>
              <a:cs typeface="Nunito"/>
              <a:sym typeface="Nunito"/>
            </a:endParaRPr>
          </a:p>
        </p:txBody>
      </p:sp>
      <p:sp>
        <p:nvSpPr>
          <p:cNvPr id="352" name="Google Shape;352;p44"/>
          <p:cNvSpPr txBox="1"/>
          <p:nvPr>
            <p:ph type="title"/>
          </p:nvPr>
        </p:nvSpPr>
        <p:spPr>
          <a:xfrm>
            <a:off x="41421" y="-14700"/>
            <a:ext cx="8154000" cy="8883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US" sz="3300"/>
              <a:t>Galactic Plane Monitoring survey 2024</a:t>
            </a:r>
            <a:endParaRPr sz="3300"/>
          </a:p>
        </p:txBody>
      </p:sp>
      <p:sp>
        <p:nvSpPr>
          <p:cNvPr id="353" name="Google Shape;353;p44"/>
          <p:cNvSpPr txBox="1"/>
          <p:nvPr/>
        </p:nvSpPr>
        <p:spPr>
          <a:xfrm>
            <a:off x="109967" y="711200"/>
            <a:ext cx="11958900" cy="8796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b="1" lang="en-US" sz="2100">
                <a:solidFill>
                  <a:schemeClr val="accent1"/>
                </a:solidFill>
                <a:latin typeface="Lato"/>
                <a:ea typeface="Lato"/>
                <a:cs typeface="Lato"/>
                <a:sym typeface="Lato"/>
              </a:rPr>
              <a:t>First light!</a:t>
            </a:r>
            <a:r>
              <a:rPr lang="en-US" sz="2100">
                <a:solidFill>
                  <a:schemeClr val="accent1"/>
                </a:solidFill>
                <a:latin typeface="Lato"/>
                <a:ea typeface="Lato"/>
                <a:cs typeface="Lato"/>
                <a:sym typeface="Lato"/>
              </a:rPr>
              <a:t> </a:t>
            </a:r>
            <a:r>
              <a:rPr lang="en-US" sz="1700">
                <a:solidFill>
                  <a:schemeClr val="accent1"/>
                </a:solidFill>
                <a:latin typeface="Lato"/>
                <a:ea typeface="Lato"/>
                <a:cs typeface="Lato"/>
                <a:sym typeface="Lato"/>
              </a:rPr>
              <a:t>Found first bona fide transient event (that wasn’t a pulsar or the moon). A known object (unfortunately), but an important and unexpected detection that helps us pin down its nature. </a:t>
            </a:r>
            <a:r>
              <a:rPr b="1" lang="en-US" sz="1700">
                <a:solidFill>
                  <a:schemeClr val="accent1"/>
                </a:solidFill>
                <a:latin typeface="Lato"/>
                <a:ea typeface="Lato"/>
                <a:cs typeface="Lato"/>
                <a:sym typeface="Lato"/>
              </a:rPr>
              <a:t>Stay tuned!</a:t>
            </a:r>
            <a:endParaRPr b="1" sz="1500">
              <a:latin typeface="Lato"/>
              <a:ea typeface="Lato"/>
              <a:cs typeface="Lato"/>
              <a:sym typeface="Lato"/>
            </a:endParaRPr>
          </a:p>
        </p:txBody>
      </p:sp>
      <p:sp>
        <p:nvSpPr>
          <p:cNvPr id="354" name="Google Shape;354;p44"/>
          <p:cNvSpPr txBox="1"/>
          <p:nvPr/>
        </p:nvSpPr>
        <p:spPr>
          <a:xfrm>
            <a:off x="8427850" y="72325"/>
            <a:ext cx="37641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2"/>
                </a:solidFill>
                <a:latin typeface="Calibri"/>
                <a:ea typeface="Calibri"/>
                <a:cs typeface="Calibri"/>
                <a:sym typeface="Calibri"/>
              </a:rPr>
              <a:t>Slide: Dr Sam McSweeney</a:t>
            </a:r>
            <a:endParaRPr b="1" sz="2400">
              <a:solidFill>
                <a:schemeClr val="dk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45"/>
          <p:cNvPicPr preferRelativeResize="0"/>
          <p:nvPr/>
        </p:nvPicPr>
        <p:blipFill>
          <a:blip r:embed="rId3">
            <a:alphaModFix/>
          </a:blip>
          <a:stretch>
            <a:fillRect/>
          </a:stretch>
        </p:blipFill>
        <p:spPr>
          <a:xfrm>
            <a:off x="6383718" y="-60067"/>
            <a:ext cx="5678049" cy="3136667"/>
          </a:xfrm>
          <a:prstGeom prst="rect">
            <a:avLst/>
          </a:prstGeom>
          <a:noFill/>
          <a:ln>
            <a:noFill/>
          </a:ln>
        </p:spPr>
      </p:pic>
      <p:sp>
        <p:nvSpPr>
          <p:cNvPr id="360" name="Google Shape;360;p45"/>
          <p:cNvSpPr txBox="1"/>
          <p:nvPr/>
        </p:nvSpPr>
        <p:spPr>
          <a:xfrm>
            <a:off x="252733" y="229167"/>
            <a:ext cx="5342100" cy="2636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900">
                <a:solidFill>
                  <a:srgbClr val="000000"/>
                </a:solidFill>
              </a:rPr>
              <a:t>GLEAM-X </a:t>
            </a:r>
            <a:r>
              <a:rPr lang="en-US" sz="2900"/>
              <a:t>survey</a:t>
            </a:r>
            <a:r>
              <a:rPr lang="en-US" sz="2900">
                <a:solidFill>
                  <a:srgbClr val="000000"/>
                </a:solidFill>
              </a:rPr>
              <a:t> search</a:t>
            </a:r>
            <a:endParaRPr sz="2900">
              <a:solidFill>
                <a:srgbClr val="000000"/>
              </a:solidFill>
            </a:endParaRPr>
          </a:p>
          <a:p>
            <a:pPr indent="0" lvl="0" marL="0" rtl="0" algn="l">
              <a:spcBef>
                <a:spcPts val="0"/>
              </a:spcBef>
              <a:spcAft>
                <a:spcPts val="0"/>
              </a:spcAft>
              <a:buNone/>
            </a:pPr>
            <a:r>
              <a:t/>
            </a:r>
            <a:endParaRPr sz="2400"/>
          </a:p>
          <a:p>
            <a:pPr indent="-457200" lvl="0" marL="609600" rtl="0" algn="l">
              <a:spcBef>
                <a:spcPts val="0"/>
              </a:spcBef>
              <a:spcAft>
                <a:spcPts val="0"/>
              </a:spcAft>
              <a:buClr>
                <a:srgbClr val="000000"/>
              </a:buClr>
              <a:buSzPts val="2400"/>
              <a:buChar char="●"/>
            </a:pPr>
            <a:r>
              <a:rPr lang="en-US" sz="2400">
                <a:solidFill>
                  <a:srgbClr val="000000"/>
                </a:solidFill>
              </a:rPr>
              <a:t>72</a:t>
            </a:r>
            <a:r>
              <a:rPr lang="en-US" sz="2400"/>
              <a:t> — </a:t>
            </a:r>
            <a:r>
              <a:rPr lang="en-US" sz="2400">
                <a:solidFill>
                  <a:srgbClr val="000000"/>
                </a:solidFill>
              </a:rPr>
              <a:t>231 MHz</a:t>
            </a:r>
            <a:endParaRPr sz="2400">
              <a:solidFill>
                <a:srgbClr val="000000"/>
              </a:solidFill>
            </a:endParaRPr>
          </a:p>
          <a:p>
            <a:pPr indent="-457200" lvl="0" marL="609600" rtl="0" algn="l">
              <a:spcBef>
                <a:spcPts val="0"/>
              </a:spcBef>
              <a:spcAft>
                <a:spcPts val="0"/>
              </a:spcAft>
              <a:buClr>
                <a:schemeClr val="dk1"/>
              </a:buClr>
              <a:buSzPts val="2400"/>
              <a:buChar char="●"/>
            </a:pPr>
            <a:r>
              <a:rPr lang="en-US" sz="2400">
                <a:solidFill>
                  <a:schemeClr val="dk1"/>
                </a:solidFill>
              </a:rPr>
              <a:t>7,099 observations (2 min each)</a:t>
            </a:r>
            <a:endParaRPr sz="2400">
              <a:solidFill>
                <a:schemeClr val="dk1"/>
              </a:solidFill>
            </a:endParaRPr>
          </a:p>
          <a:p>
            <a:pPr indent="-457200" lvl="0" marL="609600" rtl="0" algn="l">
              <a:spcBef>
                <a:spcPts val="0"/>
              </a:spcBef>
              <a:spcAft>
                <a:spcPts val="0"/>
              </a:spcAft>
              <a:buClr>
                <a:schemeClr val="dk1"/>
              </a:buClr>
              <a:buSzPts val="2400"/>
              <a:buChar char="●"/>
            </a:pPr>
            <a:r>
              <a:rPr lang="en-US" sz="2400">
                <a:solidFill>
                  <a:schemeClr val="dk1"/>
                </a:solidFill>
              </a:rPr>
              <a:t>17,870 candidates</a:t>
            </a:r>
            <a:endParaRPr sz="2400"/>
          </a:p>
        </p:txBody>
      </p:sp>
      <p:pic>
        <p:nvPicPr>
          <p:cNvPr id="361" name="Google Shape;361;p45"/>
          <p:cNvPicPr preferRelativeResize="0"/>
          <p:nvPr/>
        </p:nvPicPr>
        <p:blipFill>
          <a:blip r:embed="rId4">
            <a:alphaModFix/>
          </a:blip>
          <a:stretch>
            <a:fillRect/>
          </a:stretch>
        </p:blipFill>
        <p:spPr>
          <a:xfrm>
            <a:off x="252733" y="2954067"/>
            <a:ext cx="8556872" cy="3743667"/>
          </a:xfrm>
          <a:prstGeom prst="rect">
            <a:avLst/>
          </a:prstGeom>
          <a:noFill/>
          <a:ln>
            <a:noFill/>
          </a:ln>
        </p:spPr>
      </p:pic>
      <p:cxnSp>
        <p:nvCxnSpPr>
          <p:cNvPr id="362" name="Google Shape;362;p45"/>
          <p:cNvCxnSpPr/>
          <p:nvPr/>
        </p:nvCxnSpPr>
        <p:spPr>
          <a:xfrm flipH="1" rot="10800000">
            <a:off x="7130867" y="2149533"/>
            <a:ext cx="1365300" cy="596400"/>
          </a:xfrm>
          <a:prstGeom prst="straightConnector1">
            <a:avLst/>
          </a:prstGeom>
          <a:noFill/>
          <a:ln cap="flat" cmpd="sng" w="9525">
            <a:solidFill>
              <a:srgbClr val="FF0000"/>
            </a:solidFill>
            <a:prstDash val="solid"/>
            <a:round/>
            <a:headEnd len="med" w="med" type="none"/>
            <a:tailEnd len="med" w="med" type="triangle"/>
          </a:ln>
        </p:spPr>
      </p:cxnSp>
      <p:sp>
        <p:nvSpPr>
          <p:cNvPr id="363" name="Google Shape;363;p45"/>
          <p:cNvSpPr txBox="1"/>
          <p:nvPr/>
        </p:nvSpPr>
        <p:spPr>
          <a:xfrm>
            <a:off x="8976025" y="4087850"/>
            <a:ext cx="3018000" cy="23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Slide: </a:t>
            </a:r>
            <a:r>
              <a:rPr b="1" lang="en-US" sz="2400">
                <a:solidFill>
                  <a:schemeClr val="dk1"/>
                </a:solidFill>
                <a:latin typeface="Calibri"/>
                <a:ea typeface="Calibri"/>
                <a:cs typeface="Calibri"/>
                <a:sym typeface="Calibri"/>
              </a:rPr>
              <a:t>Csanád Horváth</a:t>
            </a:r>
            <a:r>
              <a:rPr lang="en-US" sz="2400">
                <a:solidFill>
                  <a:schemeClr val="dk1"/>
                </a:solidFill>
                <a:latin typeface="Calibri"/>
                <a:ea typeface="Calibri"/>
                <a:cs typeface="Calibri"/>
                <a:sym typeface="Calibri"/>
              </a:rPr>
              <a:t> (PhD candidate)</a:t>
            </a:r>
            <a:endParaRPr sz="2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Supervisor: Dr Natasha Hurley-Walker</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Co-supervisor: Dr Sam McSweeney</a:t>
            </a:r>
            <a:endParaRPr sz="20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6"/>
          <p:cNvSpPr txBox="1"/>
          <p:nvPr>
            <p:ph type="title"/>
          </p:nvPr>
        </p:nvSpPr>
        <p:spPr>
          <a:xfrm>
            <a:off x="415600" y="288567"/>
            <a:ext cx="11553600" cy="8313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A long-period radio transient with an optical counterpart</a:t>
            </a:r>
            <a:endParaRPr/>
          </a:p>
        </p:txBody>
      </p:sp>
      <p:sp>
        <p:nvSpPr>
          <p:cNvPr id="369" name="Google Shape;369;p46"/>
          <p:cNvSpPr txBox="1"/>
          <p:nvPr>
            <p:ph idx="12" type="sldNum"/>
          </p:nvPr>
        </p:nvSpPr>
        <p:spPr>
          <a:xfrm>
            <a:off x="15062147" y="8290163"/>
            <a:ext cx="975600" cy="699600"/>
          </a:xfrm>
          <a:prstGeom prst="rect">
            <a:avLst/>
          </a:prstGeom>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a:t>‹#›</a:t>
            </a:fld>
            <a:endParaRPr/>
          </a:p>
        </p:txBody>
      </p:sp>
      <p:sp>
        <p:nvSpPr>
          <p:cNvPr id="370" name="Google Shape;370;p46"/>
          <p:cNvSpPr txBox="1"/>
          <p:nvPr/>
        </p:nvSpPr>
        <p:spPr>
          <a:xfrm>
            <a:off x="5963300" y="1031867"/>
            <a:ext cx="5361600" cy="9588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None/>
            </a:pPr>
            <a:r>
              <a:rPr i="1" lang="en-US" sz="2400">
                <a:solidFill>
                  <a:schemeClr val="dk2"/>
                </a:solidFill>
              </a:rPr>
              <a:t>P </a:t>
            </a:r>
            <a:r>
              <a:rPr lang="en-US" sz="2400">
                <a:solidFill>
                  <a:schemeClr val="dk2"/>
                </a:solidFill>
              </a:rPr>
              <a:t>~ 2.9</a:t>
            </a:r>
            <a:r>
              <a:rPr i="1" lang="en-US" sz="2400">
                <a:solidFill>
                  <a:schemeClr val="dk2"/>
                </a:solidFill>
              </a:rPr>
              <a:t> </a:t>
            </a:r>
            <a:r>
              <a:rPr lang="en-US" sz="2400">
                <a:solidFill>
                  <a:schemeClr val="dk2"/>
                </a:solidFill>
              </a:rPr>
              <a:t>hr</a:t>
            </a:r>
            <a:endParaRPr sz="2400">
              <a:solidFill>
                <a:schemeClr val="dk2"/>
              </a:solidFill>
            </a:endParaRPr>
          </a:p>
          <a:p>
            <a:pPr indent="0" lvl="0" marL="0" rtl="0" algn="r">
              <a:spcBef>
                <a:spcPts val="0"/>
              </a:spcBef>
              <a:spcAft>
                <a:spcPts val="0"/>
              </a:spcAft>
              <a:buNone/>
            </a:pPr>
            <a:r>
              <a:rPr lang="en-US" sz="2400">
                <a:solidFill>
                  <a:schemeClr val="dk2"/>
                </a:solidFill>
              </a:rPr>
              <a:t>Active for &gt; 11 years</a:t>
            </a:r>
            <a:endParaRPr sz="2400">
              <a:solidFill>
                <a:schemeClr val="dk2"/>
              </a:solidFill>
            </a:endParaRPr>
          </a:p>
          <a:p>
            <a:pPr indent="0" lvl="0" marL="0" rtl="0" algn="r">
              <a:spcBef>
                <a:spcPts val="0"/>
              </a:spcBef>
              <a:spcAft>
                <a:spcPts val="0"/>
              </a:spcAft>
              <a:buNone/>
            </a:pPr>
            <a:r>
              <a:t/>
            </a:r>
            <a:endParaRPr sz="2400">
              <a:solidFill>
                <a:schemeClr val="dk2"/>
              </a:solidFill>
            </a:endParaRPr>
          </a:p>
        </p:txBody>
      </p:sp>
      <p:sp>
        <p:nvSpPr>
          <p:cNvPr id="371" name="Google Shape;371;p46"/>
          <p:cNvSpPr txBox="1"/>
          <p:nvPr/>
        </p:nvSpPr>
        <p:spPr>
          <a:xfrm>
            <a:off x="207700" y="5848075"/>
            <a:ext cx="9761100" cy="615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400">
                <a:solidFill>
                  <a:schemeClr val="dk2"/>
                </a:solidFill>
              </a:rPr>
              <a:t>Discovery paper by Hurley-Walker et al. submitted to ApJL</a:t>
            </a:r>
            <a:endParaRPr sz="1900"/>
          </a:p>
        </p:txBody>
      </p:sp>
      <p:pic>
        <p:nvPicPr>
          <p:cNvPr id="372" name="Google Shape;372;p46"/>
          <p:cNvPicPr preferRelativeResize="0"/>
          <p:nvPr/>
        </p:nvPicPr>
        <p:blipFill>
          <a:blip r:embed="rId3">
            <a:alphaModFix/>
          </a:blip>
          <a:stretch>
            <a:fillRect/>
          </a:stretch>
        </p:blipFill>
        <p:spPr>
          <a:xfrm>
            <a:off x="785133" y="1905967"/>
            <a:ext cx="4392934" cy="3900033"/>
          </a:xfrm>
          <a:prstGeom prst="rect">
            <a:avLst/>
          </a:prstGeom>
          <a:noFill/>
          <a:ln>
            <a:noFill/>
          </a:ln>
        </p:spPr>
      </p:pic>
      <p:sp>
        <p:nvSpPr>
          <p:cNvPr id="373" name="Google Shape;373;p46"/>
          <p:cNvSpPr txBox="1"/>
          <p:nvPr/>
        </p:nvSpPr>
        <p:spPr>
          <a:xfrm>
            <a:off x="207700" y="1031867"/>
            <a:ext cx="6869700" cy="958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Discovered via Csanad’s GLEAM-X search</a:t>
            </a:r>
            <a:endParaRPr sz="2400">
              <a:solidFill>
                <a:schemeClr val="dk2"/>
              </a:solidFill>
            </a:endParaRPr>
          </a:p>
          <a:p>
            <a:pPr indent="0" lvl="0" marL="0" rtl="0" algn="l">
              <a:spcBef>
                <a:spcPts val="0"/>
              </a:spcBef>
              <a:spcAft>
                <a:spcPts val="0"/>
              </a:spcAft>
              <a:buNone/>
            </a:pPr>
            <a:r>
              <a:rPr i="1" lang="en-US" sz="2400">
                <a:solidFill>
                  <a:schemeClr val="dk2"/>
                </a:solidFill>
              </a:rPr>
              <a:t>|b| ~ </a:t>
            </a:r>
            <a:r>
              <a:rPr lang="en-US" sz="2400">
                <a:solidFill>
                  <a:schemeClr val="dk2"/>
                </a:solidFill>
              </a:rPr>
              <a:t>13°</a:t>
            </a:r>
            <a:endParaRPr sz="2400">
              <a:solidFill>
                <a:schemeClr val="dk2"/>
              </a:solidFill>
            </a:endParaRPr>
          </a:p>
        </p:txBody>
      </p:sp>
      <p:pic>
        <p:nvPicPr>
          <p:cNvPr id="374" name="Google Shape;374;p46"/>
          <p:cNvPicPr preferRelativeResize="0"/>
          <p:nvPr/>
        </p:nvPicPr>
        <p:blipFill>
          <a:blip r:embed="rId4">
            <a:alphaModFix/>
          </a:blip>
          <a:stretch>
            <a:fillRect/>
          </a:stretch>
        </p:blipFill>
        <p:spPr>
          <a:xfrm>
            <a:off x="5860467" y="2233000"/>
            <a:ext cx="4068634" cy="3051500"/>
          </a:xfrm>
          <a:prstGeom prst="rect">
            <a:avLst/>
          </a:prstGeom>
          <a:noFill/>
          <a:ln>
            <a:noFill/>
          </a:ln>
        </p:spPr>
      </p:pic>
      <p:sp>
        <p:nvSpPr>
          <p:cNvPr id="375" name="Google Shape;375;p46"/>
          <p:cNvSpPr txBox="1"/>
          <p:nvPr/>
        </p:nvSpPr>
        <p:spPr>
          <a:xfrm>
            <a:off x="9821733" y="2400067"/>
            <a:ext cx="2046900" cy="3187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solidFill>
                  <a:schemeClr val="dk2"/>
                </a:solidFill>
              </a:rPr>
              <a:t>MeerKAT reveals</a:t>
            </a:r>
            <a:endParaRPr sz="2400">
              <a:solidFill>
                <a:schemeClr val="dk2"/>
              </a:solidFill>
            </a:endParaRPr>
          </a:p>
          <a:p>
            <a:pPr indent="0" lvl="0" marL="0" rtl="0" algn="l">
              <a:spcBef>
                <a:spcPts val="0"/>
              </a:spcBef>
              <a:spcAft>
                <a:spcPts val="0"/>
              </a:spcAft>
              <a:buNone/>
            </a:pPr>
            <a:r>
              <a:rPr lang="en-US" sz="2400">
                <a:solidFill>
                  <a:schemeClr val="dk2"/>
                </a:solidFill>
              </a:rPr>
              <a:t>complex polarisation behaviour: McSweeney et al. in prep</a:t>
            </a:r>
            <a:endParaRPr sz="2400">
              <a:solidFill>
                <a:schemeClr val="dk2"/>
              </a:solidFill>
            </a:endParaRPr>
          </a:p>
        </p:txBody>
      </p:sp>
      <p:sp>
        <p:nvSpPr>
          <p:cNvPr id="376" name="Google Shape;376;p46"/>
          <p:cNvSpPr txBox="1"/>
          <p:nvPr/>
        </p:nvSpPr>
        <p:spPr>
          <a:xfrm>
            <a:off x="7832850" y="6339425"/>
            <a:ext cx="42576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Slide: Dr Natasha Hurley-Walker</a:t>
            </a:r>
            <a:endParaRPr b="1" sz="24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