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26"/>
  </p:notesMasterIdLst>
  <p:sldIdLst>
    <p:sldId id="256" r:id="rId2"/>
    <p:sldId id="287" r:id="rId3"/>
    <p:sldId id="286" r:id="rId4"/>
    <p:sldId id="281" r:id="rId5"/>
    <p:sldId id="258" r:id="rId6"/>
    <p:sldId id="261" r:id="rId7"/>
    <p:sldId id="259" r:id="rId8"/>
    <p:sldId id="279" r:id="rId9"/>
    <p:sldId id="273" r:id="rId10"/>
    <p:sldId id="274" r:id="rId11"/>
    <p:sldId id="280" r:id="rId12"/>
    <p:sldId id="275" r:id="rId13"/>
    <p:sldId id="283" r:id="rId14"/>
    <p:sldId id="260" r:id="rId15"/>
    <p:sldId id="285" r:id="rId16"/>
    <p:sldId id="282" r:id="rId17"/>
    <p:sldId id="270" r:id="rId18"/>
    <p:sldId id="277" r:id="rId19"/>
    <p:sldId id="262" r:id="rId20"/>
    <p:sldId id="278" r:id="rId21"/>
    <p:sldId id="276" r:id="rId22"/>
    <p:sldId id="269" r:id="rId23"/>
    <p:sldId id="265" r:id="rId24"/>
    <p:sldId id="284"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CD6D21-C855-95CD-BE57-300F6952E30D}" v="3255" dt="2024-08-28T05:54:59.331"/>
    <p1510:client id="{C58F5747-718E-9843-0DF7-6591DC573C97}" v="670" dt="2024-08-27T05:52:42.4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A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dirty="0"/>
              <a:t>( 30s ) ( Introductions &amp; Context )</a:t>
            </a:r>
            <a:endParaRPr dirty="0"/>
          </a:p>
          <a:p>
            <a:pPr marL="0" indent="0"/>
            <a:endParaRPr lang="en-AU"/>
          </a:p>
          <a:p>
            <a:pPr marL="285750" indent="-285750">
              <a:buFont typeface="Calibri"/>
              <a:buChar char="-"/>
            </a:pPr>
            <a:r>
              <a:rPr lang="en-AU" dirty="0"/>
              <a:t>Good afternoon! </a:t>
            </a:r>
          </a:p>
          <a:p>
            <a:pPr marL="285750" indent="-285750">
              <a:buFont typeface="Calibri"/>
              <a:buChar char="-"/>
            </a:pPr>
            <a:r>
              <a:rPr lang="en-AU" dirty="0"/>
              <a:t>So, for those of you who don’t know me, I'm Jake, I work on the MWA operations – engineering team.</a:t>
            </a:r>
          </a:p>
          <a:p>
            <a:pPr marL="285750" indent="-285750">
              <a:buFont typeface="Calibri"/>
              <a:buChar char="-"/>
            </a:pPr>
            <a:r>
              <a:rPr lang="en-AU" dirty="0"/>
              <a:t>And, today, I'll be giving an update on out progress and upcoming plans in our endeavour to upgrade the MWA receivers.</a:t>
            </a:r>
          </a:p>
          <a:p>
            <a:pPr marL="0" indent="0"/>
            <a:endParaRPr lang="en-AU" dirty="0"/>
          </a:p>
          <a:p>
            <a:pPr marL="0" indent="0"/>
            <a:endParaRPr lang="en-AU" dirty="0"/>
          </a:p>
          <a:p>
            <a:pPr marL="0" indent="0"/>
            <a:endParaRPr lang="en-AU" dirty="0"/>
          </a:p>
          <a:p>
            <a:pPr marL="0" indent="0"/>
            <a:endParaRPr lang="en-AU" dirty="0"/>
          </a:p>
          <a:p>
            <a:pPr marL="0" indent="0"/>
            <a:endParaRPr lang="en-AU" dirty="0"/>
          </a:p>
          <a:p>
            <a:pPr marL="285750" indent="-285750">
              <a:buFont typeface="Calibri"/>
              <a:buChar char="-"/>
            </a:pPr>
            <a:r>
              <a:rPr lang="en-AU" dirty="0"/>
              <a:t>First of all, I just want to thank </a:t>
            </a:r>
            <a:r>
              <a:rPr lang="en-AU" dirty="0" err="1"/>
              <a:t>Yajun</a:t>
            </a:r>
            <a:r>
              <a:rPr lang="en-AU" dirty="0"/>
              <a:t> and the rest of the team from SHAO for their great work developing these new receivers. They are going to be a great addition to the MWA!</a:t>
            </a:r>
          </a:p>
          <a:p>
            <a:pPr marL="0" indent="0"/>
            <a:endParaRPr lang="en-AU" dirty="0"/>
          </a:p>
          <a:p>
            <a:pPr marL="0" indent="0"/>
            <a:endParaRPr lang="en-AU"/>
          </a:p>
          <a:p>
            <a:pPr marL="0" indent="0"/>
            <a:endParaRPr lang="en-AU" dirty="0"/>
          </a:p>
          <a:p>
            <a:pPr marL="0" indent="0"/>
            <a:endParaRPr lang="en-AU" sz="1050">
              <a:highlight>
                <a:srgbClr val="FFFFFF"/>
              </a:highlight>
              <a:latin typeface="Arial"/>
              <a:cs typeface="Arial"/>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f36880d8d3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2f36880d8d3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AU" sz="1100">
                <a:highlight>
                  <a:schemeClr val="lt1"/>
                </a:highlight>
                <a:latin typeface="Arial"/>
                <a:ea typeface="Arial"/>
                <a:cs typeface="Arial"/>
                <a:sym typeface="Arial"/>
              </a:rPr>
              <a:t>(45s) </a:t>
            </a:r>
            <a:endParaRPr sz="1100">
              <a:highlight>
                <a:schemeClr val="lt1"/>
              </a:highlight>
              <a:latin typeface="Arial"/>
              <a:ea typeface="Arial"/>
              <a:cs typeface="Arial"/>
              <a:sym typeface="Arial"/>
            </a:endParaRPr>
          </a:p>
          <a:p>
            <a:pPr marL="0" lvl="0" indent="0" algn="l" rtl="0">
              <a:lnSpc>
                <a:spcPct val="115000"/>
              </a:lnSpc>
              <a:spcBef>
                <a:spcPts val="0"/>
              </a:spcBef>
              <a:spcAft>
                <a:spcPts val="0"/>
              </a:spcAft>
              <a:buNone/>
            </a:pPr>
            <a:endParaRPr sz="1100">
              <a:highlight>
                <a:srgbClr val="FFFFFF"/>
              </a:highlight>
              <a:latin typeface="Arial"/>
              <a:ea typeface="Arial"/>
              <a:cs typeface="Arial"/>
              <a:sym typeface="Arial"/>
            </a:endParaRPr>
          </a:p>
        </p:txBody>
      </p:sp>
      <p:sp>
        <p:nvSpPr>
          <p:cNvPr id="125" name="Google Shape;125;g2f36880d8d3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10</a:t>
            </a:fld>
            <a:endParaRPr/>
          </a:p>
        </p:txBody>
      </p:sp>
    </p:spTree>
    <p:extLst>
      <p:ext uri="{BB962C8B-B14F-4D97-AF65-F5344CB8AC3E}">
        <p14:creationId xmlns:p14="http://schemas.microsoft.com/office/powerpoint/2010/main" val="1109883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f36880d8d3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2f36880d8d3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AU" sz="1100">
                <a:highlight>
                  <a:schemeClr val="lt1"/>
                </a:highlight>
                <a:latin typeface="Arial"/>
                <a:ea typeface="Arial"/>
                <a:cs typeface="Arial"/>
                <a:sym typeface="Arial"/>
              </a:rPr>
              <a:t>(45s) </a:t>
            </a:r>
            <a:endParaRPr sz="1100">
              <a:highlight>
                <a:schemeClr val="lt1"/>
              </a:highlight>
              <a:latin typeface="Arial"/>
              <a:ea typeface="Arial"/>
              <a:cs typeface="Arial"/>
              <a:sym typeface="Arial"/>
            </a:endParaRPr>
          </a:p>
          <a:p>
            <a:pPr marL="0" lvl="0" indent="0" algn="l" rtl="0">
              <a:lnSpc>
                <a:spcPct val="115000"/>
              </a:lnSpc>
              <a:spcBef>
                <a:spcPts val="0"/>
              </a:spcBef>
              <a:spcAft>
                <a:spcPts val="0"/>
              </a:spcAft>
              <a:buNone/>
            </a:pPr>
            <a:endParaRPr sz="1100">
              <a:highlight>
                <a:srgbClr val="FFFFFF"/>
              </a:highlight>
              <a:latin typeface="Arial"/>
              <a:ea typeface="Arial"/>
              <a:cs typeface="Arial"/>
              <a:sym typeface="Arial"/>
            </a:endParaRPr>
          </a:p>
        </p:txBody>
      </p:sp>
      <p:sp>
        <p:nvSpPr>
          <p:cNvPr id="125" name="Google Shape;125;g2f36880d8d3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11</a:t>
            </a:fld>
            <a:endParaRPr/>
          </a:p>
        </p:txBody>
      </p:sp>
    </p:spTree>
    <p:extLst>
      <p:ext uri="{BB962C8B-B14F-4D97-AF65-F5344CB8AC3E}">
        <p14:creationId xmlns:p14="http://schemas.microsoft.com/office/powerpoint/2010/main" val="1413719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f36880d8d3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2f36880d8d3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AU" sz="1100" dirty="0">
                <a:highlight>
                  <a:schemeClr val="lt1"/>
                </a:highlight>
                <a:latin typeface="Arial"/>
                <a:ea typeface="Arial"/>
                <a:cs typeface="Arial"/>
                <a:sym typeface="Arial"/>
              </a:rPr>
              <a:t>(45s) </a:t>
            </a:r>
            <a:endParaRPr sz="1100" dirty="0">
              <a:highlight>
                <a:schemeClr val="lt1"/>
              </a:highlight>
              <a:latin typeface="Arial"/>
              <a:ea typeface="Arial"/>
              <a:cs typeface="Arial"/>
              <a:sym typeface="Arial"/>
            </a:endParaRPr>
          </a:p>
          <a:p>
            <a:pPr marL="0" lvl="0" indent="0" algn="l" rtl="0">
              <a:lnSpc>
                <a:spcPct val="115000"/>
              </a:lnSpc>
              <a:spcBef>
                <a:spcPts val="0"/>
              </a:spcBef>
              <a:spcAft>
                <a:spcPts val="0"/>
              </a:spcAft>
              <a:buNone/>
            </a:pPr>
            <a:endParaRPr sz="1100">
              <a:highlight>
                <a:srgbClr val="FFFFFF"/>
              </a:highlight>
              <a:latin typeface="Arial"/>
              <a:ea typeface="Arial"/>
              <a:cs typeface="Arial"/>
              <a:sym typeface="Arial"/>
            </a:endParaRPr>
          </a:p>
          <a:p>
            <a:pPr marL="0" indent="0">
              <a:lnSpc>
                <a:spcPct val="114999"/>
              </a:lnSpc>
            </a:pPr>
            <a:endParaRPr lang="en-US" sz="1100" dirty="0">
              <a:highlight>
                <a:srgbClr val="FFFFFF"/>
              </a:highlight>
              <a:latin typeface="Arial"/>
              <a:ea typeface="Arial"/>
              <a:cs typeface="Arial"/>
            </a:endParaRPr>
          </a:p>
          <a:p>
            <a:pPr marL="0" indent="0">
              <a:lnSpc>
                <a:spcPct val="114999"/>
              </a:lnSpc>
            </a:pPr>
            <a:endParaRPr lang="en-US" sz="1100" dirty="0">
              <a:highlight>
                <a:srgbClr val="FFFFFF"/>
              </a:highlight>
              <a:latin typeface="Arial"/>
              <a:ea typeface="Arial"/>
              <a:cs typeface="Arial"/>
            </a:endParaRPr>
          </a:p>
          <a:p>
            <a:pPr marL="0" indent="0">
              <a:lnSpc>
                <a:spcPct val="114999"/>
              </a:lnSpc>
            </a:pPr>
            <a:r>
              <a:rPr lang="en-US" dirty="0">
                <a:highlight>
                  <a:srgbClr val="FFFFFF"/>
                </a:highlight>
              </a:rPr>
              <a:t>We successfully validated the basic functions of the receivers, and integrated them within the Monitoring &amp; control system.</a:t>
            </a:r>
            <a:endParaRPr lang="en-US" dirty="0"/>
          </a:p>
        </p:txBody>
      </p:sp>
      <p:sp>
        <p:nvSpPr>
          <p:cNvPr id="125" name="Google Shape;125;g2f36880d8d3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12</a:t>
            </a:fld>
            <a:endParaRPr/>
          </a:p>
        </p:txBody>
      </p:sp>
    </p:spTree>
    <p:extLst>
      <p:ext uri="{BB962C8B-B14F-4D97-AF65-F5344CB8AC3E}">
        <p14:creationId xmlns:p14="http://schemas.microsoft.com/office/powerpoint/2010/main" val="4032479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f36880d8d3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2f36880d8d3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AU" sz="1100" dirty="0">
                <a:highlight>
                  <a:schemeClr val="lt1"/>
                </a:highlight>
                <a:latin typeface="Arial"/>
                <a:ea typeface="Arial"/>
                <a:cs typeface="Arial"/>
                <a:sym typeface="Arial"/>
              </a:rPr>
              <a:t>(30s) </a:t>
            </a:r>
            <a:endParaRPr sz="1100" dirty="0">
              <a:highlight>
                <a:schemeClr val="lt1"/>
              </a:highlight>
              <a:latin typeface="Arial"/>
              <a:ea typeface="Arial"/>
              <a:cs typeface="Arial"/>
              <a:sym typeface="Arial"/>
            </a:endParaRPr>
          </a:p>
          <a:p>
            <a:pPr marL="0" lvl="0" indent="0" algn="l" rtl="0">
              <a:lnSpc>
                <a:spcPct val="114999"/>
              </a:lnSpc>
              <a:spcBef>
                <a:spcPts val="0"/>
              </a:spcBef>
              <a:spcAft>
                <a:spcPts val="0"/>
              </a:spcAft>
              <a:buNone/>
            </a:pPr>
            <a:endParaRPr lang="en-US" sz="1100" dirty="0">
              <a:highlight>
                <a:srgbClr val="FFFFFF"/>
              </a:highlight>
              <a:latin typeface="Arial"/>
              <a:ea typeface="Arial"/>
              <a:cs typeface="Arial"/>
            </a:endParaRPr>
          </a:p>
          <a:p>
            <a:pPr marL="0" indent="0">
              <a:lnSpc>
                <a:spcPct val="114999"/>
              </a:lnSpc>
            </a:pPr>
            <a:r>
              <a:rPr lang="en-US" dirty="0">
                <a:highlight>
                  <a:srgbClr val="FFFFFF"/>
                </a:highlight>
              </a:rPr>
              <a:t>And so with the initial prototype deployment complete, we received shipment of the remaining SHAO receivers, making for a total of 16.</a:t>
            </a:r>
            <a:endParaRPr lang="en-US" dirty="0"/>
          </a:p>
          <a:p>
            <a:pPr marL="0" indent="0">
              <a:lnSpc>
                <a:spcPct val="114999"/>
              </a:lnSpc>
            </a:pPr>
            <a:endParaRPr lang="en-US" sz="1100">
              <a:highlight>
                <a:srgbClr val="FFFFFF"/>
              </a:highlight>
              <a:latin typeface="Arial"/>
              <a:ea typeface="Arial"/>
              <a:cs typeface="Arial"/>
            </a:endParaRPr>
          </a:p>
          <a:p>
            <a:pPr marL="0" indent="0">
              <a:lnSpc>
                <a:spcPct val="114999"/>
              </a:lnSpc>
            </a:pPr>
            <a:endParaRPr lang="en-US" sz="1100" dirty="0">
              <a:highlight>
                <a:srgbClr val="FFFFFF"/>
              </a:highlight>
              <a:latin typeface="Arial"/>
              <a:ea typeface="Arial"/>
              <a:cs typeface="Arial"/>
            </a:endParaRPr>
          </a:p>
          <a:p>
            <a:pPr marL="0" indent="0">
              <a:lnSpc>
                <a:spcPct val="114999"/>
              </a:lnSpc>
            </a:pPr>
            <a:r>
              <a:rPr lang="en-US" sz="1100" dirty="0">
                <a:highlight>
                  <a:srgbClr val="FFFFFF"/>
                </a:highlight>
                <a:latin typeface="Arial"/>
                <a:ea typeface="Arial"/>
                <a:cs typeface="Arial"/>
              </a:rPr>
              <a:t>Now, the team is fully focused on getting these new receivers deployed, which requires a whole lot of extra work.</a:t>
            </a:r>
          </a:p>
          <a:p>
            <a:pPr marL="0" indent="0">
              <a:lnSpc>
                <a:spcPct val="114999"/>
              </a:lnSpc>
            </a:pPr>
            <a:endParaRPr lang="en-US" sz="1100">
              <a:highlight>
                <a:srgbClr val="FFFFFF"/>
              </a:highlight>
              <a:latin typeface="Arial"/>
              <a:ea typeface="Arial"/>
              <a:cs typeface="Arial"/>
            </a:endParaRPr>
          </a:p>
          <a:p>
            <a:pPr marL="0" indent="0">
              <a:lnSpc>
                <a:spcPct val="114999"/>
              </a:lnSpc>
            </a:pPr>
            <a:endParaRPr lang="en-US" sz="1100">
              <a:highlight>
                <a:srgbClr val="FFFFFF"/>
              </a:highlight>
              <a:latin typeface="Arial"/>
              <a:ea typeface="Arial"/>
              <a:cs typeface="Arial"/>
            </a:endParaRPr>
          </a:p>
          <a:p>
            <a:pPr marL="0" indent="0">
              <a:lnSpc>
                <a:spcPct val="114999"/>
              </a:lnSpc>
            </a:pPr>
            <a:endParaRPr lang="en-US" sz="1100">
              <a:highlight>
                <a:srgbClr val="FFFFFF"/>
              </a:highlight>
              <a:latin typeface="Arial"/>
              <a:ea typeface="Arial"/>
              <a:cs typeface="Arial"/>
            </a:endParaRPr>
          </a:p>
        </p:txBody>
      </p:sp>
      <p:sp>
        <p:nvSpPr>
          <p:cNvPr id="125" name="Google Shape;125;g2f36880d8d3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13</a:t>
            </a:fld>
            <a:endParaRPr/>
          </a:p>
        </p:txBody>
      </p:sp>
    </p:spTree>
    <p:extLst>
      <p:ext uri="{BB962C8B-B14F-4D97-AF65-F5344CB8AC3E}">
        <p14:creationId xmlns:p14="http://schemas.microsoft.com/office/powerpoint/2010/main" val="3408466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f36880d8d3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2f36880d8d3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AU" sz="1100" dirty="0">
                <a:highlight>
                  <a:schemeClr val="lt1"/>
                </a:highlight>
                <a:latin typeface="Arial"/>
                <a:ea typeface="Arial"/>
                <a:cs typeface="Arial"/>
                <a:sym typeface="Arial"/>
              </a:rPr>
              <a:t>(60s) </a:t>
            </a:r>
            <a:endParaRPr lang="en-US" sz="1100" dirty="0">
              <a:highlight>
                <a:srgbClr val="FFFFFF"/>
              </a:highlight>
              <a:latin typeface="Arial"/>
              <a:ea typeface="Arial"/>
              <a:cs typeface="Arial"/>
            </a:endParaRPr>
          </a:p>
          <a:p>
            <a:pPr marL="0" lvl="0" indent="0" algn="l" rtl="0">
              <a:lnSpc>
                <a:spcPct val="114999"/>
              </a:lnSpc>
              <a:spcBef>
                <a:spcPts val="0"/>
              </a:spcBef>
              <a:spcAft>
                <a:spcPts val="0"/>
              </a:spcAft>
              <a:buNone/>
            </a:pPr>
            <a:endParaRPr lang="en-US" sz="1100">
              <a:highlight>
                <a:srgbClr val="FFFFFF"/>
              </a:highlight>
              <a:latin typeface="Arial"/>
              <a:ea typeface="Arial"/>
              <a:cs typeface="Arial"/>
            </a:endParaRPr>
          </a:p>
          <a:p>
            <a:pPr marL="0" indent="0">
              <a:lnSpc>
                <a:spcPct val="114999"/>
              </a:lnSpc>
            </a:pPr>
            <a:r>
              <a:rPr lang="en-US" sz="1100" dirty="0">
                <a:highlight>
                  <a:srgbClr val="FFFFFF"/>
                </a:highlight>
                <a:latin typeface="Arial"/>
                <a:ea typeface="Arial"/>
                <a:cs typeface="Arial"/>
              </a:rPr>
              <a:t>Since we're increasing our number of receivers, we need somewhere to put them. </a:t>
            </a:r>
          </a:p>
          <a:p>
            <a:pPr marL="0" indent="0">
              <a:lnSpc>
                <a:spcPct val="114999"/>
              </a:lnSpc>
            </a:pPr>
            <a:r>
              <a:rPr lang="en-US" sz="1100" dirty="0">
                <a:highlight>
                  <a:srgbClr val="FFFFFF"/>
                </a:highlight>
                <a:latin typeface="Arial"/>
                <a:ea typeface="Arial"/>
                <a:cs typeface="Arial"/>
              </a:rPr>
              <a:t>So our resident mechanical engineer, Luke, has been developing a new receiver field cabinet enclosure.</a:t>
            </a:r>
            <a:endParaRPr lang="en-US" dirty="0"/>
          </a:p>
          <a:p>
            <a:pPr marL="0" indent="0">
              <a:lnSpc>
                <a:spcPct val="114999"/>
              </a:lnSpc>
            </a:pPr>
            <a:endParaRPr lang="en-US" dirty="0">
              <a:highlight>
                <a:srgbClr val="FFFFFF"/>
              </a:highlight>
            </a:endParaRPr>
          </a:p>
          <a:p>
            <a:pPr marL="0" indent="0">
              <a:lnSpc>
                <a:spcPct val="114999"/>
              </a:lnSpc>
            </a:pPr>
            <a:r>
              <a:rPr lang="en-US" dirty="0">
                <a:highlight>
                  <a:srgbClr val="FFFFFF"/>
                </a:highlight>
              </a:rPr>
              <a:t>The cabinet consists of two parts, weather enclosure and EMC shielded cabinet.</a:t>
            </a:r>
            <a:endParaRPr lang="en-US" dirty="0"/>
          </a:p>
          <a:p>
            <a:pPr marL="0" indent="0">
              <a:lnSpc>
                <a:spcPct val="114999"/>
              </a:lnSpc>
            </a:pPr>
            <a:endParaRPr lang="en-US" sz="1100" dirty="0">
              <a:highlight>
                <a:srgbClr val="FFFFFF"/>
              </a:highlight>
              <a:latin typeface="Arial"/>
              <a:ea typeface="Arial"/>
              <a:cs typeface="Arial"/>
            </a:endParaRPr>
          </a:p>
          <a:p>
            <a:pPr marL="0" indent="0">
              <a:lnSpc>
                <a:spcPct val="114999"/>
              </a:lnSpc>
            </a:pPr>
            <a:r>
              <a:rPr lang="en-US" sz="1100" dirty="0">
                <a:highlight>
                  <a:srgbClr val="FFFFFF"/>
                </a:highlight>
                <a:latin typeface="Arial"/>
                <a:ea typeface="Arial"/>
                <a:cs typeface="Arial"/>
              </a:rPr>
              <a:t>Upon completion of the project there will be a total of 8 of these field cabinet, as each cabinet support 16 tiles instead of 8.</a:t>
            </a:r>
          </a:p>
          <a:p>
            <a:pPr marL="0" indent="0">
              <a:lnSpc>
                <a:spcPct val="114999"/>
              </a:lnSpc>
            </a:pPr>
            <a:endParaRPr lang="en-US" sz="1100" dirty="0">
              <a:highlight>
                <a:srgbClr val="FFFFFF"/>
              </a:highlight>
              <a:latin typeface="Arial"/>
              <a:ea typeface="Arial"/>
              <a:cs typeface="Arial"/>
            </a:endParaRPr>
          </a:p>
          <a:p>
            <a:pPr marL="0" indent="0">
              <a:lnSpc>
                <a:spcPct val="114999"/>
              </a:lnSpc>
            </a:pPr>
            <a:endParaRPr lang="en-US" sz="1100" dirty="0">
              <a:highlight>
                <a:srgbClr val="FFFFFF"/>
              </a:highlight>
              <a:latin typeface="Arial"/>
              <a:ea typeface="Arial"/>
              <a:cs typeface="Arial"/>
            </a:endParaRPr>
          </a:p>
        </p:txBody>
      </p:sp>
      <p:sp>
        <p:nvSpPr>
          <p:cNvPr id="138" name="Google Shape;138;g2f36880d8d3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f36880d8d3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2f36880d8d3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AU" sz="1100" dirty="0">
                <a:highlight>
                  <a:schemeClr val="lt1"/>
                </a:highlight>
                <a:latin typeface="Arial"/>
                <a:ea typeface="Arial"/>
                <a:cs typeface="Arial"/>
                <a:sym typeface="Arial"/>
              </a:rPr>
              <a:t>(30s) </a:t>
            </a:r>
            <a:endParaRPr sz="1100" dirty="0">
              <a:highlight>
                <a:schemeClr val="lt1"/>
              </a:highlight>
              <a:latin typeface="Arial"/>
              <a:ea typeface="Arial"/>
              <a:cs typeface="Arial"/>
              <a:sym typeface="Arial"/>
            </a:endParaRPr>
          </a:p>
          <a:p>
            <a:pPr marL="0" lvl="0" indent="0" algn="l" rtl="0">
              <a:lnSpc>
                <a:spcPct val="114999"/>
              </a:lnSpc>
              <a:spcBef>
                <a:spcPts val="0"/>
              </a:spcBef>
              <a:spcAft>
                <a:spcPts val="0"/>
              </a:spcAft>
              <a:buNone/>
            </a:pPr>
            <a:endParaRPr lang="en-US" sz="1100">
              <a:highlight>
                <a:srgbClr val="FFFFFF"/>
              </a:highlight>
              <a:latin typeface="Arial"/>
              <a:ea typeface="Arial"/>
              <a:cs typeface="Arial"/>
            </a:endParaRPr>
          </a:p>
          <a:p>
            <a:pPr marL="0" indent="0">
              <a:lnSpc>
                <a:spcPct val="114999"/>
              </a:lnSpc>
            </a:pPr>
            <a:endParaRPr lang="en-US" sz="1100" dirty="0">
              <a:highlight>
                <a:srgbClr val="FFFFFF"/>
              </a:highlight>
              <a:latin typeface="Arial"/>
              <a:ea typeface="Arial"/>
              <a:cs typeface="Arial"/>
            </a:endParaRPr>
          </a:p>
          <a:p>
            <a:pPr marL="0" indent="0">
              <a:lnSpc>
                <a:spcPct val="114999"/>
              </a:lnSpc>
            </a:pPr>
            <a:endParaRPr lang="en-US" sz="1100" dirty="0">
              <a:highlight>
                <a:srgbClr val="FFFFFF"/>
              </a:highlight>
              <a:latin typeface="Arial"/>
              <a:ea typeface="Arial"/>
              <a:cs typeface="Arial"/>
            </a:endParaRPr>
          </a:p>
        </p:txBody>
      </p:sp>
      <p:sp>
        <p:nvSpPr>
          <p:cNvPr id="138" name="Google Shape;138;g2f36880d8d3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15</a:t>
            </a:fld>
            <a:endParaRPr/>
          </a:p>
        </p:txBody>
      </p:sp>
    </p:spTree>
    <p:extLst>
      <p:ext uri="{BB962C8B-B14F-4D97-AF65-F5344CB8AC3E}">
        <p14:creationId xmlns:p14="http://schemas.microsoft.com/office/powerpoint/2010/main" val="2847786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f36880d8d3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2f36880d8d3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AU" sz="1100">
                <a:highlight>
                  <a:schemeClr val="lt1"/>
                </a:highlight>
                <a:latin typeface="Arial"/>
                <a:ea typeface="Arial"/>
                <a:cs typeface="Arial"/>
                <a:sym typeface="Arial"/>
              </a:rPr>
              <a:t>(60s) </a:t>
            </a:r>
            <a:endParaRPr sz="1100">
              <a:highlight>
                <a:schemeClr val="lt1"/>
              </a:highlight>
              <a:latin typeface="Arial"/>
              <a:ea typeface="Arial"/>
              <a:cs typeface="Arial"/>
              <a:sym typeface="Arial"/>
            </a:endParaRPr>
          </a:p>
          <a:p>
            <a:pPr marL="0" lvl="0" indent="0" algn="l" rtl="0">
              <a:lnSpc>
                <a:spcPct val="115000"/>
              </a:lnSpc>
              <a:spcBef>
                <a:spcPts val="0"/>
              </a:spcBef>
              <a:spcAft>
                <a:spcPts val="0"/>
              </a:spcAft>
              <a:buNone/>
            </a:pPr>
            <a:endParaRPr sz="1100">
              <a:highlight>
                <a:srgbClr val="FFFFFF"/>
              </a:highlight>
              <a:latin typeface="Arial"/>
              <a:ea typeface="Arial"/>
              <a:cs typeface="Arial"/>
              <a:sym typeface="Arial"/>
            </a:endParaRPr>
          </a:p>
          <a:p>
            <a:pPr marL="0" indent="0">
              <a:lnSpc>
                <a:spcPct val="114999"/>
              </a:lnSpc>
            </a:pPr>
            <a:endParaRPr lang="en-US" sz="1100">
              <a:highlight>
                <a:srgbClr val="FFFFFF"/>
              </a:highlight>
              <a:latin typeface="Arial"/>
              <a:ea typeface="Arial"/>
              <a:cs typeface="Arial"/>
            </a:endParaRPr>
          </a:p>
          <a:p>
            <a:pPr marL="0" indent="0">
              <a:lnSpc>
                <a:spcPct val="114999"/>
              </a:lnSpc>
            </a:pPr>
            <a:r>
              <a:rPr lang="en-US" sz="1100">
                <a:highlight>
                  <a:srgbClr val="FFFFFF"/>
                </a:highlight>
                <a:latin typeface="Arial"/>
                <a:ea typeface="Arial"/>
                <a:cs typeface="Arial"/>
              </a:rPr>
              <a:t>We're not replacing the existing receivers, we're deploying alongside. </a:t>
            </a:r>
          </a:p>
          <a:p>
            <a:pPr marL="0" indent="0">
              <a:lnSpc>
                <a:spcPct val="114999"/>
              </a:lnSpc>
            </a:pPr>
            <a:endParaRPr lang="en-US" sz="1100">
              <a:highlight>
                <a:srgbClr val="FFFFFF"/>
              </a:highlight>
              <a:latin typeface="Arial"/>
              <a:ea typeface="Arial"/>
              <a:cs typeface="Arial"/>
            </a:endParaRPr>
          </a:p>
          <a:p>
            <a:pPr marL="0" indent="0">
              <a:lnSpc>
                <a:spcPct val="114999"/>
              </a:lnSpc>
            </a:pPr>
            <a:r>
              <a:rPr lang="en-US" sz="1100">
                <a:highlight>
                  <a:srgbClr val="FFFFFF"/>
                </a:highlight>
                <a:latin typeface="Arial"/>
                <a:ea typeface="Arial"/>
                <a:cs typeface="Arial"/>
              </a:rPr>
              <a:t>So we need new physical enclosures to house the new receivers.</a:t>
            </a:r>
          </a:p>
          <a:p>
            <a:pPr marL="0" indent="0">
              <a:lnSpc>
                <a:spcPct val="114999"/>
              </a:lnSpc>
            </a:pPr>
            <a:endParaRPr lang="en-US" sz="1100">
              <a:highlight>
                <a:srgbClr val="FFFFFF"/>
              </a:highlight>
              <a:latin typeface="Arial"/>
              <a:ea typeface="Arial"/>
              <a:cs typeface="Arial"/>
            </a:endParaRPr>
          </a:p>
          <a:p>
            <a:pPr marL="0" indent="0">
              <a:lnSpc>
                <a:spcPct val="114999"/>
              </a:lnSpc>
            </a:pPr>
            <a:r>
              <a:rPr lang="en-US" sz="1100">
                <a:highlight>
                  <a:srgbClr val="FFFFFF"/>
                </a:highlight>
                <a:latin typeface="Arial"/>
                <a:ea typeface="Arial"/>
                <a:cs typeface="Arial"/>
              </a:rPr>
              <a:t>Supports 16 tiles and will contain Two of the new SHAO receivers.</a:t>
            </a:r>
          </a:p>
          <a:p>
            <a:pPr marL="0" indent="0">
              <a:lnSpc>
                <a:spcPct val="114999"/>
              </a:lnSpc>
            </a:pPr>
            <a:r>
              <a:rPr lang="en-US" sz="1100">
                <a:highlight>
                  <a:srgbClr val="FFFFFF"/>
                </a:highlight>
                <a:latin typeface="Arial"/>
                <a:ea typeface="Arial"/>
                <a:cs typeface="Arial"/>
              </a:rPr>
              <a:t>We will build 8 in total, supporting 128 Tiles.</a:t>
            </a:r>
          </a:p>
        </p:txBody>
      </p:sp>
      <p:sp>
        <p:nvSpPr>
          <p:cNvPr id="138" name="Google Shape;138;g2f36880d8d3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16</a:t>
            </a:fld>
            <a:endParaRPr/>
          </a:p>
        </p:txBody>
      </p:sp>
    </p:spTree>
    <p:extLst>
      <p:ext uri="{BB962C8B-B14F-4D97-AF65-F5344CB8AC3E}">
        <p14:creationId xmlns:p14="http://schemas.microsoft.com/office/powerpoint/2010/main" val="1717766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f36880d8d3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2f36880d8d3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AU" sz="1100" dirty="0">
                <a:highlight>
                  <a:schemeClr val="lt1"/>
                </a:highlight>
                <a:latin typeface="Arial"/>
                <a:ea typeface="Arial"/>
                <a:cs typeface="Arial"/>
                <a:sym typeface="Arial"/>
              </a:rPr>
              <a:t>(30s) </a:t>
            </a:r>
            <a:endParaRPr sz="1100" dirty="0">
              <a:highlight>
                <a:schemeClr val="lt1"/>
              </a:highlight>
              <a:latin typeface="Arial"/>
              <a:ea typeface="Arial"/>
              <a:cs typeface="Arial"/>
              <a:sym typeface="Arial"/>
            </a:endParaRPr>
          </a:p>
          <a:p>
            <a:pPr marL="0" lvl="0" indent="0" algn="l" rtl="0">
              <a:lnSpc>
                <a:spcPct val="115000"/>
              </a:lnSpc>
              <a:spcBef>
                <a:spcPts val="0"/>
              </a:spcBef>
              <a:spcAft>
                <a:spcPts val="0"/>
              </a:spcAft>
              <a:buNone/>
            </a:pPr>
            <a:endParaRPr sz="1100">
              <a:highlight>
                <a:srgbClr val="FFFFFF"/>
              </a:highlight>
              <a:latin typeface="Arial"/>
              <a:ea typeface="Arial"/>
              <a:cs typeface="Arial"/>
              <a:sym typeface="Arial"/>
            </a:endParaRPr>
          </a:p>
          <a:p>
            <a:pPr marL="171450" indent="-171450">
              <a:lnSpc>
                <a:spcPct val="114999"/>
              </a:lnSpc>
              <a:buFont typeface="Calibri"/>
              <a:buChar char="-"/>
            </a:pPr>
            <a:r>
              <a:rPr lang="en-US" sz="1100" dirty="0">
                <a:highlight>
                  <a:srgbClr val="FFFFFF"/>
                </a:highlight>
                <a:latin typeface="Arial"/>
                <a:ea typeface="Arial"/>
                <a:cs typeface="Arial"/>
              </a:rPr>
              <a:t>This is from one month ago</a:t>
            </a:r>
          </a:p>
          <a:p>
            <a:pPr marL="171450" indent="-171450">
              <a:lnSpc>
                <a:spcPct val="114999"/>
              </a:lnSpc>
              <a:buFont typeface="Calibri"/>
              <a:buChar char="-"/>
            </a:pPr>
            <a:endParaRPr lang="en-US" sz="1100" dirty="0">
              <a:highlight>
                <a:srgbClr val="FFFFFF"/>
              </a:highlight>
              <a:latin typeface="Arial"/>
              <a:ea typeface="Arial"/>
              <a:cs typeface="Arial"/>
            </a:endParaRPr>
          </a:p>
          <a:p>
            <a:pPr marL="171450" indent="-171450">
              <a:lnSpc>
                <a:spcPct val="114999"/>
              </a:lnSpc>
              <a:buFont typeface="Calibri"/>
              <a:buChar char="-"/>
            </a:pPr>
            <a:r>
              <a:rPr lang="en-US" sz="1100" dirty="0">
                <a:highlight>
                  <a:srgbClr val="FFFFFF"/>
                </a:highlight>
                <a:latin typeface="Arial"/>
                <a:ea typeface="Arial"/>
                <a:cs typeface="Arial"/>
              </a:rPr>
              <a:t>Here is the cabinet and weather enclosure being test fit.</a:t>
            </a:r>
          </a:p>
          <a:p>
            <a:pPr marL="171450" indent="-171450">
              <a:lnSpc>
                <a:spcPct val="114999"/>
              </a:lnSpc>
              <a:buFont typeface="Calibri"/>
              <a:buChar char="-"/>
            </a:pPr>
            <a:endParaRPr lang="en-US" sz="1100" dirty="0">
              <a:highlight>
                <a:srgbClr val="FFFFFF"/>
              </a:highlight>
              <a:latin typeface="Arial"/>
              <a:ea typeface="Arial"/>
              <a:cs typeface="Arial"/>
            </a:endParaRPr>
          </a:p>
          <a:p>
            <a:pPr marL="171450" indent="-171450">
              <a:lnSpc>
                <a:spcPct val="114999"/>
              </a:lnSpc>
              <a:buFont typeface="Calibri"/>
              <a:buChar char="-"/>
            </a:pPr>
            <a:r>
              <a:rPr lang="en-US" sz="1100" dirty="0">
                <a:highlight>
                  <a:srgbClr val="FFFFFF"/>
                </a:highlight>
                <a:latin typeface="Arial"/>
                <a:ea typeface="Arial"/>
                <a:cs typeface="Arial"/>
              </a:rPr>
              <a:t>The process of doing so allowed us to identify some minor issues, such as the need to strengthen the doors to increase their rigidity.</a:t>
            </a:r>
          </a:p>
          <a:p>
            <a:pPr marL="171450" indent="-171450">
              <a:lnSpc>
                <a:spcPct val="114999"/>
              </a:lnSpc>
              <a:buFont typeface="Calibri"/>
              <a:buChar char="-"/>
            </a:pPr>
            <a:endParaRPr lang="en-US" sz="1100" dirty="0">
              <a:highlight>
                <a:srgbClr val="FFFFFF"/>
              </a:highlight>
              <a:latin typeface="Arial"/>
              <a:ea typeface="Arial"/>
              <a:cs typeface="Arial"/>
            </a:endParaRPr>
          </a:p>
        </p:txBody>
      </p:sp>
      <p:sp>
        <p:nvSpPr>
          <p:cNvPr id="138" name="Google Shape;138;g2f36880d8d3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18</a:t>
            </a:fld>
            <a:endParaRPr/>
          </a:p>
        </p:txBody>
      </p:sp>
    </p:spTree>
    <p:extLst>
      <p:ext uri="{BB962C8B-B14F-4D97-AF65-F5344CB8AC3E}">
        <p14:creationId xmlns:p14="http://schemas.microsoft.com/office/powerpoint/2010/main" val="2042079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f448d6d12b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2f448d6d12b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AU" sz="1100" dirty="0">
                <a:highlight>
                  <a:schemeClr val="lt1"/>
                </a:highlight>
                <a:latin typeface="Arial"/>
                <a:ea typeface="Arial"/>
                <a:cs typeface="Arial"/>
                <a:sym typeface="Arial"/>
              </a:rPr>
              <a:t>(30s) </a:t>
            </a:r>
            <a:endParaRPr sz="1100" dirty="0">
              <a:highlight>
                <a:schemeClr val="lt1"/>
              </a:highlight>
              <a:latin typeface="Arial"/>
              <a:ea typeface="Arial"/>
              <a:cs typeface="Arial"/>
              <a:sym typeface="Arial"/>
            </a:endParaRPr>
          </a:p>
          <a:p>
            <a:pPr marL="0" lvl="0" indent="0" algn="l" rtl="0">
              <a:lnSpc>
                <a:spcPct val="115000"/>
              </a:lnSpc>
              <a:spcBef>
                <a:spcPts val="0"/>
              </a:spcBef>
              <a:spcAft>
                <a:spcPts val="0"/>
              </a:spcAft>
              <a:buNone/>
            </a:pPr>
            <a:endParaRPr sz="1100">
              <a:highlight>
                <a:srgbClr val="FFFFFF"/>
              </a:highlight>
              <a:latin typeface="Arial"/>
              <a:ea typeface="Arial"/>
              <a:cs typeface="Arial"/>
              <a:sym typeface="Arial"/>
            </a:endParaRPr>
          </a:p>
          <a:p>
            <a:pPr marL="0" indent="0">
              <a:lnSpc>
                <a:spcPct val="114999"/>
              </a:lnSpc>
            </a:pPr>
            <a:endParaRPr lang="en-US" sz="1100" dirty="0">
              <a:highlight>
                <a:srgbClr val="FFFFFF"/>
              </a:highlight>
              <a:latin typeface="Arial"/>
              <a:ea typeface="Arial"/>
              <a:cs typeface="Arial"/>
            </a:endParaRPr>
          </a:p>
          <a:p>
            <a:pPr marL="0" indent="0">
              <a:lnSpc>
                <a:spcPct val="114999"/>
              </a:lnSpc>
            </a:pPr>
            <a:endParaRPr lang="en-US" sz="1100" dirty="0">
              <a:highlight>
                <a:srgbClr val="FFFFFF"/>
              </a:highlight>
              <a:latin typeface="Arial"/>
              <a:ea typeface="Arial"/>
              <a:cs typeface="Arial"/>
            </a:endParaRPr>
          </a:p>
          <a:p>
            <a:pPr marL="0" indent="0">
              <a:lnSpc>
                <a:spcPct val="114999"/>
              </a:lnSpc>
            </a:pPr>
            <a:endParaRPr lang="en-US" sz="1100" dirty="0">
              <a:highlight>
                <a:srgbClr val="FFFFFF"/>
              </a:highlight>
              <a:latin typeface="Arial"/>
              <a:ea typeface="Arial"/>
              <a:cs typeface="Arial"/>
            </a:endParaRPr>
          </a:p>
        </p:txBody>
      </p:sp>
      <p:sp>
        <p:nvSpPr>
          <p:cNvPr id="166" name="Google Shape;166;g2f448d6d12b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17</a:t>
            </a:fld>
            <a:endParaRPr/>
          </a:p>
        </p:txBody>
      </p:sp>
    </p:spTree>
    <p:extLst>
      <p:ext uri="{BB962C8B-B14F-4D97-AF65-F5344CB8AC3E}">
        <p14:creationId xmlns:p14="http://schemas.microsoft.com/office/powerpoint/2010/main" val="1817171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f448d6d12b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2f448d6d12b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AU" sz="1100">
                <a:highlight>
                  <a:schemeClr val="lt1"/>
                </a:highlight>
                <a:latin typeface="Arial"/>
                <a:ea typeface="Arial"/>
                <a:cs typeface="Arial"/>
                <a:sym typeface="Arial"/>
              </a:rPr>
              <a:t>(90s) </a:t>
            </a:r>
            <a:endParaRPr sz="1100">
              <a:highlight>
                <a:schemeClr val="lt1"/>
              </a:highlight>
              <a:latin typeface="Arial"/>
              <a:ea typeface="Arial"/>
              <a:cs typeface="Arial"/>
              <a:sym typeface="Arial"/>
            </a:endParaRPr>
          </a:p>
          <a:p>
            <a:pPr marL="0" lvl="0" indent="0" algn="l" rtl="0">
              <a:lnSpc>
                <a:spcPct val="115000"/>
              </a:lnSpc>
              <a:spcBef>
                <a:spcPts val="0"/>
              </a:spcBef>
              <a:spcAft>
                <a:spcPts val="0"/>
              </a:spcAft>
              <a:buNone/>
            </a:pPr>
            <a:endParaRPr sz="1100">
              <a:highlight>
                <a:srgbClr val="FFFFFF"/>
              </a:highlight>
              <a:latin typeface="Arial"/>
              <a:ea typeface="Arial"/>
              <a:cs typeface="Arial"/>
              <a:sym typeface="Arial"/>
            </a:endParaRPr>
          </a:p>
        </p:txBody>
      </p:sp>
      <p:sp>
        <p:nvSpPr>
          <p:cNvPr id="166" name="Google Shape;166;g2f448d6d12b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f36880d8d3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2f36880d8d3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115000"/>
              </a:lnSpc>
            </a:pPr>
            <a:r>
              <a:rPr lang="en-AU" sz="1100" dirty="0">
                <a:highlight>
                  <a:srgbClr val="FFFFFF"/>
                </a:highlight>
                <a:latin typeface="Arial"/>
                <a:ea typeface="Arial"/>
                <a:cs typeface="Arial"/>
                <a:sym typeface="Arial"/>
              </a:rPr>
              <a:t>(120s) </a:t>
            </a:r>
            <a:r>
              <a:rPr lang="en-AU" dirty="0"/>
              <a:t># Background / Existing Recs</a:t>
            </a:r>
            <a:endParaRPr lang="en-US" dirty="0"/>
          </a:p>
          <a:p>
            <a:pPr marL="0" indent="0">
              <a:lnSpc>
                <a:spcPct val="114999"/>
              </a:lnSpc>
            </a:pPr>
            <a:endParaRPr lang="en-AU" dirty="0"/>
          </a:p>
          <a:p>
            <a:pPr marL="285750" indent="-285750">
              <a:lnSpc>
                <a:spcPct val="114999"/>
              </a:lnSpc>
              <a:buFont typeface="Calibri"/>
              <a:buChar char="-"/>
            </a:pPr>
            <a:r>
              <a:rPr lang="en-AU" dirty="0"/>
              <a:t>Now our current set of receivers, called the RRI receivers, look like this.</a:t>
            </a:r>
          </a:p>
          <a:p>
            <a:pPr marL="0" indent="0">
              <a:lnSpc>
                <a:spcPct val="114999"/>
              </a:lnSpc>
            </a:pPr>
            <a:endParaRPr lang="en-AU" dirty="0"/>
          </a:p>
          <a:p>
            <a:pPr marL="285750" indent="-285750">
              <a:lnSpc>
                <a:spcPct val="114999"/>
              </a:lnSpc>
              <a:buFont typeface="Calibri"/>
              <a:buChar char="-"/>
            </a:pPr>
            <a:r>
              <a:rPr lang="en-AU" dirty="0"/>
              <a:t>On the right we have the electronic equipment that makes up the receiver.</a:t>
            </a:r>
          </a:p>
          <a:p>
            <a:pPr marL="285750" indent="-285750">
              <a:lnSpc>
                <a:spcPct val="114999"/>
              </a:lnSpc>
              <a:buFont typeface="Calibri"/>
              <a:buChar char="-"/>
            </a:pPr>
            <a:r>
              <a:rPr lang="en-AU" dirty="0"/>
              <a:t>So the existing receivers look a little like this, On the left we have the airconditioned box, sitting on a concrete pad and a weather shade over top of it.</a:t>
            </a:r>
          </a:p>
          <a:p>
            <a:pPr marL="285750" indent="-285750">
              <a:lnSpc>
                <a:spcPct val="114999"/>
              </a:lnSpc>
              <a:buFont typeface="Calibri"/>
              <a:buChar char="-"/>
            </a:pPr>
            <a:endParaRPr lang="en-AU" dirty="0"/>
          </a:p>
          <a:p>
            <a:pPr marL="285750" indent="-285750">
              <a:lnSpc>
                <a:spcPct val="114999"/>
              </a:lnSpc>
              <a:buFont typeface="Calibri"/>
              <a:buChar char="-"/>
            </a:pPr>
            <a:r>
              <a:rPr lang="en-AU" dirty="0"/>
              <a:t>We have 16 of these receivers, each of which digitise 8 tiles each.</a:t>
            </a:r>
          </a:p>
          <a:p>
            <a:pPr marL="285750" indent="-285750">
              <a:lnSpc>
                <a:spcPct val="114999"/>
              </a:lnSpc>
              <a:buFont typeface="Calibri"/>
              <a:buChar char="-"/>
            </a:pPr>
            <a:endParaRPr lang="en-AU" dirty="0"/>
          </a:p>
          <a:p>
            <a:pPr marL="285750" indent="-285750">
              <a:lnSpc>
                <a:spcPct val="114999"/>
              </a:lnSpc>
              <a:buFont typeface="Calibri"/>
              <a:buChar char="-"/>
            </a:pPr>
            <a:r>
              <a:rPr lang="en-AU" dirty="0"/>
              <a:t> Now.. These receivers have served us well for a very long time, however they do have some shortfalls:</a:t>
            </a:r>
          </a:p>
          <a:p>
            <a:pPr lvl="1">
              <a:lnSpc>
                <a:spcPct val="114999"/>
              </a:lnSpc>
              <a:buFont typeface="Courier New"/>
              <a:buChar char="o"/>
            </a:pPr>
            <a:r>
              <a:rPr lang="en-AU" dirty="0"/>
              <a:t>Namely, they only have 8 bit ADC's,</a:t>
            </a:r>
          </a:p>
          <a:p>
            <a:pPr lvl="1">
              <a:lnSpc>
                <a:spcPct val="114999"/>
              </a:lnSpc>
              <a:buFont typeface="Courier New"/>
              <a:buChar char="o"/>
            </a:pPr>
            <a:r>
              <a:rPr lang="en-AU" dirty="0"/>
              <a:t>They round down to 5 bits of precision before transmitting data</a:t>
            </a:r>
          </a:p>
          <a:p>
            <a:pPr lvl="1">
              <a:lnSpc>
                <a:spcPct val="114999"/>
              </a:lnSpc>
              <a:buFont typeface="Courier New"/>
              <a:buChar char="o"/>
            </a:pPr>
            <a:r>
              <a:rPr lang="en-AU" dirty="0"/>
              <a:t>They have a critically sampled PFB that exhibits aliasing that is very hard to deal with,</a:t>
            </a:r>
          </a:p>
          <a:p>
            <a:pPr lvl="1">
              <a:lnSpc>
                <a:spcPct val="114999"/>
              </a:lnSpc>
              <a:buFont typeface="Courier New"/>
              <a:buChar char="o"/>
            </a:pPr>
            <a:r>
              <a:rPr lang="en-AU" dirty="0"/>
              <a:t>Finally, they are simply starting to age and become more unreliable.</a:t>
            </a:r>
          </a:p>
          <a:p>
            <a:pPr marL="285750" indent="-285750">
              <a:lnSpc>
                <a:spcPct val="114999"/>
              </a:lnSpc>
              <a:buFont typeface="Calibri"/>
              <a:buChar char="-"/>
            </a:pPr>
            <a:endParaRPr lang="en-AU" dirty="0"/>
          </a:p>
          <a:p>
            <a:pPr marL="285750" indent="-285750">
              <a:lnSpc>
                <a:spcPct val="114999"/>
              </a:lnSpc>
              <a:buFont typeface="Calibri"/>
              <a:buChar char="-"/>
            </a:pPr>
            <a:r>
              <a:rPr lang="en-AU" sz="1100" dirty="0">
                <a:latin typeface="Arial"/>
                <a:cs typeface="Arial"/>
              </a:rPr>
              <a:t>So this is why we're looking towards upgrading the receivers.</a:t>
            </a:r>
          </a:p>
          <a:p>
            <a:pPr marL="0" indent="0">
              <a:lnSpc>
                <a:spcPct val="115000"/>
              </a:lnSpc>
            </a:pPr>
            <a:endParaRPr lang="en-AU" sz="1100">
              <a:latin typeface="Arial"/>
              <a:cs typeface="Arial"/>
            </a:endParaRPr>
          </a:p>
          <a:p>
            <a:pPr marL="0" indent="0">
              <a:lnSpc>
                <a:spcPct val="114999"/>
              </a:lnSpc>
            </a:pPr>
            <a:endParaRPr lang="en-AU" sz="1100">
              <a:latin typeface="Arial"/>
              <a:ea typeface="Arial"/>
              <a:cs typeface="Arial"/>
            </a:endParaRPr>
          </a:p>
          <a:p>
            <a:pPr marL="0" indent="0">
              <a:lnSpc>
                <a:spcPct val="115000"/>
              </a:lnSpc>
            </a:pPr>
            <a:endParaRPr lang="en-AU" sz="1100">
              <a:latin typeface="Arial"/>
              <a:ea typeface="Arial"/>
              <a:cs typeface="Arial"/>
            </a:endParaRPr>
          </a:p>
          <a:p>
            <a:pPr marL="0" indent="0">
              <a:lnSpc>
                <a:spcPct val="115000"/>
              </a:lnSpc>
            </a:pPr>
            <a:endParaRPr lang="en-AU" sz="1100">
              <a:latin typeface="Arial"/>
              <a:ea typeface="Arial"/>
              <a:cs typeface="Arial"/>
            </a:endParaRPr>
          </a:p>
          <a:p>
            <a:pPr marL="0" indent="0">
              <a:lnSpc>
                <a:spcPct val="115000"/>
              </a:lnSpc>
            </a:pPr>
            <a:endParaRPr lang="en-AU" sz="1100">
              <a:highlight>
                <a:srgbClr val="FFFFFF"/>
              </a:highlight>
              <a:latin typeface="Arial"/>
              <a:ea typeface="Arial"/>
              <a:cs typeface="Arial"/>
            </a:endParaRPr>
          </a:p>
          <a:p>
            <a:pPr marL="0" indent="0">
              <a:lnSpc>
                <a:spcPct val="115000"/>
              </a:lnSpc>
            </a:pPr>
            <a:endParaRPr sz="1100">
              <a:highlight>
                <a:srgbClr val="FFFFFF"/>
              </a:highlight>
              <a:latin typeface="Arial"/>
              <a:ea typeface="Arial"/>
              <a:cs typeface="Arial"/>
            </a:endParaRPr>
          </a:p>
        </p:txBody>
      </p:sp>
      <p:sp>
        <p:nvSpPr>
          <p:cNvPr id="99" name="Google Shape;99;g2f36880d8d3_0_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2</a:t>
            </a:fld>
            <a:endParaRPr/>
          </a:p>
        </p:txBody>
      </p:sp>
    </p:spTree>
    <p:extLst>
      <p:ext uri="{BB962C8B-B14F-4D97-AF65-F5344CB8AC3E}">
        <p14:creationId xmlns:p14="http://schemas.microsoft.com/office/powerpoint/2010/main" val="3313784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f448d6d12b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2f448d6d12b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AU" sz="1100" dirty="0">
                <a:highlight>
                  <a:schemeClr val="lt1"/>
                </a:highlight>
                <a:latin typeface="Arial"/>
                <a:ea typeface="Arial"/>
                <a:cs typeface="Arial"/>
                <a:sym typeface="Arial"/>
              </a:rPr>
              <a:t>(60s) </a:t>
            </a:r>
          </a:p>
          <a:p>
            <a:pPr marL="0" indent="0">
              <a:lnSpc>
                <a:spcPct val="114999"/>
              </a:lnSpc>
            </a:pPr>
            <a:endParaRPr lang="en-AU" sz="1100" dirty="0">
              <a:highlight>
                <a:srgbClr val="FFFFFF"/>
              </a:highlight>
              <a:latin typeface="Arial"/>
              <a:ea typeface="Arial"/>
              <a:cs typeface="Arial"/>
            </a:endParaRPr>
          </a:p>
          <a:p>
            <a:pPr marL="0" indent="0">
              <a:lnSpc>
                <a:spcPct val="114999"/>
              </a:lnSpc>
            </a:pPr>
            <a:endParaRPr lang="en-AU" sz="1100" dirty="0">
              <a:highlight>
                <a:srgbClr val="FFFFFF"/>
              </a:highlight>
              <a:latin typeface="Arial"/>
              <a:ea typeface="Arial"/>
              <a:cs typeface="Arial"/>
            </a:endParaRPr>
          </a:p>
          <a:p>
            <a:pPr marL="0" indent="0">
              <a:lnSpc>
                <a:spcPct val="114999"/>
              </a:lnSpc>
            </a:pPr>
            <a:endParaRPr lang="en-AU" sz="1100" dirty="0">
              <a:highlight>
                <a:srgbClr val="FFFFFF"/>
              </a:highlight>
              <a:latin typeface="Arial"/>
              <a:ea typeface="Arial"/>
              <a:cs typeface="Arial"/>
            </a:endParaRPr>
          </a:p>
        </p:txBody>
      </p:sp>
      <p:sp>
        <p:nvSpPr>
          <p:cNvPr id="166" name="Google Shape;166;g2f448d6d12b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20</a:t>
            </a:fld>
            <a:endParaRPr/>
          </a:p>
        </p:txBody>
      </p:sp>
    </p:spTree>
    <p:extLst>
      <p:ext uri="{BB962C8B-B14F-4D97-AF65-F5344CB8AC3E}">
        <p14:creationId xmlns:p14="http://schemas.microsoft.com/office/powerpoint/2010/main" val="2247719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f36880d8d3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2f36880d8d3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AU" sz="1100">
                <a:highlight>
                  <a:schemeClr val="lt1"/>
                </a:highlight>
                <a:latin typeface="Arial"/>
                <a:ea typeface="Arial"/>
                <a:cs typeface="Arial"/>
                <a:sym typeface="Arial"/>
              </a:rPr>
              <a:t>(60s) </a:t>
            </a:r>
            <a:endParaRPr sz="1100">
              <a:highlight>
                <a:schemeClr val="lt1"/>
              </a:highlight>
              <a:latin typeface="Arial"/>
              <a:ea typeface="Arial"/>
              <a:cs typeface="Arial"/>
              <a:sym typeface="Arial"/>
            </a:endParaRPr>
          </a:p>
          <a:p>
            <a:pPr marL="0" lvl="0" indent="0" algn="l" rtl="0">
              <a:lnSpc>
                <a:spcPct val="115000"/>
              </a:lnSpc>
              <a:spcBef>
                <a:spcPts val="0"/>
              </a:spcBef>
              <a:spcAft>
                <a:spcPts val="0"/>
              </a:spcAft>
              <a:buNone/>
            </a:pPr>
            <a:endParaRPr sz="1100">
              <a:highlight>
                <a:srgbClr val="FFFFFF"/>
              </a:highlight>
              <a:latin typeface="Arial"/>
              <a:ea typeface="Arial"/>
              <a:cs typeface="Arial"/>
              <a:sym typeface="Arial"/>
            </a:endParaRPr>
          </a:p>
          <a:p>
            <a:pPr marL="0" indent="0">
              <a:lnSpc>
                <a:spcPct val="114999"/>
              </a:lnSpc>
            </a:pPr>
            <a:endParaRPr lang="en-US" sz="1100">
              <a:highlight>
                <a:srgbClr val="FFFFFF"/>
              </a:highlight>
              <a:latin typeface="Arial"/>
              <a:ea typeface="Arial"/>
              <a:cs typeface="Arial"/>
            </a:endParaRPr>
          </a:p>
          <a:p>
            <a:pPr marL="0" indent="0">
              <a:lnSpc>
                <a:spcPct val="114999"/>
              </a:lnSpc>
            </a:pPr>
            <a:endParaRPr lang="en-US" sz="1100">
              <a:highlight>
                <a:srgbClr val="FFFFFF"/>
              </a:highlight>
              <a:latin typeface="Arial"/>
              <a:ea typeface="Arial"/>
              <a:cs typeface="Arial"/>
            </a:endParaRPr>
          </a:p>
          <a:p>
            <a:pPr marL="0" indent="0">
              <a:lnSpc>
                <a:spcPct val="114999"/>
              </a:lnSpc>
            </a:pPr>
            <a:endParaRPr lang="en-US" sz="1100">
              <a:highlight>
                <a:srgbClr val="FFFFFF"/>
              </a:highlight>
              <a:latin typeface="Arial"/>
              <a:ea typeface="Arial"/>
              <a:cs typeface="Arial"/>
            </a:endParaRPr>
          </a:p>
        </p:txBody>
      </p:sp>
      <p:sp>
        <p:nvSpPr>
          <p:cNvPr id="220" name="Google Shape;220;g2f36880d8d3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21</a:t>
            </a:fld>
            <a:endParaRPr/>
          </a:p>
        </p:txBody>
      </p:sp>
    </p:spTree>
    <p:extLst>
      <p:ext uri="{BB962C8B-B14F-4D97-AF65-F5344CB8AC3E}">
        <p14:creationId xmlns:p14="http://schemas.microsoft.com/office/powerpoint/2010/main" val="3999306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36880d8d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2f36880d8d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AU" sz="1100" dirty="0">
                <a:highlight>
                  <a:srgbClr val="FFFFFF"/>
                </a:highlight>
                <a:latin typeface="Arial"/>
                <a:ea typeface="Arial"/>
                <a:cs typeface="Arial"/>
                <a:sym typeface="Arial"/>
              </a:rPr>
              <a:t>(50s) (What are the core components of an MWA Receiver?)</a:t>
            </a:r>
            <a:endParaRPr sz="1100" dirty="0">
              <a:highlight>
                <a:srgbClr val="FFFFFF"/>
              </a:highlight>
              <a:latin typeface="Arial"/>
              <a:ea typeface="Arial"/>
              <a:cs typeface="Arial"/>
              <a:sym typeface="Arial"/>
            </a:endParaRPr>
          </a:p>
          <a:p>
            <a:pPr marL="0" lvl="0" indent="0" algn="l">
              <a:lnSpc>
                <a:spcPct val="114999"/>
              </a:lnSpc>
              <a:spcBef>
                <a:spcPts val="0"/>
              </a:spcBef>
              <a:spcAft>
                <a:spcPts val="0"/>
              </a:spcAft>
              <a:buNone/>
            </a:pPr>
            <a:endParaRPr lang="en-AU" sz="1100" dirty="0">
              <a:highlight>
                <a:srgbClr val="FFFFFF"/>
              </a:highlight>
              <a:latin typeface="Arial"/>
              <a:ea typeface="Arial"/>
              <a:cs typeface="Arial"/>
            </a:endParaRPr>
          </a:p>
          <a:p>
            <a:pPr marL="285750" indent="-285750">
              <a:lnSpc>
                <a:spcPct val="114999"/>
              </a:lnSpc>
              <a:buFont typeface="Calibri"/>
              <a:buChar char="-"/>
            </a:pPr>
            <a:r>
              <a:rPr lang="en-AU" sz="1100" dirty="0">
                <a:highlight>
                  <a:srgbClr val="FFFFFF"/>
                </a:highlight>
                <a:latin typeface="Arial"/>
                <a:ea typeface="Arial"/>
                <a:cs typeface="Arial"/>
              </a:rPr>
              <a:t>The core function of a receiver is to coherently digitise the </a:t>
            </a:r>
            <a:r>
              <a:rPr lang="en-AU" sz="1100" dirty="0" err="1">
                <a:highlight>
                  <a:srgbClr val="FFFFFF"/>
                </a:highlight>
                <a:latin typeface="Arial"/>
                <a:ea typeface="Arial"/>
                <a:cs typeface="Arial"/>
              </a:rPr>
              <a:t>analog</a:t>
            </a:r>
            <a:r>
              <a:rPr lang="en-AU" sz="1100" dirty="0">
                <a:highlight>
                  <a:srgbClr val="FFFFFF"/>
                </a:highlight>
                <a:latin typeface="Arial"/>
                <a:ea typeface="Arial"/>
                <a:cs typeface="Arial"/>
              </a:rPr>
              <a:t> signals, channelise it in frequency, before transmitting a subset of those frequency channels to the correlator.</a:t>
            </a:r>
          </a:p>
          <a:p>
            <a:pPr marL="0" indent="0">
              <a:lnSpc>
                <a:spcPct val="114999"/>
              </a:lnSpc>
            </a:pPr>
            <a:endParaRPr lang="en-AU" sz="1100" dirty="0">
              <a:highlight>
                <a:srgbClr val="FFFFFF"/>
              </a:highlight>
              <a:latin typeface="Arial"/>
              <a:ea typeface="Arial"/>
              <a:cs typeface="Arial"/>
            </a:endParaRPr>
          </a:p>
          <a:p>
            <a:pPr marL="285750" indent="-285750">
              <a:lnSpc>
                <a:spcPct val="114999"/>
              </a:lnSpc>
              <a:buFont typeface="Calibri"/>
              <a:buChar char="-"/>
            </a:pPr>
            <a:r>
              <a:rPr lang="en-AU" sz="1100" dirty="0">
                <a:highlight>
                  <a:srgbClr val="FFFFFF"/>
                </a:highlight>
                <a:latin typeface="Arial"/>
                <a:ea typeface="Arial"/>
                <a:cs typeface="Arial"/>
              </a:rPr>
              <a:t>However, in order to achieve this, </a:t>
            </a:r>
          </a:p>
          <a:p>
            <a:pPr marL="0" indent="0">
              <a:lnSpc>
                <a:spcPct val="114999"/>
              </a:lnSpc>
            </a:pPr>
            <a:endParaRPr lang="en-AU" sz="1100" dirty="0">
              <a:highlight>
                <a:srgbClr val="FFFFFF"/>
              </a:highlight>
              <a:latin typeface="Arial"/>
              <a:ea typeface="Arial"/>
              <a:cs typeface="Arial"/>
              <a:sym typeface="Arial"/>
            </a:endParaRPr>
          </a:p>
          <a:p>
            <a:pPr marL="0" indent="0">
              <a:lnSpc>
                <a:spcPct val="114999"/>
              </a:lnSpc>
            </a:pPr>
            <a:endParaRPr lang="en-AU" sz="1100" dirty="0">
              <a:highlight>
                <a:srgbClr val="FFFFFF"/>
              </a:highlight>
              <a:latin typeface="Arial"/>
              <a:ea typeface="Arial"/>
              <a:cs typeface="Arial"/>
              <a:sym typeface="Arial"/>
            </a:endParaRPr>
          </a:p>
          <a:p>
            <a:pPr marL="457200" lvl="0" indent="-298450" algn="l" rtl="0">
              <a:lnSpc>
                <a:spcPct val="115000"/>
              </a:lnSpc>
              <a:spcBef>
                <a:spcPts val="0"/>
              </a:spcBef>
              <a:spcAft>
                <a:spcPts val="0"/>
              </a:spcAft>
              <a:buSzPts val="1100"/>
              <a:buFont typeface="Calibri"/>
              <a:buChar char="-"/>
            </a:pPr>
            <a:r>
              <a:rPr lang="en-AU" sz="1100" dirty="0">
                <a:highlight>
                  <a:srgbClr val="FFFFFF"/>
                </a:highlight>
                <a:latin typeface="Arial"/>
                <a:ea typeface="Arial"/>
                <a:cs typeface="Arial"/>
                <a:sym typeface="Arial"/>
              </a:rPr>
              <a:t>So just to recap, an MWA receiver can be reduced to a number of core components.</a:t>
            </a:r>
            <a:endParaRPr sz="1100" dirty="0">
              <a:highlight>
                <a:srgbClr val="FFFFFF"/>
              </a:highlight>
              <a:latin typeface="Arial"/>
              <a:ea typeface="Arial"/>
              <a:cs typeface="Arial"/>
            </a:endParaRPr>
          </a:p>
          <a:p>
            <a:pPr marL="457200" lvl="0" indent="-298450" algn="l" rtl="0">
              <a:lnSpc>
                <a:spcPct val="115000"/>
              </a:lnSpc>
              <a:spcBef>
                <a:spcPts val="0"/>
              </a:spcBef>
              <a:spcAft>
                <a:spcPts val="0"/>
              </a:spcAft>
              <a:buSzPts val="1100"/>
              <a:buFont typeface="Calibri"/>
              <a:buChar char="-"/>
            </a:pPr>
            <a:r>
              <a:rPr lang="en-AU" sz="1100" dirty="0">
                <a:highlight>
                  <a:srgbClr val="FFFFFF"/>
                </a:highlight>
                <a:latin typeface="Arial"/>
                <a:ea typeface="Arial"/>
                <a:cs typeface="Arial"/>
                <a:sym typeface="Arial"/>
              </a:rPr>
              <a:t>They include the Analog Signal Conditioner which amplifies and filters the signal prior to digitisation</a:t>
            </a:r>
            <a:endParaRPr sz="1100" dirty="0">
              <a:highlight>
                <a:srgbClr val="FFFFFF"/>
              </a:highlight>
              <a:latin typeface="Arial"/>
              <a:ea typeface="Arial"/>
              <a:cs typeface="Arial"/>
            </a:endParaRPr>
          </a:p>
          <a:p>
            <a:pPr marL="457200" lvl="0" indent="-298450" algn="l" rtl="0">
              <a:lnSpc>
                <a:spcPct val="115000"/>
              </a:lnSpc>
              <a:spcBef>
                <a:spcPts val="0"/>
              </a:spcBef>
              <a:spcAft>
                <a:spcPts val="0"/>
              </a:spcAft>
              <a:buSzPts val="1100"/>
              <a:buFont typeface="Calibri"/>
              <a:buChar char="-"/>
            </a:pPr>
            <a:r>
              <a:rPr lang="en-AU" sz="1100" dirty="0">
                <a:highlight>
                  <a:srgbClr val="FFFFFF"/>
                </a:highlight>
                <a:latin typeface="Arial"/>
                <a:ea typeface="Arial"/>
                <a:cs typeface="Arial"/>
                <a:sym typeface="Arial"/>
              </a:rPr>
              <a:t>Next is the timing &amp; synchronisation system which drives the Analog to digital converter. It’s critical that this is works in order to have coherently sampled signals.</a:t>
            </a:r>
            <a:endParaRPr sz="1100" dirty="0">
              <a:highlight>
                <a:srgbClr val="FFFFFF"/>
              </a:highlight>
              <a:latin typeface="Arial"/>
              <a:ea typeface="Arial"/>
              <a:cs typeface="Arial"/>
            </a:endParaRPr>
          </a:p>
          <a:p>
            <a:pPr marL="457200" lvl="0" indent="-298450" algn="l" rtl="0">
              <a:lnSpc>
                <a:spcPct val="115000"/>
              </a:lnSpc>
              <a:spcBef>
                <a:spcPts val="0"/>
              </a:spcBef>
              <a:spcAft>
                <a:spcPts val="0"/>
              </a:spcAft>
              <a:buSzPts val="1100"/>
              <a:buFont typeface="Calibri"/>
              <a:buChar char="-"/>
            </a:pPr>
            <a:r>
              <a:rPr lang="en-AU" sz="1100" dirty="0">
                <a:highlight>
                  <a:srgbClr val="FFFFFF"/>
                </a:highlight>
                <a:latin typeface="Arial"/>
                <a:ea typeface="Arial"/>
                <a:cs typeface="Arial"/>
                <a:sym typeface="Arial"/>
              </a:rPr>
              <a:t>Next is the Polyphase filter bank which channelises the data.</a:t>
            </a:r>
            <a:endParaRPr sz="1100" dirty="0">
              <a:highlight>
                <a:srgbClr val="FFFFFF"/>
              </a:highlight>
              <a:latin typeface="Arial"/>
              <a:ea typeface="Arial"/>
              <a:cs typeface="Arial"/>
            </a:endParaRPr>
          </a:p>
          <a:p>
            <a:pPr marL="457200" lvl="0" indent="-298450" algn="l" rtl="0">
              <a:lnSpc>
                <a:spcPct val="115000"/>
              </a:lnSpc>
              <a:spcBef>
                <a:spcPts val="0"/>
              </a:spcBef>
              <a:spcAft>
                <a:spcPts val="0"/>
              </a:spcAft>
              <a:buSzPts val="1100"/>
              <a:buFont typeface="Calibri"/>
              <a:buChar char="-"/>
            </a:pPr>
            <a:r>
              <a:rPr lang="en-AU" sz="1100" dirty="0">
                <a:highlight>
                  <a:srgbClr val="FFFFFF"/>
                </a:highlight>
                <a:latin typeface="Arial"/>
                <a:ea typeface="Arial"/>
                <a:cs typeface="Arial"/>
                <a:sym typeface="Arial"/>
              </a:rPr>
              <a:t>Before the final data transmission system.</a:t>
            </a:r>
            <a:endParaRPr sz="1100" dirty="0">
              <a:highlight>
                <a:srgbClr val="FFFFFF"/>
              </a:highlight>
              <a:latin typeface="Arial"/>
              <a:ea typeface="Arial"/>
              <a:cs typeface="Arial"/>
            </a:endParaRPr>
          </a:p>
          <a:p>
            <a:pPr marL="457200" lvl="0" indent="-298450" algn="l" rtl="0">
              <a:lnSpc>
                <a:spcPct val="115000"/>
              </a:lnSpc>
              <a:spcBef>
                <a:spcPts val="0"/>
              </a:spcBef>
              <a:spcAft>
                <a:spcPts val="0"/>
              </a:spcAft>
              <a:buSzPts val="1100"/>
              <a:buFont typeface="Calibri"/>
              <a:buChar char="-"/>
            </a:pPr>
            <a:r>
              <a:rPr lang="en-AU" sz="1100" dirty="0">
                <a:highlight>
                  <a:srgbClr val="FFFFFF"/>
                </a:highlight>
                <a:latin typeface="Arial"/>
                <a:ea typeface="Arial"/>
                <a:cs typeface="Arial"/>
                <a:sym typeface="Arial"/>
              </a:rPr>
              <a:t>And finally the Monitoring &amp; Control system is critical in order to actually control the receiver and to collect telemetry.</a:t>
            </a:r>
            <a:endParaRPr sz="1100" dirty="0">
              <a:highlight>
                <a:srgbClr val="FFFFFF"/>
              </a:highlight>
              <a:latin typeface="Arial"/>
              <a:ea typeface="Arial"/>
              <a:cs typeface="Arial"/>
            </a:endParaRPr>
          </a:p>
          <a:p>
            <a:pPr marL="0" lvl="0" indent="0" algn="l" rtl="0">
              <a:lnSpc>
                <a:spcPct val="115000"/>
              </a:lnSpc>
              <a:spcBef>
                <a:spcPts val="0"/>
              </a:spcBef>
              <a:spcAft>
                <a:spcPts val="0"/>
              </a:spcAft>
              <a:buNone/>
            </a:pPr>
            <a:endParaRPr sz="1100">
              <a:highlight>
                <a:srgbClr val="FFFFFF"/>
              </a:highlight>
              <a:latin typeface="Arial"/>
              <a:ea typeface="Arial"/>
              <a:cs typeface="Arial"/>
              <a:sym typeface="Arial"/>
            </a:endParaRPr>
          </a:p>
          <a:p>
            <a:pPr marL="457200" lvl="0" indent="-298450" algn="l" rtl="0">
              <a:lnSpc>
                <a:spcPct val="115000"/>
              </a:lnSpc>
              <a:spcBef>
                <a:spcPts val="0"/>
              </a:spcBef>
              <a:spcAft>
                <a:spcPts val="0"/>
              </a:spcAft>
              <a:buSzPts val="1100"/>
              <a:buFont typeface="Calibri"/>
              <a:buChar char="-"/>
            </a:pPr>
            <a:r>
              <a:rPr lang="en-AU" sz="1100" dirty="0">
                <a:highlight>
                  <a:srgbClr val="FFFFFF"/>
                </a:highlight>
                <a:latin typeface="Arial"/>
                <a:ea typeface="Arial"/>
                <a:cs typeface="Arial"/>
                <a:sym typeface="Arial"/>
              </a:rPr>
              <a:t>The functionality of each of these components need to be tested and verified thoroughly before we can be confident enough to deploy the receiver to the MRO.</a:t>
            </a:r>
            <a:endParaRPr sz="1050" dirty="0">
              <a:highlight>
                <a:srgbClr val="FFFFFF"/>
              </a:highlight>
              <a:latin typeface="Arial"/>
              <a:ea typeface="Arial"/>
              <a:cs typeface="Arial"/>
            </a:endParaRPr>
          </a:p>
        </p:txBody>
      </p:sp>
      <p:sp>
        <p:nvSpPr>
          <p:cNvPr id="205" name="Google Shape;205;g2f36880d8d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f448d6d12b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2f448d6d12b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AU" sz="1100" dirty="0">
                <a:highlight>
                  <a:schemeClr val="lt1"/>
                </a:highlight>
                <a:latin typeface="Arial"/>
                <a:ea typeface="Arial"/>
                <a:cs typeface="Arial"/>
                <a:sym typeface="Arial"/>
              </a:rPr>
              <a:t>(60s) </a:t>
            </a:r>
            <a:endParaRPr sz="1100">
              <a:highlight>
                <a:schemeClr val="lt1"/>
              </a:highlight>
              <a:latin typeface="Arial"/>
              <a:ea typeface="Arial"/>
              <a:cs typeface="Arial"/>
              <a:sym typeface="Arial"/>
            </a:endParaRPr>
          </a:p>
          <a:p>
            <a:pPr marL="0" lvl="0" indent="0" algn="l" rtl="0">
              <a:lnSpc>
                <a:spcPct val="115000"/>
              </a:lnSpc>
              <a:spcBef>
                <a:spcPts val="0"/>
              </a:spcBef>
              <a:spcAft>
                <a:spcPts val="0"/>
              </a:spcAft>
              <a:buNone/>
            </a:pPr>
            <a:endParaRPr sz="1100">
              <a:highlight>
                <a:srgbClr val="FFFFFF"/>
              </a:highlight>
              <a:latin typeface="Arial"/>
              <a:ea typeface="Arial"/>
              <a:cs typeface="Arial"/>
              <a:sym typeface="Arial"/>
            </a:endParaRPr>
          </a:p>
          <a:p>
            <a:pPr marL="0" indent="0">
              <a:lnSpc>
                <a:spcPct val="114999"/>
              </a:lnSpc>
            </a:pPr>
            <a:r>
              <a:rPr lang="en-AU">
                <a:highlight>
                  <a:srgbClr val="FFFFFF"/>
                </a:highlight>
              </a:rPr>
              <a:t># The Current State of the Array</a:t>
            </a:r>
            <a:endParaRPr lang="en-AU" dirty="0">
              <a:highlight>
                <a:srgbClr val="FFFFFF"/>
              </a:highlight>
            </a:endParaRPr>
          </a:p>
          <a:p>
            <a:pPr marL="0" indent="0">
              <a:lnSpc>
                <a:spcPct val="114999"/>
              </a:lnSpc>
            </a:pPr>
            <a:endParaRPr lang="en-AU" dirty="0">
              <a:highlight>
                <a:srgbClr val="FFFFFF"/>
              </a:highlight>
            </a:endParaRPr>
          </a:p>
          <a:p>
            <a:pPr marL="0" indent="0">
              <a:lnSpc>
                <a:spcPct val="114999"/>
              </a:lnSpc>
            </a:pPr>
            <a:endParaRPr lang="en-AU" dirty="0">
              <a:highlight>
                <a:srgbClr val="FFFFFF"/>
              </a:highlight>
            </a:endParaRPr>
          </a:p>
          <a:p>
            <a:pPr marL="285750" indent="-285750">
              <a:lnSpc>
                <a:spcPct val="114999"/>
              </a:lnSpc>
              <a:buFont typeface="Calibri,Sans-Serif"/>
              <a:buChar char="-"/>
            </a:pPr>
            <a:r>
              <a:rPr lang="en-AU" dirty="0">
                <a:highlight>
                  <a:srgbClr val="FFFFFF"/>
                </a:highlight>
              </a:rPr>
              <a:t>Extended Configuration</a:t>
            </a:r>
            <a:endParaRPr lang="en-US">
              <a:highlight>
                <a:srgbClr val="FFFFFF"/>
              </a:highlight>
            </a:endParaRPr>
          </a:p>
          <a:p>
            <a:pPr marL="0" indent="0">
              <a:lnSpc>
                <a:spcPct val="114999"/>
              </a:lnSpc>
            </a:pPr>
            <a:endParaRPr lang="en-AU" dirty="0">
              <a:highlight>
                <a:srgbClr val="FFFFFF"/>
              </a:highlight>
            </a:endParaRPr>
          </a:p>
          <a:p>
            <a:pPr marL="285750" indent="-285750">
              <a:lnSpc>
                <a:spcPct val="114999"/>
              </a:lnSpc>
              <a:buFont typeface="Calibri,Sans-Serif"/>
              <a:buChar char="-"/>
            </a:pPr>
            <a:r>
              <a:rPr lang="en-AU" dirty="0">
                <a:highlight>
                  <a:srgbClr val="FFFFFF"/>
                </a:highlight>
              </a:rPr>
              <a:t>We have two new NI receivers in service on the F &amp; G group solar panel tiles.</a:t>
            </a:r>
            <a:endParaRPr lang="en-US">
              <a:highlight>
                <a:srgbClr val="FFFFFF"/>
              </a:highlight>
            </a:endParaRPr>
          </a:p>
          <a:p>
            <a:pPr marL="285750" indent="-285750">
              <a:lnSpc>
                <a:spcPct val="114999"/>
              </a:lnSpc>
              <a:buFont typeface="Calibri,Sans-Serif"/>
              <a:buChar char="-"/>
            </a:pPr>
            <a:r>
              <a:rPr lang="en-AU" dirty="0">
                <a:highlight>
                  <a:srgbClr val="FFFFFF"/>
                </a:highlight>
              </a:rPr>
              <a:t>With the remaining 2 RRI receivers available as spares.</a:t>
            </a:r>
            <a:endParaRPr lang="en-US" dirty="0"/>
          </a:p>
        </p:txBody>
      </p:sp>
      <p:sp>
        <p:nvSpPr>
          <p:cNvPr id="166" name="Google Shape;166;g2f448d6d12b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23</a:t>
            </a:fld>
            <a:endParaRPr/>
          </a:p>
        </p:txBody>
      </p:sp>
    </p:spTree>
    <p:extLst>
      <p:ext uri="{BB962C8B-B14F-4D97-AF65-F5344CB8AC3E}">
        <p14:creationId xmlns:p14="http://schemas.microsoft.com/office/powerpoint/2010/main" val="3106661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f36880d8d3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2f36880d8d3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115000"/>
              </a:lnSpc>
            </a:pPr>
            <a:r>
              <a:rPr lang="en-AU" sz="1100" dirty="0">
                <a:highlight>
                  <a:srgbClr val="FFFFFF"/>
                </a:highlight>
                <a:latin typeface="Arial"/>
                <a:ea typeface="Arial"/>
                <a:cs typeface="Arial"/>
                <a:sym typeface="Arial"/>
              </a:rPr>
              <a:t>(60s) </a:t>
            </a:r>
            <a:r>
              <a:rPr lang="en-AU" dirty="0"/>
              <a:t># Motivation &amp; Context: What is Phase III? And why new </a:t>
            </a:r>
            <a:r>
              <a:rPr lang="en-AU" dirty="0" err="1"/>
              <a:t>receievrs</a:t>
            </a:r>
            <a:r>
              <a:rPr lang="en-AU" dirty="0"/>
              <a:t>?</a:t>
            </a:r>
            <a:endParaRPr lang="en-US" dirty="0"/>
          </a:p>
          <a:p>
            <a:pPr marL="0" indent="0">
              <a:lnSpc>
                <a:spcPct val="114999"/>
              </a:lnSpc>
            </a:pPr>
            <a:endParaRPr lang="en-AU" dirty="0"/>
          </a:p>
          <a:p>
            <a:pPr marL="0" indent="0">
              <a:lnSpc>
                <a:spcPct val="114999"/>
              </a:lnSpc>
            </a:pPr>
            <a:endParaRPr lang="en-AU" dirty="0"/>
          </a:p>
          <a:p>
            <a:pPr marL="0" indent="0">
              <a:lnSpc>
                <a:spcPct val="114999"/>
              </a:lnSpc>
            </a:pPr>
            <a:endParaRPr lang="en-AU" dirty="0"/>
          </a:p>
          <a:p>
            <a:pPr marL="285750" indent="-285750">
              <a:lnSpc>
                <a:spcPct val="114999"/>
              </a:lnSpc>
              <a:buFont typeface="Calibri"/>
              <a:buChar char="-"/>
            </a:pPr>
            <a:r>
              <a:rPr lang="en-AU" dirty="0"/>
              <a:t>The goals for what we call Phase III of the MWA has always been to have the capability to process 256 Tiles simultaneously, and also to improve the spectral artifacts by implementing an oversampled PFB.</a:t>
            </a:r>
          </a:p>
          <a:p>
            <a:pPr marL="0" indent="0">
              <a:lnSpc>
                <a:spcPct val="114999"/>
              </a:lnSpc>
            </a:pPr>
            <a:endParaRPr lang="en-AU" dirty="0"/>
          </a:p>
          <a:p>
            <a:pPr marL="285750" indent="-285750">
              <a:lnSpc>
                <a:spcPct val="114999"/>
              </a:lnSpc>
              <a:buFont typeface="Calibri"/>
              <a:buChar char="-"/>
            </a:pPr>
            <a:r>
              <a:rPr lang="en-AU" dirty="0"/>
              <a:t>Both of which require new receivers</a:t>
            </a:r>
          </a:p>
          <a:p>
            <a:pPr marL="285750" indent="-285750">
              <a:lnSpc>
                <a:spcPct val="114999"/>
              </a:lnSpc>
              <a:buFont typeface="Calibri"/>
              <a:buChar char="-"/>
            </a:pPr>
            <a:endParaRPr lang="en-AU" dirty="0"/>
          </a:p>
          <a:p>
            <a:pPr marL="285750" indent="-285750">
              <a:lnSpc>
                <a:spcPct val="114999"/>
              </a:lnSpc>
              <a:buFont typeface="Calibri"/>
              <a:buChar char="-"/>
            </a:pPr>
            <a:endParaRPr lang="en-AU" dirty="0"/>
          </a:p>
          <a:p>
            <a:pPr marL="285750" indent="-285750">
              <a:lnSpc>
                <a:spcPct val="114999"/>
              </a:lnSpc>
              <a:buFont typeface="Calibri"/>
              <a:buChar char="-"/>
            </a:pPr>
            <a:endParaRPr lang="en-AU" dirty="0"/>
          </a:p>
          <a:p>
            <a:pPr marL="285750" indent="-285750">
              <a:lnSpc>
                <a:spcPct val="114999"/>
              </a:lnSpc>
              <a:buFont typeface="Calibri"/>
              <a:buChar char="-"/>
            </a:pPr>
            <a:endParaRPr lang="en-AU" dirty="0"/>
          </a:p>
          <a:p>
            <a:pPr marL="285750" indent="-285750">
              <a:lnSpc>
                <a:spcPct val="114999"/>
              </a:lnSpc>
              <a:buFont typeface="Calibri"/>
              <a:buChar char="-"/>
            </a:pPr>
            <a:endParaRPr lang="en-AU" dirty="0"/>
          </a:p>
          <a:p>
            <a:pPr marL="285750" indent="-285750">
              <a:lnSpc>
                <a:spcPct val="114999"/>
              </a:lnSpc>
              <a:buFont typeface="Calibri"/>
              <a:buChar char="-"/>
            </a:pPr>
            <a:endParaRPr lang="en-AU" dirty="0"/>
          </a:p>
          <a:p>
            <a:pPr marL="0" indent="0">
              <a:lnSpc>
                <a:spcPct val="114999"/>
              </a:lnSpc>
            </a:pPr>
            <a:endParaRPr lang="en-AU" dirty="0"/>
          </a:p>
          <a:p>
            <a:pPr marL="285750" indent="-285750">
              <a:lnSpc>
                <a:spcPct val="114999"/>
              </a:lnSpc>
              <a:buFont typeface="Calibri"/>
              <a:buChar char="-"/>
            </a:pPr>
            <a:r>
              <a:rPr lang="en-AU" sz="1100" dirty="0">
                <a:latin typeface="Arial"/>
                <a:cs typeface="Arial"/>
              </a:rPr>
              <a:t>So, why do we want to upgrade the receivers?</a:t>
            </a:r>
          </a:p>
          <a:p>
            <a:pPr marL="285750" indent="-285750">
              <a:lnSpc>
                <a:spcPct val="114999"/>
              </a:lnSpc>
              <a:buFont typeface="Calibri"/>
              <a:buChar char="-"/>
            </a:pPr>
            <a:endParaRPr lang="en-AU" sz="1100">
              <a:latin typeface="Arial"/>
              <a:cs typeface="Arial"/>
            </a:endParaRPr>
          </a:p>
          <a:p>
            <a:pPr marL="285750" indent="-285750">
              <a:lnSpc>
                <a:spcPct val="114999"/>
              </a:lnSpc>
              <a:buFont typeface="Calibri"/>
              <a:buChar char="-"/>
            </a:pPr>
            <a:r>
              <a:rPr lang="en-AU" sz="1100" dirty="0">
                <a:latin typeface="Arial"/>
                <a:cs typeface="Arial"/>
              </a:rPr>
              <a:t>Well, our existing receivers have served us well, but they have some shortfalls.</a:t>
            </a:r>
          </a:p>
          <a:p>
            <a:pPr lvl="1">
              <a:lnSpc>
                <a:spcPct val="114999"/>
              </a:lnSpc>
              <a:buFont typeface="Courier New"/>
              <a:buChar char="o"/>
            </a:pPr>
            <a:r>
              <a:rPr lang="en-AU" sz="1100" dirty="0">
                <a:latin typeface="Arial"/>
                <a:cs typeface="Arial"/>
              </a:rPr>
              <a:t>Namely, they are starting to age. (Built using legacy software that’s no longer supported, no ability to modify/fix, sometimes all we can do is turn it off and on again 5 times in a row.)</a:t>
            </a:r>
          </a:p>
          <a:p>
            <a:pPr lvl="1">
              <a:lnSpc>
                <a:spcPct val="114999"/>
              </a:lnSpc>
              <a:buFont typeface="Courier New"/>
              <a:buChar char="o"/>
            </a:pPr>
            <a:r>
              <a:rPr lang="en-AU" sz="1100" dirty="0">
                <a:latin typeface="Arial"/>
                <a:cs typeface="Arial"/>
              </a:rPr>
              <a:t>They only have 5 bits of output precision</a:t>
            </a:r>
          </a:p>
          <a:p>
            <a:pPr lvl="1">
              <a:lnSpc>
                <a:spcPct val="114999"/>
              </a:lnSpc>
              <a:buFont typeface="Courier New"/>
              <a:buChar char="o"/>
            </a:pPr>
            <a:r>
              <a:rPr lang="en-AU" sz="1100" dirty="0">
                <a:latin typeface="Arial"/>
                <a:cs typeface="Arial"/>
              </a:rPr>
              <a:t>And they exhibit issues near their channel edges due to aliasing.</a:t>
            </a:r>
          </a:p>
          <a:p>
            <a:pPr marL="285750" indent="-285750">
              <a:lnSpc>
                <a:spcPct val="114999"/>
              </a:lnSpc>
              <a:buFont typeface="Calibri"/>
              <a:buChar char="-"/>
            </a:pPr>
            <a:endParaRPr lang="en-AU" sz="1100">
              <a:latin typeface="Arial"/>
              <a:cs typeface="Arial"/>
            </a:endParaRPr>
          </a:p>
          <a:p>
            <a:pPr marL="285750" indent="-285750">
              <a:lnSpc>
                <a:spcPct val="114999"/>
              </a:lnSpc>
              <a:buFont typeface="Calibri"/>
              <a:buChar char="-"/>
            </a:pPr>
            <a:r>
              <a:rPr lang="en-AU" sz="1100" dirty="0">
                <a:latin typeface="Arial"/>
                <a:cs typeface="Arial"/>
              </a:rPr>
              <a:t>Phase III is …</a:t>
            </a:r>
          </a:p>
          <a:p>
            <a:pPr marL="0" indent="0">
              <a:lnSpc>
                <a:spcPct val="114999"/>
              </a:lnSpc>
            </a:pPr>
            <a:endParaRPr lang="en-AU" sz="1100">
              <a:latin typeface="Arial"/>
              <a:cs typeface="Arial"/>
            </a:endParaRPr>
          </a:p>
          <a:p>
            <a:pPr marL="0" indent="0"/>
            <a:endParaRPr lang="en-US"/>
          </a:p>
          <a:p>
            <a:pPr indent="-317500">
              <a:buFont typeface="Calibri"/>
              <a:buChar char="-"/>
            </a:pPr>
            <a:endParaRPr lang="en-AU" sz="1100">
              <a:latin typeface="Arial"/>
              <a:cs typeface="Arial"/>
            </a:endParaRPr>
          </a:p>
          <a:p>
            <a:pPr marL="0" indent="0">
              <a:lnSpc>
                <a:spcPct val="115000"/>
              </a:lnSpc>
            </a:pPr>
            <a:endParaRPr lang="en-AU" sz="1100">
              <a:latin typeface="Arial"/>
              <a:ea typeface="Arial"/>
              <a:cs typeface="Arial"/>
            </a:endParaRPr>
          </a:p>
          <a:p>
            <a:pPr marL="0" indent="0">
              <a:lnSpc>
                <a:spcPct val="114999"/>
              </a:lnSpc>
            </a:pPr>
            <a:endParaRPr lang="en-AU" sz="1100">
              <a:latin typeface="Arial"/>
              <a:ea typeface="Arial"/>
              <a:cs typeface="Arial"/>
            </a:endParaRPr>
          </a:p>
          <a:p>
            <a:pPr marL="0" indent="0">
              <a:lnSpc>
                <a:spcPct val="115000"/>
              </a:lnSpc>
            </a:pPr>
            <a:endParaRPr lang="en-AU" sz="1100">
              <a:latin typeface="Arial"/>
              <a:ea typeface="Arial"/>
              <a:cs typeface="Arial"/>
            </a:endParaRPr>
          </a:p>
          <a:p>
            <a:pPr marL="0" indent="0">
              <a:lnSpc>
                <a:spcPct val="115000"/>
              </a:lnSpc>
            </a:pPr>
            <a:endParaRPr lang="en-AU" sz="1100">
              <a:latin typeface="Arial"/>
              <a:ea typeface="Arial"/>
              <a:cs typeface="Arial"/>
            </a:endParaRPr>
          </a:p>
          <a:p>
            <a:pPr marL="0" indent="0">
              <a:lnSpc>
                <a:spcPct val="115000"/>
              </a:lnSpc>
            </a:pPr>
            <a:endParaRPr sz="1100">
              <a:highlight>
                <a:srgbClr val="FFFFFF"/>
              </a:highlight>
              <a:latin typeface="Arial"/>
              <a:ea typeface="Arial"/>
              <a:cs typeface="Arial"/>
            </a:endParaRPr>
          </a:p>
          <a:p>
            <a:pPr marL="0" lvl="0" indent="0" algn="l" rtl="0">
              <a:lnSpc>
                <a:spcPct val="115000"/>
              </a:lnSpc>
              <a:spcBef>
                <a:spcPts val="0"/>
              </a:spcBef>
              <a:spcAft>
                <a:spcPts val="0"/>
              </a:spcAft>
              <a:buNone/>
            </a:pPr>
            <a:endParaRPr sz="1100">
              <a:highlight>
                <a:srgbClr val="FFFFFF"/>
              </a:highlight>
              <a:latin typeface="Arial"/>
              <a:ea typeface="Arial"/>
              <a:cs typeface="Arial"/>
            </a:endParaRPr>
          </a:p>
        </p:txBody>
      </p:sp>
      <p:sp>
        <p:nvSpPr>
          <p:cNvPr id="99" name="Google Shape;99;g2f36880d8d3_0_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3</a:t>
            </a:fld>
            <a:endParaRPr/>
          </a:p>
        </p:txBody>
      </p:sp>
    </p:spTree>
    <p:extLst>
      <p:ext uri="{BB962C8B-B14F-4D97-AF65-F5344CB8AC3E}">
        <p14:creationId xmlns:p14="http://schemas.microsoft.com/office/powerpoint/2010/main" val="1991523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f36880d8d3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2f36880d8d3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AU" sz="1100" dirty="0">
                <a:highlight>
                  <a:srgbClr val="FFFFFF"/>
                </a:highlight>
                <a:latin typeface="Arial"/>
                <a:ea typeface="Arial"/>
                <a:cs typeface="Arial"/>
                <a:sym typeface="Arial"/>
              </a:rPr>
              <a:t>(30s) </a:t>
            </a:r>
            <a:endParaRPr sz="1100" dirty="0">
              <a:highlight>
                <a:srgbClr val="FFFFFF"/>
              </a:highlight>
              <a:latin typeface="Arial"/>
              <a:ea typeface="Arial"/>
              <a:cs typeface="Arial"/>
              <a:sym typeface="Arial"/>
            </a:endParaRPr>
          </a:p>
          <a:p>
            <a:pPr marL="0" indent="0">
              <a:lnSpc>
                <a:spcPct val="114999"/>
              </a:lnSpc>
            </a:pPr>
            <a:endParaRPr lang="en-AU" sz="1100" dirty="0">
              <a:latin typeface="Arial"/>
              <a:ea typeface="Arial"/>
              <a:cs typeface="Arial"/>
            </a:endParaRPr>
          </a:p>
          <a:p>
            <a:pPr marL="171450" indent="-171450">
              <a:lnSpc>
                <a:spcPct val="114999"/>
              </a:lnSpc>
              <a:buFont typeface="Calibri"/>
              <a:buChar char="-"/>
            </a:pPr>
            <a:r>
              <a:rPr lang="en-AU" sz="1100" dirty="0">
                <a:latin typeface="Arial"/>
                <a:ea typeface="Arial"/>
                <a:cs typeface="Arial"/>
              </a:rPr>
              <a:t>So, we already have the National Instruments based receivers or NI receivers for short.</a:t>
            </a:r>
          </a:p>
          <a:p>
            <a:pPr marL="171450" indent="-171450">
              <a:lnSpc>
                <a:spcPct val="114999"/>
              </a:lnSpc>
              <a:buFont typeface="Calibri"/>
              <a:buChar char="-"/>
            </a:pPr>
            <a:r>
              <a:rPr lang="en-AU" sz="1100" dirty="0">
                <a:latin typeface="Arial"/>
                <a:ea typeface="Arial"/>
                <a:cs typeface="Arial"/>
              </a:rPr>
              <a:t>2 of them (so 16 Tiles worth) have been in service since 2022, and they are currently connected to the F &amp; G group solar Tiles.</a:t>
            </a:r>
          </a:p>
          <a:p>
            <a:pPr marL="171450" indent="-171450">
              <a:lnSpc>
                <a:spcPct val="114999"/>
              </a:lnSpc>
              <a:buFont typeface="Calibri"/>
              <a:buChar char="-"/>
            </a:pPr>
            <a:endParaRPr lang="en-AU" sz="1100" dirty="0">
              <a:latin typeface="Arial"/>
              <a:ea typeface="Arial"/>
              <a:cs typeface="Arial"/>
            </a:endParaRPr>
          </a:p>
          <a:p>
            <a:pPr marL="0" indent="0">
              <a:lnSpc>
                <a:spcPct val="114999"/>
              </a:lnSpc>
            </a:pPr>
            <a:endParaRPr lang="en-AU" sz="1100" dirty="0">
              <a:latin typeface="Arial"/>
              <a:ea typeface="Arial"/>
              <a:cs typeface="Arial"/>
            </a:endParaRPr>
          </a:p>
          <a:p>
            <a:pPr marL="171450" indent="-171450">
              <a:lnSpc>
                <a:spcPct val="114999"/>
              </a:lnSpc>
              <a:buFont typeface="Calibri"/>
              <a:buChar char="-"/>
            </a:pPr>
            <a:r>
              <a:rPr lang="en-AU" sz="1100" dirty="0">
                <a:latin typeface="Arial"/>
                <a:ea typeface="Arial"/>
                <a:cs typeface="Arial"/>
              </a:rPr>
              <a:t>Unfortunately, we only have two of these receivers, and they are very expensive... Which leads me to the new SHAO receivers.</a:t>
            </a:r>
          </a:p>
          <a:p>
            <a:pPr marL="0" indent="0">
              <a:lnSpc>
                <a:spcPct val="114999"/>
              </a:lnSpc>
            </a:pPr>
            <a:endParaRPr lang="en-AU" sz="1100">
              <a:latin typeface="Arial"/>
              <a:ea typeface="Arial"/>
              <a:cs typeface="Arial"/>
            </a:endParaRPr>
          </a:p>
          <a:p>
            <a:pPr marL="171450" indent="-171450">
              <a:lnSpc>
                <a:spcPct val="115000"/>
              </a:lnSpc>
              <a:buFont typeface="Calibri"/>
              <a:buChar char="-"/>
            </a:pPr>
            <a:endParaRPr lang="en-AU" sz="1100">
              <a:latin typeface="Arial"/>
              <a:ea typeface="Arial"/>
              <a:cs typeface="Arial"/>
            </a:endParaRPr>
          </a:p>
          <a:p>
            <a:pPr marL="171450" indent="-171450">
              <a:lnSpc>
                <a:spcPct val="115000"/>
              </a:lnSpc>
              <a:buFont typeface="Calibri"/>
              <a:buChar char="-"/>
            </a:pPr>
            <a:endParaRPr lang="en-AU" sz="1100">
              <a:latin typeface="Arial"/>
              <a:ea typeface="Arial"/>
              <a:cs typeface="Arial"/>
            </a:endParaRPr>
          </a:p>
          <a:p>
            <a:pPr marL="0" indent="0">
              <a:lnSpc>
                <a:spcPct val="115000"/>
              </a:lnSpc>
            </a:pPr>
            <a:endParaRPr lang="en-US" sz="1100">
              <a:latin typeface="Arial"/>
              <a:ea typeface="Arial"/>
              <a:cs typeface="Arial"/>
            </a:endParaRPr>
          </a:p>
          <a:p>
            <a:pPr marL="0" indent="0">
              <a:lnSpc>
                <a:spcPct val="115000"/>
              </a:lnSpc>
            </a:pPr>
            <a:endParaRPr lang="en-US" sz="1100">
              <a:highlight>
                <a:srgbClr val="FFFFFF"/>
              </a:highlight>
              <a:latin typeface="Arial"/>
              <a:ea typeface="Arial"/>
              <a:cs typeface="Arial"/>
            </a:endParaRPr>
          </a:p>
          <a:p>
            <a:pPr marL="0" indent="0">
              <a:lnSpc>
                <a:spcPct val="115000"/>
              </a:lnSpc>
            </a:pPr>
            <a:endParaRPr lang="en-US" sz="1100">
              <a:highlight>
                <a:srgbClr val="FFFFFF"/>
              </a:highlight>
              <a:latin typeface="Arial"/>
              <a:ea typeface="Arial"/>
              <a:cs typeface="Arial"/>
            </a:endParaRPr>
          </a:p>
        </p:txBody>
      </p:sp>
      <p:sp>
        <p:nvSpPr>
          <p:cNvPr id="99" name="Google Shape;99;g2f36880d8d3_0_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4</a:t>
            </a:fld>
            <a:endParaRPr/>
          </a:p>
        </p:txBody>
      </p:sp>
    </p:spTree>
    <p:extLst>
      <p:ext uri="{BB962C8B-B14F-4D97-AF65-F5344CB8AC3E}">
        <p14:creationId xmlns:p14="http://schemas.microsoft.com/office/powerpoint/2010/main" val="1466222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05bde1b03b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g105bde1b03b_0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AU" sz="1100" dirty="0">
                <a:highlight>
                  <a:srgbClr val="FFFFFF"/>
                </a:highlight>
                <a:latin typeface="Arial"/>
                <a:ea typeface="Arial"/>
                <a:cs typeface="Arial"/>
                <a:sym typeface="Arial"/>
              </a:rPr>
              <a:t>(30s) </a:t>
            </a:r>
            <a:endParaRPr sz="1100" dirty="0">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indent="-298450">
              <a:lnSpc>
                <a:spcPct val="115000"/>
              </a:lnSpc>
              <a:buSzPts val="1100"/>
              <a:buFont typeface="Arial"/>
              <a:buChar char="-"/>
            </a:pPr>
            <a:r>
              <a:rPr lang="en-AU" sz="1100" dirty="0">
                <a:latin typeface="Arial"/>
                <a:ea typeface="Arial"/>
                <a:cs typeface="Arial"/>
                <a:sym typeface="Arial"/>
              </a:rPr>
              <a:t>At this point I need to thank </a:t>
            </a:r>
            <a:r>
              <a:rPr lang="en-AU" sz="1100" dirty="0" err="1">
                <a:latin typeface="Arial"/>
                <a:ea typeface="Arial"/>
                <a:cs typeface="Arial"/>
                <a:sym typeface="Arial"/>
              </a:rPr>
              <a:t>Yajun</a:t>
            </a:r>
            <a:r>
              <a:rPr lang="en-AU" sz="1100" dirty="0">
                <a:latin typeface="Arial"/>
                <a:ea typeface="Arial"/>
                <a:cs typeface="Arial"/>
                <a:sym typeface="Arial"/>
              </a:rPr>
              <a:t> and the </a:t>
            </a:r>
            <a:r>
              <a:rPr lang="en-AU" sz="1100" dirty="0" err="1">
                <a:latin typeface="Arial"/>
                <a:ea typeface="Arial"/>
                <a:cs typeface="Arial"/>
                <a:sym typeface="Arial"/>
              </a:rPr>
              <a:t>whiole</a:t>
            </a:r>
            <a:r>
              <a:rPr lang="en-AU" sz="1100" dirty="0">
                <a:latin typeface="Arial"/>
                <a:ea typeface="Arial"/>
                <a:cs typeface="Arial"/>
                <a:sym typeface="Arial"/>
              </a:rPr>
              <a:t> team from SHAO for their great work developing the new receivers.</a:t>
            </a:r>
            <a:endParaRPr sz="1100" dirty="0">
              <a:latin typeface="Arial"/>
              <a:ea typeface="Arial"/>
              <a:cs typeface="Arial"/>
              <a:sym typeface="Arial"/>
            </a:endParaRPr>
          </a:p>
          <a:p>
            <a:pPr lvl="0" indent="-298450" algn="l" rtl="0">
              <a:lnSpc>
                <a:spcPct val="114999"/>
              </a:lnSpc>
              <a:spcBef>
                <a:spcPts val="0"/>
              </a:spcBef>
              <a:spcAft>
                <a:spcPts val="0"/>
              </a:spcAft>
              <a:buSzPts val="1100"/>
              <a:buChar char="-"/>
            </a:pPr>
            <a:endParaRPr lang="en-AU" sz="1100">
              <a:latin typeface="Arial"/>
              <a:ea typeface="Arial"/>
              <a:cs typeface="Arial"/>
            </a:endParaRPr>
          </a:p>
          <a:p>
            <a:pPr indent="-298450">
              <a:lnSpc>
                <a:spcPct val="114999"/>
              </a:lnSpc>
              <a:buSzPts val="1100"/>
              <a:buFont typeface="Arial"/>
              <a:buChar char="-"/>
            </a:pPr>
            <a:r>
              <a:rPr lang="en-AU" sz="1100" dirty="0">
                <a:latin typeface="Arial"/>
                <a:ea typeface="Arial"/>
                <a:cs typeface="Arial"/>
              </a:rPr>
              <a:t>They have developed a phase III capable receiver?</a:t>
            </a:r>
          </a:p>
          <a:p>
            <a:pPr marL="1371600" lvl="1" indent="-298450">
              <a:lnSpc>
                <a:spcPct val="114999"/>
              </a:lnSpc>
              <a:buSzPts val="1100"/>
              <a:buFont typeface="Courier New"/>
              <a:buChar char="o"/>
            </a:pPr>
            <a:r>
              <a:rPr lang="en-AU" sz="1100" dirty="0">
                <a:latin typeface="Arial"/>
                <a:ea typeface="Arial"/>
                <a:cs typeface="Arial"/>
              </a:rPr>
              <a:t>Oversampling</a:t>
            </a:r>
          </a:p>
          <a:p>
            <a:pPr marL="1371600" lvl="1" indent="-298450">
              <a:lnSpc>
                <a:spcPct val="114999"/>
              </a:lnSpc>
              <a:buSzPts val="1100"/>
              <a:buFont typeface="Courier New"/>
              <a:buChar char="o"/>
            </a:pPr>
            <a:r>
              <a:rPr lang="en-AU" sz="1100" dirty="0">
                <a:latin typeface="Arial"/>
                <a:ea typeface="Arial"/>
                <a:cs typeface="Arial"/>
              </a:rPr>
              <a:t>12 bit ADC</a:t>
            </a:r>
          </a:p>
          <a:p>
            <a:pPr marL="1371600" lvl="1" indent="-298450">
              <a:lnSpc>
                <a:spcPct val="114999"/>
              </a:lnSpc>
              <a:buSzPts val="1100"/>
              <a:buFont typeface="Courier New"/>
              <a:buChar char="o"/>
            </a:pPr>
            <a:r>
              <a:rPr lang="en-AU" sz="1100" dirty="0">
                <a:latin typeface="Arial"/>
                <a:ea typeface="Arial"/>
                <a:cs typeface="Arial"/>
              </a:rPr>
              <a:t>Modern hardware</a:t>
            </a:r>
          </a:p>
          <a:p>
            <a:pPr indent="-298450">
              <a:lnSpc>
                <a:spcPct val="114999"/>
              </a:lnSpc>
              <a:buSzPts val="1100"/>
              <a:buFont typeface="Arial"/>
              <a:buChar char="-"/>
            </a:pPr>
            <a:endParaRPr lang="en-AU" sz="1100">
              <a:latin typeface="Arial"/>
              <a:ea typeface="Arial"/>
              <a:cs typeface="Arial"/>
            </a:endParaRPr>
          </a:p>
          <a:p>
            <a:pPr indent="-298450">
              <a:lnSpc>
                <a:spcPct val="114999"/>
              </a:lnSpc>
              <a:buSzPts val="1100"/>
              <a:buFont typeface="Arial"/>
              <a:buChar char="-"/>
            </a:pPr>
            <a:r>
              <a:rPr lang="en-AU" sz="1100" dirty="0">
                <a:latin typeface="Arial"/>
                <a:ea typeface="Arial"/>
                <a:cs typeface="Arial"/>
              </a:rPr>
              <a:t>Developed Prototype. And recently delivered the remaining 15 receiver modules.</a:t>
            </a:r>
          </a:p>
          <a:p>
            <a:pPr indent="-298450">
              <a:lnSpc>
                <a:spcPct val="114999"/>
              </a:lnSpc>
              <a:buSzPts val="1100"/>
              <a:buFont typeface="Arial"/>
              <a:buChar char="-"/>
            </a:pPr>
            <a:endParaRPr lang="en-AU" sz="1100">
              <a:latin typeface="Arial"/>
              <a:ea typeface="Arial"/>
              <a:cs typeface="Arial"/>
            </a:endParaRPr>
          </a:p>
          <a:p>
            <a:pPr indent="-298450">
              <a:lnSpc>
                <a:spcPct val="114999"/>
              </a:lnSpc>
              <a:buSzPts val="1100"/>
              <a:buFont typeface="Arial"/>
              <a:buChar char="-"/>
            </a:pPr>
            <a:endParaRPr lang="en-AU" sz="1100">
              <a:latin typeface="Arial"/>
              <a:ea typeface="Arial"/>
              <a:cs typeface="Arial"/>
            </a:endParaRPr>
          </a:p>
        </p:txBody>
      </p:sp>
      <p:sp>
        <p:nvSpPr>
          <p:cNvPr id="112" name="Google Shape;112;g105bde1b03b_0_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f36880d8d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f36880d8d3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AU" sz="1100" dirty="0">
                <a:highlight>
                  <a:schemeClr val="lt1"/>
                </a:highlight>
                <a:latin typeface="Arial"/>
                <a:ea typeface="Arial"/>
                <a:cs typeface="Arial"/>
                <a:sym typeface="Arial"/>
              </a:rPr>
              <a:t>(45s) </a:t>
            </a:r>
            <a:endParaRPr sz="1100" dirty="0">
              <a:highlight>
                <a:schemeClr val="lt1"/>
              </a:highlight>
              <a:latin typeface="Arial"/>
              <a:ea typeface="Arial"/>
              <a:cs typeface="Arial"/>
              <a:sym typeface="Arial"/>
            </a:endParaRPr>
          </a:p>
          <a:p>
            <a:pPr marL="0" lvl="0" indent="0" algn="l" rtl="0">
              <a:lnSpc>
                <a:spcPct val="115000"/>
              </a:lnSpc>
              <a:spcBef>
                <a:spcPts val="0"/>
              </a:spcBef>
              <a:spcAft>
                <a:spcPts val="0"/>
              </a:spcAft>
              <a:buNone/>
            </a:pPr>
            <a:endParaRPr sz="1100">
              <a:highlight>
                <a:srgbClr val="FFFFFF"/>
              </a:highlight>
              <a:latin typeface="Arial"/>
              <a:ea typeface="Arial"/>
              <a:cs typeface="Arial"/>
              <a:sym typeface="Arial"/>
            </a:endParaRPr>
          </a:p>
          <a:p>
            <a:pPr marL="0" indent="0">
              <a:lnSpc>
                <a:spcPct val="114999"/>
              </a:lnSpc>
            </a:pPr>
            <a:r>
              <a:rPr lang="en-US" sz="1100" dirty="0">
                <a:highlight>
                  <a:srgbClr val="FFFFFF"/>
                </a:highlight>
                <a:latin typeface="Arial"/>
                <a:ea typeface="Arial"/>
                <a:cs typeface="Arial"/>
              </a:rPr>
              <a:t>Connected to Solar Tiles via </a:t>
            </a:r>
            <a:r>
              <a:rPr lang="en-US" sz="1100" dirty="0" err="1">
                <a:highlight>
                  <a:srgbClr val="FFFFFF"/>
                </a:highlight>
                <a:latin typeface="Arial"/>
                <a:ea typeface="Arial"/>
                <a:cs typeface="Arial"/>
              </a:rPr>
              <a:t>RFoF</a:t>
            </a:r>
            <a:r>
              <a:rPr lang="en-US" sz="1100" dirty="0">
                <a:highlight>
                  <a:srgbClr val="FFFFFF"/>
                </a:highlight>
                <a:latin typeface="Arial"/>
                <a:ea typeface="Arial"/>
                <a:cs typeface="Arial"/>
              </a:rPr>
              <a:t> (G Group)</a:t>
            </a:r>
          </a:p>
          <a:p>
            <a:pPr marL="0" indent="0">
              <a:lnSpc>
                <a:spcPct val="114999"/>
              </a:lnSpc>
            </a:pPr>
            <a:endParaRPr lang="en-US" sz="1100">
              <a:highlight>
                <a:srgbClr val="FFFFFF"/>
              </a:highlight>
              <a:latin typeface="Arial"/>
              <a:ea typeface="Arial"/>
              <a:cs typeface="Arial"/>
            </a:endParaRPr>
          </a:p>
          <a:p>
            <a:pPr marL="0" indent="0">
              <a:lnSpc>
                <a:spcPct val="114999"/>
              </a:lnSpc>
            </a:pPr>
            <a:endParaRPr lang="en-US" sz="1100">
              <a:highlight>
                <a:srgbClr val="FFFFFF"/>
              </a:highlight>
              <a:latin typeface="Arial"/>
              <a:ea typeface="Arial"/>
              <a:cs typeface="Arial"/>
            </a:endParaRPr>
          </a:p>
          <a:p>
            <a:pPr marL="171450" indent="-171450">
              <a:lnSpc>
                <a:spcPct val="114999"/>
              </a:lnSpc>
              <a:buFont typeface="Calibri"/>
              <a:buChar char="-"/>
            </a:pPr>
            <a:r>
              <a:rPr lang="en-US" sz="1100" dirty="0">
                <a:highlight>
                  <a:srgbClr val="FFFFFF"/>
                </a:highlight>
                <a:latin typeface="Arial"/>
                <a:ea typeface="Arial"/>
                <a:cs typeface="Arial"/>
              </a:rPr>
              <a:t>So while the SHAO receiver was deployed we did a series of tests, to validate basic functionality, starting with observing calibrator sources.</a:t>
            </a:r>
          </a:p>
        </p:txBody>
      </p:sp>
      <p:sp>
        <p:nvSpPr>
          <p:cNvPr id="153" name="Google Shape;153;g2f36880d8d3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f36880d8d3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2f36880d8d3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115000"/>
              </a:lnSpc>
              <a:buClr>
                <a:schemeClr val="dk1"/>
              </a:buClr>
              <a:buSzPts val="1100"/>
            </a:pPr>
            <a:r>
              <a:rPr lang="en-AU" sz="1100" dirty="0">
                <a:highlight>
                  <a:schemeClr val="lt1"/>
                </a:highlight>
                <a:latin typeface="Arial"/>
                <a:ea typeface="Arial"/>
                <a:cs typeface="Arial"/>
                <a:sym typeface="Arial"/>
              </a:rPr>
              <a:t>(45s) </a:t>
            </a:r>
            <a:endParaRPr lang="en-US" sz="1100" dirty="0">
              <a:highlight>
                <a:srgbClr val="FFFFFF"/>
              </a:highlight>
              <a:latin typeface="Arial"/>
              <a:ea typeface="Arial"/>
              <a:cs typeface="Arial"/>
            </a:endParaRPr>
          </a:p>
          <a:p>
            <a:pPr marL="0" lvl="0" indent="0" algn="l" rtl="0">
              <a:lnSpc>
                <a:spcPct val="115000"/>
              </a:lnSpc>
              <a:spcBef>
                <a:spcPts val="0"/>
              </a:spcBef>
              <a:spcAft>
                <a:spcPts val="0"/>
              </a:spcAft>
              <a:buNone/>
            </a:pPr>
            <a:endParaRPr sz="1100">
              <a:highlight>
                <a:srgbClr val="FFFFFF"/>
              </a:highlight>
              <a:latin typeface="Arial"/>
              <a:ea typeface="Arial"/>
              <a:cs typeface="Arial"/>
              <a:sym typeface="Arial"/>
            </a:endParaRPr>
          </a:p>
          <a:p>
            <a:pPr marL="0" indent="0">
              <a:lnSpc>
                <a:spcPct val="114999"/>
              </a:lnSpc>
            </a:pPr>
            <a:endParaRPr lang="en-US" sz="1100" dirty="0">
              <a:highlight>
                <a:srgbClr val="FFFFFF"/>
              </a:highlight>
              <a:latin typeface="Arial"/>
              <a:ea typeface="Arial"/>
              <a:cs typeface="Arial"/>
            </a:endParaRPr>
          </a:p>
          <a:p>
            <a:pPr marL="171450" indent="-171450">
              <a:lnSpc>
                <a:spcPct val="114999"/>
              </a:lnSpc>
              <a:buFont typeface="Calibri"/>
              <a:buChar char="-"/>
            </a:pPr>
            <a:r>
              <a:rPr lang="en-US" sz="1100" dirty="0">
                <a:highlight>
                  <a:srgbClr val="FFFFFF"/>
                </a:highlight>
                <a:latin typeface="Arial"/>
                <a:ea typeface="Arial"/>
                <a:cs typeface="Arial"/>
              </a:rPr>
              <a:t>The idea is that legacy mode emulates the exact same PFB filter as the existing RRI receivers.</a:t>
            </a:r>
          </a:p>
          <a:p>
            <a:pPr marL="171450" indent="-171450">
              <a:lnSpc>
                <a:spcPct val="114999"/>
              </a:lnSpc>
              <a:buFont typeface="Calibri"/>
              <a:buChar char="-"/>
            </a:pPr>
            <a:endParaRPr lang="en-US" sz="1100" dirty="0">
              <a:highlight>
                <a:srgbClr val="FFFFFF"/>
              </a:highlight>
              <a:latin typeface="Arial"/>
              <a:ea typeface="Arial"/>
              <a:cs typeface="Arial"/>
            </a:endParaRPr>
          </a:p>
          <a:p>
            <a:pPr marL="171450" indent="-171450">
              <a:lnSpc>
                <a:spcPct val="114999"/>
              </a:lnSpc>
              <a:buFont typeface="Calibri"/>
              <a:buChar char="-"/>
            </a:pPr>
            <a:endParaRPr lang="en-US" sz="1100" dirty="0">
              <a:highlight>
                <a:srgbClr val="FFFFFF"/>
              </a:highlight>
              <a:latin typeface="Arial"/>
              <a:ea typeface="Arial"/>
              <a:cs typeface="Arial"/>
            </a:endParaRPr>
          </a:p>
        </p:txBody>
      </p:sp>
      <p:sp>
        <p:nvSpPr>
          <p:cNvPr id="125" name="Google Shape;125;g2f36880d8d3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f36880d8d3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2f36880d8d3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115000"/>
              </a:lnSpc>
              <a:buClr>
                <a:schemeClr val="dk1"/>
              </a:buClr>
              <a:buSzPts val="1100"/>
            </a:pPr>
            <a:r>
              <a:rPr lang="en-AU" sz="1100" dirty="0">
                <a:highlight>
                  <a:schemeClr val="lt1"/>
                </a:highlight>
                <a:latin typeface="Arial"/>
                <a:ea typeface="Arial"/>
                <a:cs typeface="Arial"/>
                <a:sym typeface="Arial"/>
              </a:rPr>
              <a:t>(30s) </a:t>
            </a:r>
            <a:endParaRPr lang="en-US" sz="1100" dirty="0">
              <a:highlight>
                <a:srgbClr val="FFFFFF"/>
              </a:highlight>
              <a:latin typeface="Arial"/>
              <a:ea typeface="Arial"/>
              <a:cs typeface="Arial"/>
            </a:endParaRPr>
          </a:p>
          <a:p>
            <a:pPr marL="0" lvl="0" indent="0" algn="l" rtl="0">
              <a:lnSpc>
                <a:spcPct val="115000"/>
              </a:lnSpc>
              <a:spcBef>
                <a:spcPts val="0"/>
              </a:spcBef>
              <a:spcAft>
                <a:spcPts val="0"/>
              </a:spcAft>
              <a:buNone/>
            </a:pPr>
            <a:endParaRPr sz="1100">
              <a:highlight>
                <a:srgbClr val="FFFFFF"/>
              </a:highlight>
              <a:latin typeface="Arial"/>
              <a:ea typeface="Arial"/>
              <a:cs typeface="Arial"/>
              <a:sym typeface="Arial"/>
            </a:endParaRPr>
          </a:p>
        </p:txBody>
      </p:sp>
      <p:sp>
        <p:nvSpPr>
          <p:cNvPr id="125" name="Google Shape;125;g2f36880d8d3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8</a:t>
            </a:fld>
            <a:endParaRPr/>
          </a:p>
        </p:txBody>
      </p:sp>
    </p:spTree>
    <p:extLst>
      <p:ext uri="{BB962C8B-B14F-4D97-AF65-F5344CB8AC3E}">
        <p14:creationId xmlns:p14="http://schemas.microsoft.com/office/powerpoint/2010/main" val="3958100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f36880d8d3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2f36880d8d3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AU" sz="1100" dirty="0">
                <a:highlight>
                  <a:schemeClr val="lt1"/>
                </a:highlight>
                <a:latin typeface="Arial"/>
                <a:ea typeface="Arial"/>
                <a:cs typeface="Arial"/>
                <a:sym typeface="Arial"/>
              </a:rPr>
              <a:t>(45s) </a:t>
            </a:r>
            <a:endParaRPr sz="1100" dirty="0">
              <a:highlight>
                <a:schemeClr val="lt1"/>
              </a:highlight>
              <a:latin typeface="Arial"/>
              <a:ea typeface="Arial"/>
              <a:cs typeface="Arial"/>
              <a:sym typeface="Arial"/>
            </a:endParaRPr>
          </a:p>
          <a:p>
            <a:pPr marL="0" lvl="0" indent="0" algn="l" rtl="0">
              <a:lnSpc>
                <a:spcPct val="115000"/>
              </a:lnSpc>
              <a:spcBef>
                <a:spcPts val="0"/>
              </a:spcBef>
              <a:spcAft>
                <a:spcPts val="0"/>
              </a:spcAft>
              <a:buNone/>
            </a:pPr>
            <a:endParaRPr sz="1100">
              <a:highlight>
                <a:srgbClr val="FFFFFF"/>
              </a:highlight>
              <a:latin typeface="Arial"/>
              <a:ea typeface="Arial"/>
              <a:cs typeface="Arial"/>
              <a:sym typeface="Arial"/>
            </a:endParaRPr>
          </a:p>
          <a:p>
            <a:pPr marL="0" indent="0">
              <a:lnSpc>
                <a:spcPct val="114999"/>
              </a:lnSpc>
            </a:pPr>
            <a:endParaRPr lang="en-US" sz="1100" dirty="0">
              <a:highlight>
                <a:srgbClr val="FFFFFF"/>
              </a:highlight>
              <a:latin typeface="Arial"/>
              <a:ea typeface="Arial"/>
              <a:cs typeface="Arial"/>
            </a:endParaRPr>
          </a:p>
          <a:p>
            <a:pPr marL="0" indent="0">
              <a:lnSpc>
                <a:spcPct val="114999"/>
              </a:lnSpc>
            </a:pPr>
            <a:r>
              <a:rPr lang="en-US" sz="1100" dirty="0">
                <a:highlight>
                  <a:srgbClr val="FFFFFF"/>
                </a:highlight>
                <a:latin typeface="Arial"/>
                <a:ea typeface="Arial"/>
                <a:cs typeface="Arial"/>
              </a:rPr>
              <a:t>We often do what we call a fringe test when assessing the state of the array.</a:t>
            </a:r>
          </a:p>
          <a:p>
            <a:pPr marL="0" indent="0">
              <a:lnSpc>
                <a:spcPct val="114999"/>
              </a:lnSpc>
            </a:pPr>
            <a:r>
              <a:rPr lang="en-US" sz="1100" dirty="0">
                <a:highlight>
                  <a:srgbClr val="FFFFFF"/>
                </a:highlight>
                <a:latin typeface="Arial"/>
                <a:ea typeface="Arial"/>
                <a:cs typeface="Arial"/>
              </a:rPr>
              <a:t>This simply shows the phase vs frequency, for various baselines.</a:t>
            </a:r>
          </a:p>
          <a:p>
            <a:pPr marL="0" indent="0">
              <a:lnSpc>
                <a:spcPct val="114999"/>
              </a:lnSpc>
            </a:pPr>
            <a:endParaRPr lang="en-US" sz="1100" dirty="0">
              <a:highlight>
                <a:srgbClr val="FFFFFF"/>
              </a:highlight>
              <a:latin typeface="Arial"/>
              <a:ea typeface="Arial"/>
              <a:cs typeface="Arial"/>
            </a:endParaRPr>
          </a:p>
          <a:p>
            <a:pPr marL="0" indent="0">
              <a:lnSpc>
                <a:spcPct val="114999"/>
              </a:lnSpc>
            </a:pPr>
            <a:endParaRPr lang="en-US" sz="1100" dirty="0">
              <a:highlight>
                <a:srgbClr val="FFFFFF"/>
              </a:highlight>
              <a:latin typeface="Arial"/>
              <a:ea typeface="Arial"/>
              <a:cs typeface="Arial"/>
            </a:endParaRPr>
          </a:p>
          <a:p>
            <a:pPr marL="0" indent="0">
              <a:lnSpc>
                <a:spcPct val="114999"/>
              </a:lnSpc>
            </a:pPr>
            <a:endParaRPr lang="en-US" sz="1100" dirty="0">
              <a:highlight>
                <a:srgbClr val="FFFFFF"/>
              </a:highlight>
              <a:latin typeface="Arial"/>
              <a:ea typeface="Arial"/>
              <a:cs typeface="Arial"/>
            </a:endParaRPr>
          </a:p>
          <a:p>
            <a:pPr marL="0" indent="0">
              <a:lnSpc>
                <a:spcPct val="114999"/>
              </a:lnSpc>
            </a:pPr>
            <a:endParaRPr lang="en-US" sz="1100" dirty="0">
              <a:highlight>
                <a:srgbClr val="FFFFFF"/>
              </a:highlight>
              <a:latin typeface="Arial"/>
              <a:ea typeface="Arial"/>
              <a:cs typeface="Arial"/>
            </a:endParaRPr>
          </a:p>
        </p:txBody>
      </p:sp>
      <p:sp>
        <p:nvSpPr>
          <p:cNvPr id="125" name="Google Shape;125;g2f36880d8d3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9</a:t>
            </a:fld>
            <a:endParaRPr/>
          </a:p>
        </p:txBody>
      </p:sp>
    </p:spTree>
    <p:extLst>
      <p:ext uri="{BB962C8B-B14F-4D97-AF65-F5344CB8AC3E}">
        <p14:creationId xmlns:p14="http://schemas.microsoft.com/office/powerpoint/2010/main" val="3522813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6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6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6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6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6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6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3" y="1956598"/>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40" y="-596102"/>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6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6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6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6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6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6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1" y="170974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1" y="458947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6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6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6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6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6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6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9"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9"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6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6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6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6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6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6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6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6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6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3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2"/>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6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6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6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35"/>
            <a:ext cx="6172200" cy="4873625"/>
          </a:xfrm>
          <a:prstGeom prst="rect">
            <a:avLst/>
          </a:prstGeom>
          <a:noFill/>
          <a:ln>
            <a:noFill/>
          </a:ln>
        </p:spPr>
      </p:sp>
      <p:sp>
        <p:nvSpPr>
          <p:cNvPr id="68" name="Google Shape;68;p10"/>
          <p:cNvSpPr txBox="1">
            <a:spLocks noGrp="1"/>
          </p:cNvSpPr>
          <p:nvPr>
            <p:ph type="body" idx="1"/>
          </p:nvPr>
        </p:nvSpPr>
        <p:spPr>
          <a:xfrm>
            <a:off x="839788" y="2057402"/>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6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6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6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6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6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6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p:nvPr/>
        </p:nvSpPr>
        <p:spPr>
          <a:xfrm>
            <a:off x="0" y="4699608"/>
            <a:ext cx="12192000" cy="2158392"/>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3"/>
          <p:cNvSpPr txBox="1">
            <a:spLocks noGrp="1"/>
          </p:cNvSpPr>
          <p:nvPr>
            <p:ph type="ctrTitle"/>
          </p:nvPr>
        </p:nvSpPr>
        <p:spPr>
          <a:xfrm>
            <a:off x="1115600" y="1989300"/>
            <a:ext cx="10164000" cy="1439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Calibri"/>
              <a:buNone/>
            </a:pPr>
            <a:r>
              <a:rPr lang="en-AU" sz="5400"/>
              <a:t>MWA Receiver Upgrade Project</a:t>
            </a:r>
            <a:endParaRPr/>
          </a:p>
        </p:txBody>
      </p:sp>
      <p:sp>
        <p:nvSpPr>
          <p:cNvPr id="91" name="Google Shape;91;p13"/>
          <p:cNvSpPr txBox="1">
            <a:spLocks noGrp="1"/>
          </p:cNvSpPr>
          <p:nvPr>
            <p:ph type="subTitle" idx="1"/>
          </p:nvPr>
        </p:nvSpPr>
        <p:spPr>
          <a:xfrm>
            <a:off x="2667000" y="3689970"/>
            <a:ext cx="6858000" cy="9273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AU" dirty="0"/>
              <a:t>Progress &amp; Upcoming Work</a:t>
            </a:r>
            <a:endParaRPr dirty="0"/>
          </a:p>
        </p:txBody>
      </p:sp>
      <p:cxnSp>
        <p:nvCxnSpPr>
          <p:cNvPr id="92" name="Google Shape;92;p13"/>
          <p:cNvCxnSpPr/>
          <p:nvPr/>
        </p:nvCxnSpPr>
        <p:spPr>
          <a:xfrm>
            <a:off x="2030853" y="3428995"/>
            <a:ext cx="8130300" cy="0"/>
          </a:xfrm>
          <a:prstGeom prst="straightConnector1">
            <a:avLst/>
          </a:prstGeom>
          <a:noFill/>
          <a:ln w="28575" cap="flat" cmpd="sng">
            <a:solidFill>
              <a:schemeClr val="accent2"/>
            </a:solidFill>
            <a:prstDash val="solid"/>
            <a:miter lim="800000"/>
            <a:headEnd type="none" w="sm" len="sm"/>
            <a:tailEnd type="none" w="sm" len="sm"/>
          </a:ln>
        </p:spPr>
      </p:cxnSp>
      <p:sp>
        <p:nvSpPr>
          <p:cNvPr id="93" name="Google Shape;93;p13"/>
          <p:cNvSpPr/>
          <p:nvPr/>
        </p:nvSpPr>
        <p:spPr>
          <a:xfrm>
            <a:off x="0" y="8"/>
            <a:ext cx="12192000" cy="2015789"/>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4" name="Google Shape;94;p13"/>
          <p:cNvPicPr preferRelativeResize="0"/>
          <p:nvPr/>
        </p:nvPicPr>
        <p:blipFill rotWithShape="1">
          <a:blip r:embed="rId3">
            <a:alphaModFix/>
          </a:blip>
          <a:srcRect/>
          <a:stretch/>
        </p:blipFill>
        <p:spPr>
          <a:xfrm>
            <a:off x="435192" y="206960"/>
            <a:ext cx="3936818" cy="1601886"/>
          </a:xfrm>
          <a:prstGeom prst="rect">
            <a:avLst/>
          </a:prstGeom>
          <a:noFill/>
          <a:ln>
            <a:noFill/>
          </a:ln>
        </p:spPr>
      </p:pic>
      <p:sp>
        <p:nvSpPr>
          <p:cNvPr id="95" name="Google Shape;95;p13"/>
          <p:cNvSpPr txBox="1"/>
          <p:nvPr/>
        </p:nvSpPr>
        <p:spPr>
          <a:xfrm>
            <a:off x="681932" y="5517924"/>
            <a:ext cx="50931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2400" b="0" i="0" u="none" strike="noStrike" cap="none">
                <a:solidFill>
                  <a:schemeClr val="lt1"/>
                </a:solidFill>
                <a:latin typeface="Calibri"/>
                <a:ea typeface="Calibri"/>
                <a:cs typeface="Calibri"/>
                <a:sym typeface="Calibri"/>
              </a:rPr>
              <a:t>Jake Jones</a:t>
            </a:r>
            <a:endParaRPr sz="24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6"/>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16"/>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16"/>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30" name="Google Shape;130;p16"/>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10</a:t>
            </a:fld>
            <a:endParaRPr/>
          </a:p>
        </p:txBody>
      </p:sp>
      <p:pic>
        <p:nvPicPr>
          <p:cNvPr id="131" name="Google Shape;131;p16"/>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32" name="Google Shape;132;p16"/>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3" name="Google Shape;133;p16"/>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34" name="Google Shape;134;p16"/>
          <p:cNvSpPr txBox="1"/>
          <p:nvPr/>
        </p:nvSpPr>
        <p:spPr>
          <a:xfrm>
            <a:off x="1394149" y="155976"/>
            <a:ext cx="7216500" cy="716400"/>
          </a:xfrm>
          <a:prstGeom prst="rect">
            <a:avLst/>
          </a:prstGeom>
          <a:noFill/>
          <a:ln>
            <a:noFill/>
          </a:ln>
        </p:spPr>
        <p:txBody>
          <a:bodyPr spcFirstLastPara="1" wrap="square" lIns="91425" tIns="45700" rIns="91425" bIns="45700" anchor="ctr" anchorCtr="0">
            <a:normAutofit/>
          </a:bodyPr>
          <a:lstStyle/>
          <a:p>
            <a:pPr>
              <a:lnSpc>
                <a:spcPct val="90000"/>
              </a:lnSpc>
              <a:buClr>
                <a:schemeClr val="accent2"/>
              </a:buClr>
              <a:buSzPts val="4400"/>
            </a:pPr>
            <a:r>
              <a:rPr lang="en-AU" sz="4400">
                <a:solidFill>
                  <a:schemeClr val="accent2"/>
                </a:solidFill>
                <a:latin typeface="Calibri"/>
                <a:ea typeface="Calibri"/>
                <a:cs typeface="Calibri"/>
                <a:sym typeface="Calibri"/>
              </a:rPr>
              <a:t>Results: Oversampling Mode</a:t>
            </a:r>
            <a:endParaRPr>
              <a:solidFill>
                <a:schemeClr val="accent2"/>
              </a:solidFill>
            </a:endParaRPr>
          </a:p>
        </p:txBody>
      </p:sp>
      <p:pic>
        <p:nvPicPr>
          <p:cNvPr id="2" name="Picture 1">
            <a:extLst>
              <a:ext uri="{FF2B5EF4-FFF2-40B4-BE49-F238E27FC236}">
                <a16:creationId xmlns:a16="http://schemas.microsoft.com/office/drawing/2014/main" id="{E48A7EFD-7383-A088-CD5F-76ABD6E3E6EB}"/>
              </a:ext>
            </a:extLst>
          </p:cNvPr>
          <p:cNvPicPr>
            <a:picLocks noChangeAspect="1"/>
          </p:cNvPicPr>
          <p:nvPr/>
        </p:nvPicPr>
        <p:blipFill>
          <a:blip r:embed="rId4"/>
          <a:srcRect l="7147" r="8286" b="-148"/>
          <a:stretch/>
        </p:blipFill>
        <p:spPr>
          <a:xfrm>
            <a:off x="3650028" y="1715219"/>
            <a:ext cx="8542909" cy="3463509"/>
          </a:xfrm>
          <a:prstGeom prst="rect">
            <a:avLst/>
          </a:prstGeom>
        </p:spPr>
      </p:pic>
      <p:sp>
        <p:nvSpPr>
          <p:cNvPr id="3" name="Content Placeholder 2">
            <a:extLst>
              <a:ext uri="{FF2B5EF4-FFF2-40B4-BE49-F238E27FC236}">
                <a16:creationId xmlns:a16="http://schemas.microsoft.com/office/drawing/2014/main" id="{B01F87E4-D25A-365F-A6FE-B9CA1A48D221}"/>
              </a:ext>
            </a:extLst>
          </p:cNvPr>
          <p:cNvSpPr>
            <a:spLocks noGrp="1"/>
          </p:cNvSpPr>
          <p:nvPr/>
        </p:nvSpPr>
        <p:spPr>
          <a:xfrm>
            <a:off x="543464" y="1415871"/>
            <a:ext cx="3215497" cy="46352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B0604020202020204" pitchFamily="34" charset="0"/>
              <a:buChar char="-"/>
            </a:pPr>
            <a:endParaRPr lang="en-US" sz="2000" dirty="0">
              <a:latin typeface="Calibri"/>
              <a:ea typeface="Calibri"/>
              <a:cs typeface="Calibri"/>
            </a:endParaRPr>
          </a:p>
          <a:p>
            <a:pPr>
              <a:buFont typeface="Calibri" panose="020B0604020202020204" pitchFamily="34" charset="0"/>
              <a:buChar char="-"/>
            </a:pPr>
            <a:r>
              <a:rPr lang="en-US" sz="2200" dirty="0">
                <a:latin typeface="Calibri"/>
                <a:ea typeface="Calibri"/>
                <a:cs typeface="Calibri"/>
              </a:rPr>
              <a:t>Computed from oversampled VCS observation </a:t>
            </a:r>
            <a:endParaRPr lang="en-US" sz="2000">
              <a:latin typeface="Calibri"/>
              <a:ea typeface="Calibri"/>
              <a:cs typeface="Calibri"/>
            </a:endParaRPr>
          </a:p>
          <a:p>
            <a:pPr>
              <a:buFont typeface="Calibri" panose="020B0604020202020204" pitchFamily="34" charset="0"/>
              <a:buChar char="-"/>
            </a:pPr>
            <a:endParaRPr lang="en-US" sz="2000" dirty="0">
              <a:latin typeface="Calibri"/>
              <a:ea typeface="Calibri"/>
              <a:cs typeface="Arial"/>
            </a:endParaRPr>
          </a:p>
          <a:p>
            <a:pPr>
              <a:buFont typeface="Calibri" panose="020B0604020202020204" pitchFamily="34" charset="0"/>
              <a:buChar char="-"/>
            </a:pPr>
            <a:r>
              <a:rPr lang="en-US" sz="2200" dirty="0">
                <a:latin typeface="Calibri"/>
                <a:ea typeface="Calibri"/>
                <a:cs typeface="Arial"/>
              </a:rPr>
              <a:t>No de-ripple applied</a:t>
            </a:r>
          </a:p>
          <a:p>
            <a:pPr>
              <a:buFont typeface="Calibri" panose="020B0604020202020204" pitchFamily="34" charset="0"/>
              <a:buChar char="-"/>
            </a:pPr>
            <a:endParaRPr lang="en-US" sz="2200" dirty="0">
              <a:latin typeface="Calibri"/>
              <a:ea typeface="Calibri"/>
              <a:cs typeface="Calibri"/>
            </a:endParaRPr>
          </a:p>
          <a:p>
            <a:pPr>
              <a:buFont typeface="Calibri" panose="020B0604020202020204" pitchFamily="34" charset="0"/>
              <a:buChar char="-"/>
            </a:pPr>
            <a:r>
              <a:rPr lang="en-US" sz="2200" dirty="0">
                <a:latin typeface="Calibri"/>
                <a:ea typeface="Calibri"/>
                <a:cs typeface="Arial"/>
              </a:rPr>
              <a:t>Filter rolls off only in overlapping region.</a:t>
            </a:r>
          </a:p>
          <a:p>
            <a:pPr>
              <a:buFont typeface="Calibri" panose="020B0604020202020204" pitchFamily="34" charset="0"/>
              <a:buChar char="-"/>
            </a:pPr>
            <a:endParaRPr lang="en-US" sz="2000" dirty="0">
              <a:cs typeface="Arial"/>
            </a:endParaRPr>
          </a:p>
          <a:p>
            <a:pPr>
              <a:buFont typeface="Calibri" panose="020B0604020202020204" pitchFamily="34" charset="0"/>
              <a:buChar char="-"/>
            </a:pPr>
            <a:endParaRPr lang="en-US" sz="2000">
              <a:cs typeface="Arial"/>
            </a:endParaRPr>
          </a:p>
          <a:p>
            <a:pPr marL="0" indent="0">
              <a:buNone/>
            </a:pPr>
            <a:endParaRPr lang="en-US" sz="2000">
              <a:cs typeface="Arial"/>
            </a:endParaRPr>
          </a:p>
        </p:txBody>
      </p:sp>
      <p:sp>
        <p:nvSpPr>
          <p:cNvPr id="5" name="TextBox 4">
            <a:extLst>
              <a:ext uri="{FF2B5EF4-FFF2-40B4-BE49-F238E27FC236}">
                <a16:creationId xmlns:a16="http://schemas.microsoft.com/office/drawing/2014/main" id="{6A608D89-FBC8-3ED4-F347-E4DC15EF61B8}"/>
              </a:ext>
            </a:extLst>
          </p:cNvPr>
          <p:cNvSpPr txBox="1"/>
          <p:nvPr/>
        </p:nvSpPr>
        <p:spPr>
          <a:xfrm>
            <a:off x="5157108" y="1537605"/>
            <a:ext cx="55381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latin typeface="Calibri"/>
              </a:rPr>
              <a:t>Auto-Correlation vs Frequency (3 coarse channels)</a:t>
            </a:r>
          </a:p>
        </p:txBody>
      </p:sp>
    </p:spTree>
    <p:extLst>
      <p:ext uri="{BB962C8B-B14F-4D97-AF65-F5344CB8AC3E}">
        <p14:creationId xmlns:p14="http://schemas.microsoft.com/office/powerpoint/2010/main" val="3609496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6"/>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16"/>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16"/>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30" name="Google Shape;130;p16"/>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11</a:t>
            </a:fld>
            <a:endParaRPr/>
          </a:p>
        </p:txBody>
      </p:sp>
      <p:pic>
        <p:nvPicPr>
          <p:cNvPr id="131" name="Google Shape;131;p16"/>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32" name="Google Shape;132;p16"/>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3" name="Google Shape;133;p16"/>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34" name="Google Shape;134;p16"/>
          <p:cNvSpPr txBox="1"/>
          <p:nvPr/>
        </p:nvSpPr>
        <p:spPr>
          <a:xfrm>
            <a:off x="1394149" y="155976"/>
            <a:ext cx="7216500" cy="716400"/>
          </a:xfrm>
          <a:prstGeom prst="rect">
            <a:avLst/>
          </a:prstGeom>
          <a:noFill/>
          <a:ln>
            <a:noFill/>
          </a:ln>
        </p:spPr>
        <p:txBody>
          <a:bodyPr spcFirstLastPara="1" wrap="square" lIns="91425" tIns="45700" rIns="91425" bIns="45700" anchor="ctr" anchorCtr="0">
            <a:normAutofit/>
          </a:bodyPr>
          <a:lstStyle/>
          <a:p>
            <a:pPr>
              <a:lnSpc>
                <a:spcPct val="90000"/>
              </a:lnSpc>
              <a:buClr>
                <a:schemeClr val="accent2"/>
              </a:buClr>
              <a:buSzPts val="4400"/>
            </a:pPr>
            <a:r>
              <a:rPr lang="en-AU" sz="4400">
                <a:solidFill>
                  <a:schemeClr val="accent2"/>
                </a:solidFill>
                <a:latin typeface="Calibri"/>
                <a:ea typeface="Calibri"/>
                <a:cs typeface="Calibri"/>
                <a:sym typeface="Calibri"/>
              </a:rPr>
              <a:t>Results: Oversampling Mode</a:t>
            </a:r>
            <a:endParaRPr>
              <a:solidFill>
                <a:schemeClr val="accent2"/>
              </a:solidFill>
            </a:endParaRPr>
          </a:p>
        </p:txBody>
      </p:sp>
      <p:pic>
        <p:nvPicPr>
          <p:cNvPr id="3" name="Picture 2" descr="A graph of a line graph&#10;&#10;Description automatically generated">
            <a:extLst>
              <a:ext uri="{FF2B5EF4-FFF2-40B4-BE49-F238E27FC236}">
                <a16:creationId xmlns:a16="http://schemas.microsoft.com/office/drawing/2014/main" id="{948FA310-8960-93C6-3D03-8D3E83C693B6}"/>
              </a:ext>
            </a:extLst>
          </p:cNvPr>
          <p:cNvPicPr>
            <a:picLocks noChangeAspect="1"/>
          </p:cNvPicPr>
          <p:nvPr/>
        </p:nvPicPr>
        <p:blipFill>
          <a:blip r:embed="rId4"/>
          <a:srcRect l="4080" r="7676"/>
          <a:stretch/>
        </p:blipFill>
        <p:spPr>
          <a:xfrm>
            <a:off x="4062446" y="1375101"/>
            <a:ext cx="8128279" cy="4302404"/>
          </a:xfrm>
          <a:prstGeom prst="rect">
            <a:avLst/>
          </a:prstGeom>
        </p:spPr>
      </p:pic>
      <p:sp>
        <p:nvSpPr>
          <p:cNvPr id="2" name="Content Placeholder 2">
            <a:extLst>
              <a:ext uri="{FF2B5EF4-FFF2-40B4-BE49-F238E27FC236}">
                <a16:creationId xmlns:a16="http://schemas.microsoft.com/office/drawing/2014/main" id="{FC4B35E6-403E-089C-E747-0F9536362940}"/>
              </a:ext>
            </a:extLst>
          </p:cNvPr>
          <p:cNvSpPr txBox="1">
            <a:spLocks/>
          </p:cNvSpPr>
          <p:nvPr/>
        </p:nvSpPr>
        <p:spPr>
          <a:xfrm>
            <a:off x="553220" y="1712918"/>
            <a:ext cx="3215497" cy="4635290"/>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Calibri"/>
              <a:buChar char="-"/>
            </a:pPr>
            <a:r>
              <a:rPr lang="en-US" sz="2200" dirty="0">
                <a:latin typeface="Calibri"/>
                <a:ea typeface="Calibri"/>
                <a:cs typeface="Calibri"/>
              </a:rPr>
              <a:t>Computed from oversampled VCS observation </a:t>
            </a:r>
          </a:p>
          <a:p>
            <a:pPr>
              <a:buFont typeface="Calibri" panose="020B0604020202020204" pitchFamily="34" charset="0"/>
              <a:buChar char="-"/>
            </a:pPr>
            <a:endParaRPr lang="en-US" sz="2200" dirty="0">
              <a:latin typeface="Calibri"/>
              <a:ea typeface="Calibri"/>
              <a:cs typeface="Calibri"/>
            </a:endParaRPr>
          </a:p>
          <a:p>
            <a:pPr marL="342900" indent="-342900">
              <a:buFont typeface="Calibri"/>
              <a:buChar char="-"/>
            </a:pPr>
            <a:r>
              <a:rPr lang="en-US" sz="2200" dirty="0">
                <a:latin typeface="Calibri"/>
                <a:ea typeface="Calibri"/>
                <a:cs typeface="Calibri"/>
              </a:rPr>
              <a:t>Linear phase across the channel passband</a:t>
            </a:r>
          </a:p>
          <a:p>
            <a:pPr>
              <a:buFont typeface="Calibri" panose="020B0604020202020204" pitchFamily="34" charset="0"/>
              <a:buChar char="-"/>
            </a:pPr>
            <a:endParaRPr lang="en-US" sz="2200" dirty="0">
              <a:latin typeface="Calibri"/>
              <a:ea typeface="Calibri"/>
              <a:cs typeface="Calibri"/>
            </a:endParaRPr>
          </a:p>
          <a:p>
            <a:pPr marL="342900" indent="-342900">
              <a:buFont typeface="Calibri"/>
              <a:buChar char="-"/>
            </a:pPr>
            <a:r>
              <a:rPr lang="en-US" sz="2200" dirty="0">
                <a:latin typeface="Calibri"/>
                <a:ea typeface="Calibri"/>
                <a:cs typeface="Calibri"/>
              </a:rPr>
              <a:t>Oversampling mode has eliminated the non-linear phase near the channel edges.</a:t>
            </a:r>
          </a:p>
          <a:p>
            <a:pPr>
              <a:buFont typeface="Calibri" panose="020B0604020202020204" pitchFamily="34" charset="0"/>
              <a:buChar char="-"/>
            </a:pPr>
            <a:endParaRPr lang="en-US" sz="2000" dirty="0">
              <a:latin typeface="Calibri"/>
              <a:ea typeface="Calibri"/>
              <a:cs typeface="Calibri"/>
            </a:endParaRPr>
          </a:p>
        </p:txBody>
      </p:sp>
      <p:sp>
        <p:nvSpPr>
          <p:cNvPr id="5" name="TextBox 4">
            <a:extLst>
              <a:ext uri="{FF2B5EF4-FFF2-40B4-BE49-F238E27FC236}">
                <a16:creationId xmlns:a16="http://schemas.microsoft.com/office/drawing/2014/main" id="{E89B88A7-6B99-979E-E6E6-CD7229E9F131}"/>
              </a:ext>
            </a:extLst>
          </p:cNvPr>
          <p:cNvSpPr txBox="1"/>
          <p:nvPr/>
        </p:nvSpPr>
        <p:spPr>
          <a:xfrm>
            <a:off x="6708322" y="1537605"/>
            <a:ext cx="32657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latin typeface="Calibri"/>
              </a:rPr>
              <a:t>Correlated Phase vs Frequency</a:t>
            </a:r>
          </a:p>
        </p:txBody>
      </p:sp>
    </p:spTree>
    <p:extLst>
      <p:ext uri="{BB962C8B-B14F-4D97-AF65-F5344CB8AC3E}">
        <p14:creationId xmlns:p14="http://schemas.microsoft.com/office/powerpoint/2010/main" val="1284639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6"/>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16"/>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16"/>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30" name="Google Shape;130;p16"/>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12</a:t>
            </a:fld>
            <a:endParaRPr/>
          </a:p>
        </p:txBody>
      </p:sp>
      <p:pic>
        <p:nvPicPr>
          <p:cNvPr id="131" name="Google Shape;131;p16"/>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32" name="Google Shape;132;p16"/>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3" name="Google Shape;133;p16"/>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34" name="Google Shape;134;p16"/>
          <p:cNvSpPr txBox="1"/>
          <p:nvPr/>
        </p:nvSpPr>
        <p:spPr>
          <a:xfrm>
            <a:off x="1394149" y="155976"/>
            <a:ext cx="7216500" cy="716400"/>
          </a:xfrm>
          <a:prstGeom prst="rect">
            <a:avLst/>
          </a:prstGeom>
          <a:noFill/>
          <a:ln>
            <a:noFill/>
          </a:ln>
        </p:spPr>
        <p:txBody>
          <a:bodyPr spcFirstLastPara="1" wrap="square" lIns="91425" tIns="45700" rIns="91425" bIns="45700" anchor="ctr" anchorCtr="0">
            <a:normAutofit/>
          </a:bodyPr>
          <a:lstStyle/>
          <a:p>
            <a:pPr>
              <a:lnSpc>
                <a:spcPct val="90000"/>
              </a:lnSpc>
              <a:buClr>
                <a:schemeClr val="accent2"/>
              </a:buClr>
              <a:buSzPts val="4400"/>
            </a:pPr>
            <a:r>
              <a:rPr lang="en-AU" sz="4400">
                <a:solidFill>
                  <a:schemeClr val="accent2"/>
                </a:solidFill>
                <a:latin typeface="Calibri"/>
                <a:ea typeface="Calibri"/>
                <a:cs typeface="Calibri"/>
                <a:sym typeface="Calibri"/>
              </a:rPr>
              <a:t>Results: Oversampling Mode</a:t>
            </a:r>
            <a:endParaRPr>
              <a:solidFill>
                <a:schemeClr val="accent2"/>
              </a:solidFill>
            </a:endParaRPr>
          </a:p>
        </p:txBody>
      </p:sp>
      <p:grpSp>
        <p:nvGrpSpPr>
          <p:cNvPr id="5" name="Group 4">
            <a:extLst>
              <a:ext uri="{FF2B5EF4-FFF2-40B4-BE49-F238E27FC236}">
                <a16:creationId xmlns:a16="http://schemas.microsoft.com/office/drawing/2014/main" id="{BE35A01A-2566-9C00-6AC0-DEBF350F115A}"/>
              </a:ext>
            </a:extLst>
          </p:cNvPr>
          <p:cNvGrpSpPr/>
          <p:nvPr/>
        </p:nvGrpSpPr>
        <p:grpSpPr>
          <a:xfrm>
            <a:off x="3846686" y="1346346"/>
            <a:ext cx="7896464" cy="4827814"/>
            <a:chOff x="3832309" y="1026193"/>
            <a:chExt cx="8277464" cy="5086350"/>
          </a:xfrm>
        </p:grpSpPr>
        <p:pic>
          <p:nvPicPr>
            <p:cNvPr id="2" name="Picture 1">
              <a:extLst>
                <a:ext uri="{FF2B5EF4-FFF2-40B4-BE49-F238E27FC236}">
                  <a16:creationId xmlns:a16="http://schemas.microsoft.com/office/drawing/2014/main" id="{C2AA5999-5E65-735E-ABDE-A88533104CE8}"/>
                </a:ext>
              </a:extLst>
            </p:cNvPr>
            <p:cNvPicPr>
              <a:picLocks noChangeAspect="1"/>
            </p:cNvPicPr>
            <p:nvPr/>
          </p:nvPicPr>
          <p:blipFill>
            <a:blip r:embed="rId4"/>
            <a:stretch>
              <a:fillRect/>
            </a:stretch>
          </p:blipFill>
          <p:spPr>
            <a:xfrm>
              <a:off x="3832309" y="1026193"/>
              <a:ext cx="8277225" cy="5086350"/>
            </a:xfrm>
            <a:prstGeom prst="rect">
              <a:avLst/>
            </a:prstGeom>
          </p:spPr>
        </p:pic>
        <p:cxnSp>
          <p:nvCxnSpPr>
            <p:cNvPr id="3" name="Straight Arrow Connector 2">
              <a:extLst>
                <a:ext uri="{FF2B5EF4-FFF2-40B4-BE49-F238E27FC236}">
                  <a16:creationId xmlns:a16="http://schemas.microsoft.com/office/drawing/2014/main" id="{36C0C261-839C-826A-19FA-07466810AEA3}"/>
                </a:ext>
              </a:extLst>
            </p:cNvPr>
            <p:cNvCxnSpPr>
              <a:cxnSpLocks/>
            </p:cNvCxnSpPr>
            <p:nvPr/>
          </p:nvCxnSpPr>
          <p:spPr>
            <a:xfrm flipH="1" flipV="1">
              <a:off x="7807348" y="3644837"/>
              <a:ext cx="4302425" cy="14377"/>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855118A0-38C2-8C2A-1EED-2838F601FDC3}"/>
                </a:ext>
              </a:extLst>
            </p:cNvPr>
            <p:cNvCxnSpPr/>
            <p:nvPr/>
          </p:nvCxnSpPr>
          <p:spPr>
            <a:xfrm flipH="1">
              <a:off x="7940338" y="1139583"/>
              <a:ext cx="3596" cy="2638244"/>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 name="Content Placeholder 2">
            <a:extLst>
              <a:ext uri="{FF2B5EF4-FFF2-40B4-BE49-F238E27FC236}">
                <a16:creationId xmlns:a16="http://schemas.microsoft.com/office/drawing/2014/main" id="{2741A626-1EB7-9C31-C8CB-591AA8BDBACF}"/>
              </a:ext>
            </a:extLst>
          </p:cNvPr>
          <p:cNvSpPr txBox="1">
            <a:spLocks/>
          </p:cNvSpPr>
          <p:nvPr/>
        </p:nvSpPr>
        <p:spPr>
          <a:xfrm>
            <a:off x="586596" y="1719360"/>
            <a:ext cx="3140016" cy="4253112"/>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Calibri" panose="020B0604020202020204" pitchFamily="34" charset="0"/>
              <a:buChar char="-"/>
            </a:pPr>
            <a:r>
              <a:rPr lang="en-US" sz="2000" dirty="0">
                <a:latin typeface="Calibri"/>
                <a:ea typeface="Calibri"/>
                <a:cs typeface="Arial"/>
              </a:rPr>
              <a:t>Only 16 active tiles.</a:t>
            </a:r>
            <a:endParaRPr lang="en-US" sz="2000" dirty="0">
              <a:latin typeface="Calibri"/>
              <a:ea typeface="Calibri"/>
              <a:cs typeface="Calibri"/>
            </a:endParaRPr>
          </a:p>
          <a:p>
            <a:pPr marL="742950" lvl="1" indent="-285750">
              <a:buFont typeface="Courier New,monospace" panose="020B0604020202020204" pitchFamily="34" charset="0"/>
              <a:buChar char="o"/>
            </a:pPr>
            <a:r>
              <a:rPr lang="en-US" sz="2000" dirty="0">
                <a:latin typeface="Calibri"/>
                <a:ea typeface="+mn-lt"/>
                <a:cs typeface="+mn-lt"/>
              </a:rPr>
              <a:t>1x NI Receiver</a:t>
            </a:r>
          </a:p>
          <a:p>
            <a:pPr marL="742950" lvl="1" indent="-285750">
              <a:buFont typeface="Courier New,monospace" panose="020B0604020202020204" pitchFamily="34" charset="0"/>
              <a:buChar char="o"/>
            </a:pPr>
            <a:r>
              <a:rPr lang="en-US" sz="2000" dirty="0">
                <a:latin typeface="Calibri"/>
                <a:ea typeface="Calibri"/>
                <a:cs typeface="Arial"/>
              </a:rPr>
              <a:t>1x SHAO receiver</a:t>
            </a:r>
          </a:p>
          <a:p>
            <a:pPr>
              <a:buFont typeface="Calibri" panose="020B0604020202020204" pitchFamily="34" charset="0"/>
              <a:buChar char="-"/>
            </a:pPr>
            <a:endParaRPr lang="en-US" sz="2000" dirty="0">
              <a:latin typeface="Calibri"/>
              <a:ea typeface="Calibri"/>
              <a:cs typeface="Arial"/>
            </a:endParaRPr>
          </a:p>
          <a:p>
            <a:pPr marL="285750" indent="-285750">
              <a:buFont typeface="Calibri"/>
              <a:buChar char="-"/>
            </a:pPr>
            <a:r>
              <a:rPr lang="en-US" sz="2000" dirty="0">
                <a:latin typeface="Calibri"/>
                <a:ea typeface="+mn-lt"/>
                <a:cs typeface="+mn-lt"/>
              </a:rPr>
              <a:t>MWAX successfully correlated data from the MWA-SHAO Receiver in oversampling mode</a:t>
            </a:r>
            <a:endParaRPr lang="en-US" sz="2000" dirty="0">
              <a:latin typeface="Calibri"/>
              <a:ea typeface="Calibri"/>
              <a:cs typeface="Calibri"/>
            </a:endParaRPr>
          </a:p>
          <a:p>
            <a:pPr>
              <a:buFont typeface="Calibri" panose="020B0604020202020204" pitchFamily="34" charset="0"/>
              <a:buChar char="-"/>
            </a:pPr>
            <a:endParaRPr lang="en-US" sz="2000" dirty="0">
              <a:latin typeface="Calibri"/>
              <a:ea typeface="Calibri"/>
              <a:cs typeface="Calibri"/>
            </a:endParaRPr>
          </a:p>
          <a:p>
            <a:pPr marL="285750" indent="-285750">
              <a:buFont typeface="Calibri"/>
              <a:buChar char="-"/>
            </a:pPr>
            <a:r>
              <a:rPr lang="en-US" sz="2000" dirty="0">
                <a:latin typeface="Calibri"/>
                <a:ea typeface="+mn-lt"/>
                <a:cs typeface="+mn-lt"/>
              </a:rPr>
              <a:t>We see good correlation between SHAO receiver and other tiles.</a:t>
            </a:r>
          </a:p>
        </p:txBody>
      </p:sp>
      <p:sp>
        <p:nvSpPr>
          <p:cNvPr id="8" name="TextBox 7">
            <a:extLst>
              <a:ext uri="{FF2B5EF4-FFF2-40B4-BE49-F238E27FC236}">
                <a16:creationId xmlns:a16="http://schemas.microsoft.com/office/drawing/2014/main" id="{D753384A-FAFF-5819-9776-16AD3C13E281}"/>
              </a:ext>
            </a:extLst>
          </p:cNvPr>
          <p:cNvSpPr txBox="1"/>
          <p:nvPr/>
        </p:nvSpPr>
        <p:spPr>
          <a:xfrm>
            <a:off x="6136822" y="1074962"/>
            <a:ext cx="39596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latin typeface="Calibri"/>
              </a:rPr>
              <a:t>Phase vs Frequency for each baseline</a:t>
            </a:r>
          </a:p>
        </p:txBody>
      </p:sp>
    </p:spTree>
    <p:extLst>
      <p:ext uri="{BB962C8B-B14F-4D97-AF65-F5344CB8AC3E}">
        <p14:creationId xmlns:p14="http://schemas.microsoft.com/office/powerpoint/2010/main" val="1011204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6"/>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16"/>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16"/>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30" name="Google Shape;130;p16"/>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13</a:t>
            </a:fld>
            <a:endParaRPr/>
          </a:p>
        </p:txBody>
      </p:sp>
      <p:pic>
        <p:nvPicPr>
          <p:cNvPr id="131" name="Google Shape;131;p16"/>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32" name="Google Shape;132;p16"/>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3" name="Google Shape;133;p16"/>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34" name="Google Shape;134;p16"/>
          <p:cNvSpPr txBox="1"/>
          <p:nvPr/>
        </p:nvSpPr>
        <p:spPr>
          <a:xfrm>
            <a:off x="1394149" y="161705"/>
            <a:ext cx="7543071" cy="716400"/>
          </a:xfrm>
          <a:prstGeom prst="rect">
            <a:avLst/>
          </a:prstGeom>
          <a:noFill/>
          <a:ln>
            <a:noFill/>
          </a:ln>
        </p:spPr>
        <p:txBody>
          <a:bodyPr spcFirstLastPara="1" wrap="square" lIns="91425" tIns="45700" rIns="91425" bIns="45700" anchor="ctr" anchorCtr="0">
            <a:normAutofit fontScale="92500"/>
          </a:bodyPr>
          <a:lstStyle/>
          <a:p>
            <a:pPr>
              <a:lnSpc>
                <a:spcPct val="90000"/>
              </a:lnSpc>
              <a:buClr>
                <a:schemeClr val="accent2"/>
              </a:buClr>
              <a:buSzPts val="4400"/>
            </a:pPr>
            <a:r>
              <a:rPr lang="en-AU" sz="4400">
                <a:solidFill>
                  <a:schemeClr val="accent2"/>
                </a:solidFill>
                <a:latin typeface="Calibri"/>
                <a:ea typeface="Calibri"/>
                <a:cs typeface="Calibri"/>
              </a:rPr>
              <a:t>Deployment of 16 New Receivers</a:t>
            </a:r>
          </a:p>
        </p:txBody>
      </p:sp>
      <p:pic>
        <p:nvPicPr>
          <p:cNvPr id="2" name="Picture 1" descr="A person standing next to a wooden box&#10;&#10;Description automatically generated">
            <a:extLst>
              <a:ext uri="{FF2B5EF4-FFF2-40B4-BE49-F238E27FC236}">
                <a16:creationId xmlns:a16="http://schemas.microsoft.com/office/drawing/2014/main" id="{873C93D5-DD36-6BB2-A1FA-02AD43F0FC10}"/>
              </a:ext>
            </a:extLst>
          </p:cNvPr>
          <p:cNvPicPr>
            <a:picLocks noChangeAspect="1"/>
          </p:cNvPicPr>
          <p:nvPr/>
        </p:nvPicPr>
        <p:blipFill>
          <a:blip r:embed="rId4"/>
          <a:srcRect l="21219" t="6226" r="19013" b="10895"/>
          <a:stretch/>
        </p:blipFill>
        <p:spPr>
          <a:xfrm>
            <a:off x="6653247" y="1484862"/>
            <a:ext cx="5142350" cy="4262780"/>
          </a:xfrm>
          <a:prstGeom prst="rect">
            <a:avLst/>
          </a:prstGeom>
        </p:spPr>
      </p:pic>
      <p:sp>
        <p:nvSpPr>
          <p:cNvPr id="3" name="TextBox 2">
            <a:extLst>
              <a:ext uri="{FF2B5EF4-FFF2-40B4-BE49-F238E27FC236}">
                <a16:creationId xmlns:a16="http://schemas.microsoft.com/office/drawing/2014/main" id="{DFA4E703-3405-37EB-720E-AF8170226C52}"/>
              </a:ext>
            </a:extLst>
          </p:cNvPr>
          <p:cNvSpPr txBox="1"/>
          <p:nvPr/>
        </p:nvSpPr>
        <p:spPr>
          <a:xfrm>
            <a:off x="678040" y="1382717"/>
            <a:ext cx="5276097"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latin typeface="Calibri"/>
            </a:endParaRPr>
          </a:p>
          <a:p>
            <a:pPr marL="285750" indent="-285750">
              <a:buFont typeface="Calibri"/>
              <a:buChar char="-"/>
            </a:pPr>
            <a:r>
              <a:rPr lang="en-US" sz="2000" dirty="0">
                <a:latin typeface="Calibri"/>
              </a:rPr>
              <a:t>Last month we received delivery of 16 new SHAO receivers!</a:t>
            </a:r>
            <a:endParaRPr lang="en-US" dirty="0"/>
          </a:p>
          <a:p>
            <a:pPr marL="285750" indent="-285750">
              <a:buFont typeface="Calibri"/>
              <a:buChar char="-"/>
            </a:pPr>
            <a:endParaRPr lang="en-US" sz="2000" dirty="0">
              <a:latin typeface="Calibri"/>
            </a:endParaRPr>
          </a:p>
          <a:p>
            <a:pPr marL="285750" indent="-285750">
              <a:buFont typeface="Calibri"/>
              <a:buChar char="-"/>
            </a:pPr>
            <a:endParaRPr lang="en-US" sz="2000" dirty="0">
              <a:latin typeface="Calibri"/>
            </a:endParaRPr>
          </a:p>
          <a:p>
            <a:pPr marL="285750" indent="-285750">
              <a:buFont typeface="Calibri"/>
              <a:buChar char="-"/>
            </a:pPr>
            <a:endParaRPr lang="en-US" dirty="0"/>
          </a:p>
        </p:txBody>
      </p:sp>
      <p:pic>
        <p:nvPicPr>
          <p:cNvPr id="4" name="Picture 3">
            <a:extLst>
              <a:ext uri="{FF2B5EF4-FFF2-40B4-BE49-F238E27FC236}">
                <a16:creationId xmlns:a16="http://schemas.microsoft.com/office/drawing/2014/main" id="{A9CF9DB2-36BE-7386-F643-A998AEEAA706}"/>
              </a:ext>
            </a:extLst>
          </p:cNvPr>
          <p:cNvPicPr>
            <a:picLocks noChangeAspect="1"/>
          </p:cNvPicPr>
          <p:nvPr/>
        </p:nvPicPr>
        <p:blipFill>
          <a:blip r:embed="rId5"/>
          <a:stretch>
            <a:fillRect/>
          </a:stretch>
        </p:blipFill>
        <p:spPr>
          <a:xfrm>
            <a:off x="680357" y="2773833"/>
            <a:ext cx="5279572" cy="2970406"/>
          </a:xfrm>
          <a:prstGeom prst="rect">
            <a:avLst/>
          </a:prstGeom>
        </p:spPr>
      </p:pic>
    </p:spTree>
    <p:extLst>
      <p:ext uri="{BB962C8B-B14F-4D97-AF65-F5344CB8AC3E}">
        <p14:creationId xmlns:p14="http://schemas.microsoft.com/office/powerpoint/2010/main" val="2002464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7"/>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 name="Google Shape;141;p17"/>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17"/>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43" name="Google Shape;143;p17"/>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14</a:t>
            </a:fld>
            <a:endParaRPr/>
          </a:p>
        </p:txBody>
      </p:sp>
      <p:pic>
        <p:nvPicPr>
          <p:cNvPr id="144" name="Google Shape;144;p17"/>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45" name="Google Shape;145;p17"/>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6" name="Google Shape;146;p17"/>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47" name="Google Shape;147;p17"/>
          <p:cNvSpPr txBox="1"/>
          <p:nvPr/>
        </p:nvSpPr>
        <p:spPr>
          <a:xfrm>
            <a:off x="1394149" y="155976"/>
            <a:ext cx="7216500" cy="716400"/>
          </a:xfrm>
          <a:prstGeom prst="rect">
            <a:avLst/>
          </a:prstGeom>
          <a:noFill/>
          <a:ln>
            <a:noFill/>
          </a:ln>
        </p:spPr>
        <p:txBody>
          <a:bodyPr spcFirstLastPara="1" wrap="square" lIns="91425" tIns="45700" rIns="91425" bIns="45700" anchor="ctr" anchorCtr="0">
            <a:normAutofit/>
          </a:bodyPr>
          <a:lstStyle/>
          <a:p>
            <a:pPr>
              <a:lnSpc>
                <a:spcPct val="90000"/>
              </a:lnSpc>
            </a:pPr>
            <a:r>
              <a:rPr lang="en-AU" sz="4400">
                <a:solidFill>
                  <a:schemeClr val="accent2"/>
                </a:solidFill>
                <a:latin typeface="Calibri"/>
                <a:ea typeface="Calibri"/>
                <a:cs typeface="Calibri"/>
                <a:sym typeface="Calibri"/>
              </a:rPr>
              <a:t>Receiver Field Cabinet</a:t>
            </a:r>
            <a:endParaRPr lang="en-US">
              <a:solidFill>
                <a:schemeClr val="accent2"/>
              </a:solidFill>
            </a:endParaRPr>
          </a:p>
        </p:txBody>
      </p:sp>
      <p:pic>
        <p:nvPicPr>
          <p:cNvPr id="2" name="Picture 1" descr="A white metal structure with open doors&#10;&#10;Description automatically generated">
            <a:extLst>
              <a:ext uri="{FF2B5EF4-FFF2-40B4-BE49-F238E27FC236}">
                <a16:creationId xmlns:a16="http://schemas.microsoft.com/office/drawing/2014/main" id="{C9982B5B-3A6C-46AE-D16E-BE5AC29F0DBF}"/>
              </a:ext>
            </a:extLst>
          </p:cNvPr>
          <p:cNvPicPr>
            <a:picLocks noChangeAspect="1"/>
          </p:cNvPicPr>
          <p:nvPr/>
        </p:nvPicPr>
        <p:blipFill>
          <a:blip r:embed="rId4"/>
          <a:stretch>
            <a:fillRect/>
          </a:stretch>
        </p:blipFill>
        <p:spPr>
          <a:xfrm>
            <a:off x="-1105983" y="919502"/>
            <a:ext cx="8065697" cy="4985585"/>
          </a:xfrm>
          <a:prstGeom prst="rect">
            <a:avLst/>
          </a:prstGeom>
        </p:spPr>
      </p:pic>
      <p:pic>
        <p:nvPicPr>
          <p:cNvPr id="3" name="Picture 2" descr="A metal container with a door open&#10;&#10;Description automatically generated">
            <a:extLst>
              <a:ext uri="{FF2B5EF4-FFF2-40B4-BE49-F238E27FC236}">
                <a16:creationId xmlns:a16="http://schemas.microsoft.com/office/drawing/2014/main" id="{17B5D5F8-7C82-879A-9E46-43FE63B5EE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283677" y="1639376"/>
            <a:ext cx="8191500" cy="4535345"/>
          </a:xfrm>
          <a:prstGeom prst="rect">
            <a:avLst/>
          </a:prstGeom>
        </p:spPr>
      </p:pic>
      <p:sp>
        <p:nvSpPr>
          <p:cNvPr id="4" name="TextBox 3">
            <a:extLst>
              <a:ext uri="{FF2B5EF4-FFF2-40B4-BE49-F238E27FC236}">
                <a16:creationId xmlns:a16="http://schemas.microsoft.com/office/drawing/2014/main" id="{B2A39013-8380-1EAB-1A00-71794E4E8A6A}"/>
              </a:ext>
            </a:extLst>
          </p:cNvPr>
          <p:cNvSpPr txBox="1"/>
          <p:nvPr/>
        </p:nvSpPr>
        <p:spPr>
          <a:xfrm>
            <a:off x="149678" y="6381750"/>
            <a:ext cx="2122714" cy="3129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Credit: Luke Verduyn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7"/>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 name="Google Shape;141;p17"/>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17"/>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43" name="Google Shape;143;p17"/>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15</a:t>
            </a:fld>
            <a:endParaRPr/>
          </a:p>
        </p:txBody>
      </p:sp>
      <p:pic>
        <p:nvPicPr>
          <p:cNvPr id="144" name="Google Shape;144;p17"/>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45" name="Google Shape;145;p17"/>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6" name="Google Shape;146;p17"/>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47" name="Google Shape;147;p17"/>
          <p:cNvSpPr txBox="1"/>
          <p:nvPr/>
        </p:nvSpPr>
        <p:spPr>
          <a:xfrm>
            <a:off x="1394149" y="155976"/>
            <a:ext cx="7216500" cy="716400"/>
          </a:xfrm>
          <a:prstGeom prst="rect">
            <a:avLst/>
          </a:prstGeom>
          <a:noFill/>
          <a:ln>
            <a:noFill/>
          </a:ln>
        </p:spPr>
        <p:txBody>
          <a:bodyPr spcFirstLastPara="1" wrap="square" lIns="91425" tIns="45700" rIns="91425" bIns="45700" anchor="ctr" anchorCtr="0">
            <a:normAutofit/>
          </a:bodyPr>
          <a:lstStyle/>
          <a:p>
            <a:pPr>
              <a:lnSpc>
                <a:spcPct val="90000"/>
              </a:lnSpc>
            </a:pPr>
            <a:r>
              <a:rPr lang="en-AU" sz="4400" dirty="0">
                <a:solidFill>
                  <a:schemeClr val="accent2"/>
                </a:solidFill>
                <a:latin typeface="Calibri"/>
                <a:ea typeface="Calibri"/>
                <a:cs typeface="Calibri"/>
                <a:sym typeface="Calibri"/>
              </a:rPr>
              <a:t>Weather Enclosure</a:t>
            </a:r>
            <a:endParaRPr lang="en-US" dirty="0">
              <a:solidFill>
                <a:schemeClr val="accent2"/>
              </a:solidFill>
            </a:endParaRPr>
          </a:p>
        </p:txBody>
      </p:sp>
      <p:pic>
        <p:nvPicPr>
          <p:cNvPr id="3" name="Picture 2" descr="A metal container with a door open&#10;&#10;Description automatically generated">
            <a:extLst>
              <a:ext uri="{FF2B5EF4-FFF2-40B4-BE49-F238E27FC236}">
                <a16:creationId xmlns:a16="http://schemas.microsoft.com/office/drawing/2014/main" id="{17B5D5F8-7C82-879A-9E46-43FE63B5EE4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475775" y="1152799"/>
            <a:ext cx="8999402" cy="5021922"/>
          </a:xfrm>
          <a:prstGeom prst="rect">
            <a:avLst/>
          </a:prstGeom>
        </p:spPr>
      </p:pic>
      <p:sp>
        <p:nvSpPr>
          <p:cNvPr id="7" name="Content Placeholder 2">
            <a:extLst>
              <a:ext uri="{FF2B5EF4-FFF2-40B4-BE49-F238E27FC236}">
                <a16:creationId xmlns:a16="http://schemas.microsoft.com/office/drawing/2014/main" id="{245D654C-63A8-7E7D-F21A-136F0AA33DAF}"/>
              </a:ext>
            </a:extLst>
          </p:cNvPr>
          <p:cNvSpPr txBox="1">
            <a:spLocks/>
          </p:cNvSpPr>
          <p:nvPr/>
        </p:nvSpPr>
        <p:spPr>
          <a:xfrm>
            <a:off x="485954" y="1720387"/>
            <a:ext cx="4297393" cy="429624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latin typeface="Calibri"/>
              <a:cs typeface="Arial"/>
            </a:endParaRPr>
          </a:p>
          <a:p>
            <a:pPr marL="285750" indent="-285750">
              <a:buFont typeface="Calibri"/>
              <a:buChar char="-"/>
            </a:pPr>
            <a:endParaRPr lang="en-US" sz="2000" dirty="0">
              <a:latin typeface="Calibri"/>
              <a:ea typeface="+mn-lt"/>
              <a:cs typeface="+mn-lt"/>
            </a:endParaRPr>
          </a:p>
          <a:p>
            <a:pPr marL="342900" indent="-342900">
              <a:buFont typeface="Calibri"/>
              <a:buChar char="-"/>
            </a:pPr>
            <a:r>
              <a:rPr lang="en-US" sz="2000" dirty="0">
                <a:latin typeface="Calibri"/>
                <a:ea typeface="+mn-lt"/>
                <a:cs typeface="+mn-lt"/>
              </a:rPr>
              <a:t>Protect inner cabinet from the Sun and the rain.</a:t>
            </a:r>
          </a:p>
          <a:p>
            <a:pPr marL="342900" indent="-342900">
              <a:buFont typeface="Calibri"/>
              <a:buChar char="-"/>
            </a:pPr>
            <a:endParaRPr lang="en-US" sz="2000" dirty="0">
              <a:latin typeface="Calibri"/>
              <a:ea typeface="+mn-lt"/>
              <a:cs typeface="+mn-lt"/>
            </a:endParaRPr>
          </a:p>
          <a:p>
            <a:pPr marL="342900" indent="-342900">
              <a:buFont typeface="Calibri"/>
              <a:buChar char="-"/>
            </a:pPr>
            <a:r>
              <a:rPr lang="en-US" sz="2000" dirty="0">
                <a:latin typeface="Calibri"/>
                <a:ea typeface="+mn-lt"/>
                <a:cs typeface="+mn-lt"/>
              </a:rPr>
              <a:t>Easy to service.</a:t>
            </a:r>
          </a:p>
          <a:p>
            <a:endParaRPr lang="en-US">
              <a:latin typeface="Calibri"/>
              <a:ea typeface="+mn-lt"/>
              <a:cs typeface="+mn-lt"/>
            </a:endParaRPr>
          </a:p>
          <a:p>
            <a:pPr marL="285750" indent="-285750">
              <a:buFont typeface="Calibri"/>
              <a:buChar char="-"/>
            </a:pPr>
            <a:r>
              <a:rPr lang="en-US" sz="2000" dirty="0">
                <a:latin typeface="Calibri"/>
                <a:ea typeface="+mn-lt"/>
                <a:cs typeface="+mn-lt"/>
              </a:rPr>
              <a:t>To be fixed onto the existing concrete pads.</a:t>
            </a:r>
          </a:p>
        </p:txBody>
      </p:sp>
    </p:spTree>
    <p:extLst>
      <p:ext uri="{BB962C8B-B14F-4D97-AF65-F5344CB8AC3E}">
        <p14:creationId xmlns:p14="http://schemas.microsoft.com/office/powerpoint/2010/main" val="1259185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7"/>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 name="Google Shape;141;p17"/>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17"/>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43" name="Google Shape;143;p17"/>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16</a:t>
            </a:fld>
            <a:endParaRPr/>
          </a:p>
        </p:txBody>
      </p:sp>
      <p:pic>
        <p:nvPicPr>
          <p:cNvPr id="144" name="Google Shape;144;p17"/>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45" name="Google Shape;145;p17"/>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6" name="Google Shape;146;p17"/>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47" name="Google Shape;147;p17"/>
          <p:cNvSpPr txBox="1"/>
          <p:nvPr/>
        </p:nvSpPr>
        <p:spPr>
          <a:xfrm>
            <a:off x="1394149" y="155976"/>
            <a:ext cx="7216500" cy="716400"/>
          </a:xfrm>
          <a:prstGeom prst="rect">
            <a:avLst/>
          </a:prstGeom>
          <a:noFill/>
          <a:ln>
            <a:noFill/>
          </a:ln>
        </p:spPr>
        <p:txBody>
          <a:bodyPr spcFirstLastPara="1" wrap="square" lIns="91425" tIns="45700" rIns="91425" bIns="45700" anchor="ctr" anchorCtr="0">
            <a:normAutofit/>
          </a:bodyPr>
          <a:lstStyle/>
          <a:p>
            <a:pPr>
              <a:lnSpc>
                <a:spcPct val="90000"/>
              </a:lnSpc>
            </a:pPr>
            <a:r>
              <a:rPr lang="en-AU" sz="4400">
                <a:solidFill>
                  <a:schemeClr val="accent2"/>
                </a:solidFill>
                <a:latin typeface="Calibri"/>
                <a:ea typeface="Calibri"/>
                <a:cs typeface="Calibri"/>
                <a:sym typeface="Calibri"/>
              </a:rPr>
              <a:t>Receiver Field Cabinet</a:t>
            </a:r>
            <a:endParaRPr lang="en-US">
              <a:solidFill>
                <a:schemeClr val="accent2"/>
              </a:solidFill>
            </a:endParaRPr>
          </a:p>
        </p:txBody>
      </p:sp>
      <p:pic>
        <p:nvPicPr>
          <p:cNvPr id="2" name="Picture 1" descr="A white cabinet with open doors&#10;&#10;Description automatically generated">
            <a:extLst>
              <a:ext uri="{FF2B5EF4-FFF2-40B4-BE49-F238E27FC236}">
                <a16:creationId xmlns:a16="http://schemas.microsoft.com/office/drawing/2014/main" id="{D3DA0688-AF40-2ACB-7F53-12FC8160F8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69436" y="1031755"/>
            <a:ext cx="9194319" cy="5132360"/>
          </a:xfrm>
          <a:prstGeom prst="rect">
            <a:avLst/>
          </a:prstGeom>
        </p:spPr>
      </p:pic>
      <p:sp>
        <p:nvSpPr>
          <p:cNvPr id="4" name="Content Placeholder 2">
            <a:extLst>
              <a:ext uri="{FF2B5EF4-FFF2-40B4-BE49-F238E27FC236}">
                <a16:creationId xmlns:a16="http://schemas.microsoft.com/office/drawing/2014/main" id="{E42DF6C5-A1A5-143F-3EC1-97C682134B50}"/>
              </a:ext>
            </a:extLst>
          </p:cNvPr>
          <p:cNvSpPr txBox="1">
            <a:spLocks/>
          </p:cNvSpPr>
          <p:nvPr/>
        </p:nvSpPr>
        <p:spPr>
          <a:xfrm>
            <a:off x="485954" y="1720387"/>
            <a:ext cx="4297393" cy="429624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Calibri" panose="020B0604020202020204" pitchFamily="34" charset="0"/>
              <a:buChar char="-"/>
            </a:pPr>
            <a:endParaRPr lang="en-US" sz="1600">
              <a:ea typeface="+mn-lt"/>
              <a:cs typeface="+mn-lt"/>
            </a:endParaRPr>
          </a:p>
          <a:p>
            <a:pPr marL="285750" indent="-285750">
              <a:buFont typeface="Calibri"/>
              <a:buChar char="-"/>
            </a:pPr>
            <a:r>
              <a:rPr lang="en-US" sz="2000" dirty="0">
                <a:latin typeface="Calibri"/>
                <a:ea typeface="+mn-lt"/>
                <a:cs typeface="+mn-lt"/>
              </a:rPr>
              <a:t>EMC Shielded</a:t>
            </a:r>
          </a:p>
          <a:p>
            <a:pPr marL="285750" indent="-285750">
              <a:buFont typeface="Calibri"/>
              <a:buChar char="-"/>
            </a:pPr>
            <a:endParaRPr lang="en-US" sz="2000" dirty="0">
              <a:latin typeface="Calibri"/>
              <a:ea typeface="+mn-lt"/>
              <a:cs typeface="+mn-lt"/>
            </a:endParaRPr>
          </a:p>
          <a:p>
            <a:pPr marL="285750" indent="-285750">
              <a:buFont typeface="Calibri"/>
              <a:buChar char="-"/>
            </a:pPr>
            <a:r>
              <a:rPr lang="en-US" sz="2000" dirty="0">
                <a:latin typeface="Calibri"/>
                <a:ea typeface="+mn-lt"/>
                <a:cs typeface="+mn-lt"/>
              </a:rPr>
              <a:t>Air Conditioner</a:t>
            </a:r>
          </a:p>
          <a:p>
            <a:pPr marL="285750" indent="-285750">
              <a:buFont typeface="Calibri"/>
              <a:buChar char="-"/>
            </a:pPr>
            <a:endParaRPr lang="en-US" sz="2000" dirty="0">
              <a:latin typeface="Calibri"/>
              <a:ea typeface="+mn-lt"/>
              <a:cs typeface="+mn-lt"/>
            </a:endParaRPr>
          </a:p>
          <a:p>
            <a:pPr marL="285750" indent="-285750">
              <a:buFont typeface="Calibri"/>
              <a:buChar char="-"/>
            </a:pPr>
            <a:r>
              <a:rPr lang="en-US" sz="2000" dirty="0">
                <a:latin typeface="Calibri"/>
                <a:ea typeface="+mn-lt"/>
                <a:cs typeface="+mn-lt"/>
              </a:rPr>
              <a:t>Standard Server Rack</a:t>
            </a:r>
          </a:p>
          <a:p>
            <a:pPr marL="285750" indent="-285750">
              <a:buFont typeface="Calibri"/>
              <a:buChar char="-"/>
            </a:pPr>
            <a:endParaRPr lang="en-US" sz="2000" dirty="0">
              <a:latin typeface="Calibri"/>
              <a:ea typeface="+mn-lt"/>
              <a:cs typeface="+mn-lt"/>
            </a:endParaRPr>
          </a:p>
          <a:p>
            <a:pPr marL="285750" indent="-285750">
              <a:buFont typeface="Calibri"/>
              <a:buChar char="-"/>
            </a:pPr>
            <a:r>
              <a:rPr lang="en-US" sz="2000" dirty="0">
                <a:latin typeface="Calibri"/>
                <a:ea typeface="+mn-lt"/>
                <a:cs typeface="+mn-lt"/>
              </a:rPr>
              <a:t>2x SHAO Receivers per cabinet</a:t>
            </a:r>
          </a:p>
          <a:p>
            <a:pPr marL="742950" lvl="1" indent="-285750">
              <a:buFont typeface="Courier New"/>
              <a:buChar char="o"/>
            </a:pPr>
            <a:r>
              <a:rPr lang="en-US" sz="2000" dirty="0">
                <a:latin typeface="Calibri"/>
                <a:ea typeface="+mn-lt"/>
                <a:cs typeface="+mn-lt"/>
              </a:rPr>
              <a:t>16 Tiles</a:t>
            </a:r>
          </a:p>
          <a:p>
            <a:endParaRPr lang="en-US">
              <a:latin typeface="Calibri"/>
              <a:ea typeface="+mn-lt"/>
              <a:cs typeface="+mn-lt"/>
            </a:endParaRPr>
          </a:p>
          <a:p>
            <a:endParaRPr lang="en-US">
              <a:latin typeface="Calibri"/>
              <a:ea typeface="+mn-lt"/>
              <a:cs typeface="+mn-lt"/>
            </a:endParaRPr>
          </a:p>
        </p:txBody>
      </p:sp>
    </p:spTree>
    <p:extLst>
      <p:ext uri="{BB962C8B-B14F-4D97-AF65-F5344CB8AC3E}">
        <p14:creationId xmlns:p14="http://schemas.microsoft.com/office/powerpoint/2010/main" val="2786316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7"/>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 name="Google Shape;141;p17"/>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17"/>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43" name="Google Shape;143;p17"/>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17</a:t>
            </a:fld>
            <a:endParaRPr/>
          </a:p>
        </p:txBody>
      </p:sp>
      <p:pic>
        <p:nvPicPr>
          <p:cNvPr id="144" name="Google Shape;144;p17"/>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45" name="Google Shape;145;p17"/>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6" name="Google Shape;146;p17"/>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47" name="Google Shape;147;p17"/>
          <p:cNvSpPr txBox="1"/>
          <p:nvPr/>
        </p:nvSpPr>
        <p:spPr>
          <a:xfrm>
            <a:off x="1394149" y="169583"/>
            <a:ext cx="7910464" cy="716400"/>
          </a:xfrm>
          <a:prstGeom prst="rect">
            <a:avLst/>
          </a:prstGeom>
          <a:noFill/>
          <a:ln>
            <a:noFill/>
          </a:ln>
        </p:spPr>
        <p:txBody>
          <a:bodyPr spcFirstLastPara="1" wrap="square" lIns="91425" tIns="45700" rIns="91425" bIns="45700" anchor="ctr" anchorCtr="0">
            <a:normAutofit/>
          </a:bodyPr>
          <a:lstStyle/>
          <a:p>
            <a:pPr>
              <a:lnSpc>
                <a:spcPct val="90000"/>
              </a:lnSpc>
              <a:buClr>
                <a:schemeClr val="accent2"/>
              </a:buClr>
              <a:buSzPts val="4400"/>
            </a:pPr>
            <a:r>
              <a:rPr lang="en-AU" sz="4400" dirty="0">
                <a:solidFill>
                  <a:schemeClr val="accent2"/>
                </a:solidFill>
                <a:latin typeface="Calibri"/>
                <a:ea typeface="Calibri"/>
                <a:cs typeface="Calibri"/>
                <a:sym typeface="Calibri"/>
              </a:rPr>
              <a:t>Receiver Field Cabinet Prototype</a:t>
            </a:r>
            <a:endParaRPr dirty="0">
              <a:solidFill>
                <a:schemeClr val="accent2"/>
              </a:solidFill>
            </a:endParaRPr>
          </a:p>
        </p:txBody>
      </p:sp>
      <p:pic>
        <p:nvPicPr>
          <p:cNvPr id="148" name="Google Shape;148;p17"/>
          <p:cNvPicPr preferRelativeResize="0"/>
          <p:nvPr/>
        </p:nvPicPr>
        <p:blipFill>
          <a:blip r:embed="rId4">
            <a:alphaModFix/>
          </a:blip>
          <a:stretch>
            <a:fillRect/>
          </a:stretch>
        </p:blipFill>
        <p:spPr>
          <a:xfrm>
            <a:off x="954741" y="1180803"/>
            <a:ext cx="5142574" cy="4843762"/>
          </a:xfrm>
          <a:prstGeom prst="rect">
            <a:avLst/>
          </a:prstGeom>
          <a:noFill/>
          <a:ln>
            <a:noFill/>
          </a:ln>
        </p:spPr>
      </p:pic>
      <p:pic>
        <p:nvPicPr>
          <p:cNvPr id="149" name="Google Shape;149;p17"/>
          <p:cNvPicPr preferRelativeResize="0"/>
          <p:nvPr/>
        </p:nvPicPr>
        <p:blipFill>
          <a:blip r:embed="rId5">
            <a:alphaModFix/>
          </a:blip>
          <a:stretch>
            <a:fillRect/>
          </a:stretch>
        </p:blipFill>
        <p:spPr>
          <a:xfrm>
            <a:off x="7325479" y="1180803"/>
            <a:ext cx="3831490" cy="4843761"/>
          </a:xfrm>
          <a:prstGeom prst="rect">
            <a:avLst/>
          </a:prstGeom>
          <a:noFill/>
          <a:ln>
            <a:noFill/>
          </a:ln>
        </p:spPr>
      </p:pic>
    </p:spTree>
    <p:extLst>
      <p:ext uri="{BB962C8B-B14F-4D97-AF65-F5344CB8AC3E}">
        <p14:creationId xmlns:p14="http://schemas.microsoft.com/office/powerpoint/2010/main" val="3335484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9"/>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19"/>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19"/>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71" name="Google Shape;171;p19"/>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18</a:t>
            </a:fld>
            <a:endParaRPr/>
          </a:p>
        </p:txBody>
      </p:sp>
      <p:pic>
        <p:nvPicPr>
          <p:cNvPr id="172" name="Google Shape;172;p19"/>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73" name="Google Shape;173;p19"/>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4" name="Google Shape;174;p19"/>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75" name="Google Shape;175;p19"/>
          <p:cNvSpPr txBox="1"/>
          <p:nvPr/>
        </p:nvSpPr>
        <p:spPr>
          <a:xfrm>
            <a:off x="1394149" y="155976"/>
            <a:ext cx="7216500" cy="716400"/>
          </a:xfrm>
          <a:prstGeom prst="rect">
            <a:avLst/>
          </a:prstGeom>
          <a:noFill/>
          <a:ln>
            <a:noFill/>
          </a:ln>
        </p:spPr>
        <p:txBody>
          <a:bodyPr spcFirstLastPara="1" wrap="square" lIns="91425" tIns="45700" rIns="91425" bIns="45700" anchor="ctr" anchorCtr="0">
            <a:normAutofit/>
          </a:bodyPr>
          <a:lstStyle/>
          <a:p>
            <a:pPr>
              <a:lnSpc>
                <a:spcPct val="90000"/>
              </a:lnSpc>
            </a:pPr>
            <a:r>
              <a:rPr lang="en-AU" sz="4400" dirty="0">
                <a:solidFill>
                  <a:schemeClr val="accent2"/>
                </a:solidFill>
                <a:latin typeface="Calibri"/>
                <a:ea typeface="Calibri"/>
                <a:cs typeface="Calibri"/>
              </a:rPr>
              <a:t>Field Cabinet Equipment</a:t>
            </a:r>
          </a:p>
        </p:txBody>
      </p:sp>
      <p:pic>
        <p:nvPicPr>
          <p:cNvPr id="2" name="Picture 1" descr="A diagram of a computer&#10;&#10;Description automatically generated">
            <a:extLst>
              <a:ext uri="{FF2B5EF4-FFF2-40B4-BE49-F238E27FC236}">
                <a16:creationId xmlns:a16="http://schemas.microsoft.com/office/drawing/2014/main" id="{C5586F03-5EEC-51AE-2E18-7DF09475E63E}"/>
              </a:ext>
            </a:extLst>
          </p:cNvPr>
          <p:cNvPicPr>
            <a:picLocks noChangeAspect="1"/>
          </p:cNvPicPr>
          <p:nvPr/>
        </p:nvPicPr>
        <p:blipFill>
          <a:blip r:embed="rId4"/>
          <a:stretch>
            <a:fillRect/>
          </a:stretch>
        </p:blipFill>
        <p:spPr>
          <a:xfrm>
            <a:off x="1607812" y="1150935"/>
            <a:ext cx="8991600" cy="4775764"/>
          </a:xfrm>
          <a:prstGeom prst="rect">
            <a:avLst/>
          </a:prstGeom>
        </p:spPr>
      </p:pic>
    </p:spTree>
    <p:extLst>
      <p:ext uri="{BB962C8B-B14F-4D97-AF65-F5344CB8AC3E}">
        <p14:creationId xmlns:p14="http://schemas.microsoft.com/office/powerpoint/2010/main" val="885354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9"/>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19"/>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19"/>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71" name="Google Shape;171;p19"/>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19</a:t>
            </a:fld>
            <a:endParaRPr/>
          </a:p>
        </p:txBody>
      </p:sp>
      <p:pic>
        <p:nvPicPr>
          <p:cNvPr id="172" name="Google Shape;172;p19"/>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73" name="Google Shape;173;p19"/>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4" name="Google Shape;174;p19"/>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75" name="Google Shape;175;p19"/>
          <p:cNvSpPr txBox="1"/>
          <p:nvPr/>
        </p:nvSpPr>
        <p:spPr>
          <a:xfrm>
            <a:off x="1394149" y="155976"/>
            <a:ext cx="7216500" cy="716400"/>
          </a:xfrm>
          <a:prstGeom prst="rect">
            <a:avLst/>
          </a:prstGeom>
          <a:noFill/>
          <a:ln>
            <a:noFill/>
          </a:ln>
        </p:spPr>
        <p:txBody>
          <a:bodyPr spcFirstLastPara="1" wrap="square" lIns="91425" tIns="45700" rIns="91425" bIns="45700" anchor="ctr" anchorCtr="0">
            <a:normAutofit/>
          </a:bodyPr>
          <a:lstStyle/>
          <a:p>
            <a:pPr>
              <a:lnSpc>
                <a:spcPct val="90000"/>
              </a:lnSpc>
              <a:buClr>
                <a:schemeClr val="accent2"/>
              </a:buClr>
              <a:buSzPts val="4400"/>
            </a:pPr>
            <a:r>
              <a:rPr lang="en-AU" sz="4400" dirty="0">
                <a:solidFill>
                  <a:schemeClr val="accent2"/>
                </a:solidFill>
                <a:latin typeface="Calibri"/>
                <a:ea typeface="Calibri"/>
                <a:cs typeface="Calibri"/>
              </a:rPr>
              <a:t>System Integration &amp; Testing</a:t>
            </a:r>
          </a:p>
        </p:txBody>
      </p:sp>
      <p:pic>
        <p:nvPicPr>
          <p:cNvPr id="2" name="Picture 1" descr="A white cabinet with open doors&#10;&#10;Description automatically generated">
            <a:extLst>
              <a:ext uri="{FF2B5EF4-FFF2-40B4-BE49-F238E27FC236}">
                <a16:creationId xmlns:a16="http://schemas.microsoft.com/office/drawing/2014/main" id="{82A8F87F-6909-15AF-910F-D75C89BEB209}"/>
              </a:ext>
            </a:extLst>
          </p:cNvPr>
          <p:cNvPicPr>
            <a:picLocks noChangeAspect="1"/>
          </p:cNvPicPr>
          <p:nvPr/>
        </p:nvPicPr>
        <p:blipFill>
          <a:blip r:embed="rId4"/>
          <a:srcRect l="9283" t="8225" r="14412" b="131"/>
          <a:stretch/>
        </p:blipFill>
        <p:spPr>
          <a:xfrm>
            <a:off x="5739950" y="1446573"/>
            <a:ext cx="6296619" cy="4256925"/>
          </a:xfrm>
          <a:prstGeom prst="rect">
            <a:avLst/>
          </a:prstGeom>
        </p:spPr>
      </p:pic>
      <p:sp>
        <p:nvSpPr>
          <p:cNvPr id="6" name="Content Placeholder 2">
            <a:extLst>
              <a:ext uri="{FF2B5EF4-FFF2-40B4-BE49-F238E27FC236}">
                <a16:creationId xmlns:a16="http://schemas.microsoft.com/office/drawing/2014/main" id="{0C5D0FB2-FBC4-D6A2-2964-8E04FC61922B}"/>
              </a:ext>
            </a:extLst>
          </p:cNvPr>
          <p:cNvSpPr txBox="1">
            <a:spLocks/>
          </p:cNvSpPr>
          <p:nvPr/>
        </p:nvSpPr>
        <p:spPr>
          <a:xfrm>
            <a:off x="485954" y="1720387"/>
            <a:ext cx="4297393" cy="429624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Calibri" panose="020B0604020202020204" pitchFamily="34" charset="0"/>
              <a:buChar char="-"/>
            </a:pPr>
            <a:endParaRPr lang="en-US" sz="1600">
              <a:ea typeface="+mn-lt"/>
              <a:cs typeface="+mn-lt"/>
            </a:endParaRPr>
          </a:p>
          <a:p>
            <a:pPr marL="285750" indent="-285750">
              <a:buFont typeface="Calibri"/>
              <a:buChar char="-"/>
            </a:pPr>
            <a:r>
              <a:rPr lang="en-US" sz="2000" dirty="0">
                <a:latin typeface="Calibri"/>
                <a:ea typeface="+mn-lt"/>
                <a:cs typeface="+mn-lt"/>
              </a:rPr>
              <a:t>Test fit all internal equipment within the rack.</a:t>
            </a:r>
          </a:p>
          <a:p>
            <a:pPr marL="285750" indent="-285750">
              <a:buFont typeface="Calibri"/>
              <a:buChar char="-"/>
            </a:pPr>
            <a:endParaRPr lang="en-US" sz="2000" dirty="0">
              <a:latin typeface="Calibri"/>
              <a:ea typeface="+mn-lt"/>
              <a:cs typeface="+mn-lt"/>
            </a:endParaRPr>
          </a:p>
          <a:p>
            <a:pPr marL="285750" indent="-285750">
              <a:buFont typeface="Calibri"/>
              <a:buChar char="-"/>
            </a:pPr>
            <a:r>
              <a:rPr lang="en-US" sz="2000" dirty="0">
                <a:latin typeface="Calibri"/>
                <a:ea typeface="+mn-lt"/>
                <a:cs typeface="+mn-lt"/>
              </a:rPr>
              <a:t>Powered on and operated the full system in a lab setting.</a:t>
            </a:r>
          </a:p>
          <a:p>
            <a:pPr marL="285750" indent="-285750">
              <a:buFont typeface="Calibri"/>
              <a:buChar char="-"/>
            </a:pPr>
            <a:endParaRPr lang="en-US" sz="2000" dirty="0">
              <a:latin typeface="Calibri"/>
              <a:ea typeface="+mn-lt"/>
              <a:cs typeface="+mn-lt"/>
            </a:endParaRPr>
          </a:p>
          <a:p>
            <a:pPr marL="285750" indent="-285750">
              <a:buFont typeface="Calibri"/>
              <a:buChar char="-"/>
            </a:pPr>
            <a:r>
              <a:rPr lang="en-US" sz="2000" dirty="0">
                <a:latin typeface="Calibri"/>
                <a:ea typeface="+mn-lt"/>
                <a:cs typeface="+mn-lt"/>
              </a:rPr>
              <a:t>Operated the air-conditioner under full load. (at ambient temperature of 30 degrees)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4"/>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14"/>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14"/>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04" name="Google Shape;104;p14"/>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2</a:t>
            </a:fld>
            <a:endParaRPr/>
          </a:p>
        </p:txBody>
      </p:sp>
      <p:pic>
        <p:nvPicPr>
          <p:cNvPr id="105" name="Google Shape;105;p14"/>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06" name="Google Shape;106;p14"/>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7" name="Google Shape;107;p14"/>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08" name="Google Shape;108;p14"/>
          <p:cNvSpPr txBox="1"/>
          <p:nvPr/>
        </p:nvSpPr>
        <p:spPr>
          <a:xfrm>
            <a:off x="1394149" y="155976"/>
            <a:ext cx="7216500" cy="716400"/>
          </a:xfrm>
          <a:prstGeom prst="rect">
            <a:avLst/>
          </a:prstGeom>
          <a:noFill/>
          <a:ln>
            <a:noFill/>
          </a:ln>
        </p:spPr>
        <p:txBody>
          <a:bodyPr spcFirstLastPara="1" wrap="square" lIns="91425" tIns="45700" rIns="91425" bIns="45700" anchor="ctr" anchorCtr="0">
            <a:normAutofit/>
          </a:bodyPr>
          <a:lstStyle/>
          <a:p>
            <a:pPr>
              <a:lnSpc>
                <a:spcPct val="90000"/>
              </a:lnSpc>
              <a:buClr>
                <a:schemeClr val="accent2"/>
              </a:buClr>
              <a:buSzPts val="4400"/>
            </a:pPr>
            <a:r>
              <a:rPr lang="en-AU" sz="4400" dirty="0">
                <a:solidFill>
                  <a:schemeClr val="accent2"/>
                </a:solidFill>
                <a:latin typeface="Calibri"/>
                <a:ea typeface="Calibri"/>
                <a:cs typeface="Calibri"/>
              </a:rPr>
              <a:t>The Existing MWA Receivers</a:t>
            </a:r>
          </a:p>
        </p:txBody>
      </p:sp>
      <p:pic>
        <p:nvPicPr>
          <p:cNvPr id="2" name="Picture 1" descr="A white tent with a white cover&#10;&#10;Description automatically generated">
            <a:extLst>
              <a:ext uri="{FF2B5EF4-FFF2-40B4-BE49-F238E27FC236}">
                <a16:creationId xmlns:a16="http://schemas.microsoft.com/office/drawing/2014/main" id="{39164914-A87B-CD90-E188-D1CD2C416032}"/>
              </a:ext>
            </a:extLst>
          </p:cNvPr>
          <p:cNvPicPr>
            <a:picLocks noChangeAspect="1"/>
          </p:cNvPicPr>
          <p:nvPr/>
        </p:nvPicPr>
        <p:blipFill>
          <a:blip r:embed="rId4"/>
          <a:stretch>
            <a:fillRect/>
          </a:stretch>
        </p:blipFill>
        <p:spPr>
          <a:xfrm>
            <a:off x="4877290" y="1197504"/>
            <a:ext cx="3225663" cy="4784384"/>
          </a:xfrm>
          <a:prstGeom prst="rect">
            <a:avLst/>
          </a:prstGeom>
        </p:spPr>
      </p:pic>
      <p:sp>
        <p:nvSpPr>
          <p:cNvPr id="8" name="TextBox 7">
            <a:extLst>
              <a:ext uri="{FF2B5EF4-FFF2-40B4-BE49-F238E27FC236}">
                <a16:creationId xmlns:a16="http://schemas.microsoft.com/office/drawing/2014/main" id="{22B1FA46-22F5-E014-A770-40587DE4543A}"/>
              </a:ext>
            </a:extLst>
          </p:cNvPr>
          <p:cNvSpPr txBox="1"/>
          <p:nvPr/>
        </p:nvSpPr>
        <p:spPr>
          <a:xfrm>
            <a:off x="693281" y="1495929"/>
            <a:ext cx="341667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Calibri"/>
              </a:rPr>
              <a:t>RRI Receivers</a:t>
            </a:r>
            <a:endParaRPr lang="en-US" sz="2000" b="1" dirty="0"/>
          </a:p>
          <a:p>
            <a:pPr marL="285750" indent="-285750">
              <a:buFont typeface="Calibri"/>
              <a:buChar char="-"/>
            </a:pPr>
            <a:endParaRPr lang="en-US" sz="1800" dirty="0">
              <a:latin typeface="Calibri"/>
            </a:endParaRPr>
          </a:p>
          <a:p>
            <a:pPr marL="285750" indent="-285750">
              <a:buFont typeface="Calibri"/>
              <a:buChar char="-"/>
            </a:pPr>
            <a:r>
              <a:rPr lang="en-US" sz="1800" dirty="0">
                <a:latin typeface="Calibri"/>
              </a:rPr>
              <a:t>16 in Total – 8 Tiles each</a:t>
            </a:r>
          </a:p>
          <a:p>
            <a:pPr marL="285750" indent="-285750">
              <a:buFont typeface="Calibri"/>
              <a:buChar char="-"/>
            </a:pPr>
            <a:endParaRPr lang="en-US" sz="1800" dirty="0">
              <a:latin typeface="Calibri"/>
            </a:endParaRPr>
          </a:p>
          <a:p>
            <a:pPr marL="285750" indent="-285750">
              <a:buFont typeface="Calibri"/>
              <a:buChar char="-"/>
            </a:pPr>
            <a:r>
              <a:rPr lang="en-US" sz="1800" dirty="0">
                <a:latin typeface="Calibri"/>
              </a:rPr>
              <a:t>8-bit ADCs</a:t>
            </a:r>
          </a:p>
          <a:p>
            <a:pPr marL="285750" indent="-285750">
              <a:buFont typeface="Calibri"/>
              <a:buChar char="-"/>
            </a:pPr>
            <a:endParaRPr lang="en-US" sz="1800" dirty="0">
              <a:latin typeface="Calibri"/>
            </a:endParaRPr>
          </a:p>
          <a:p>
            <a:pPr marL="285750" indent="-285750">
              <a:buFont typeface="Calibri"/>
              <a:buChar char="-"/>
            </a:pPr>
            <a:r>
              <a:rPr lang="en-US" sz="1800" dirty="0">
                <a:latin typeface="Calibri"/>
              </a:rPr>
              <a:t>5-bit output precision</a:t>
            </a:r>
          </a:p>
          <a:p>
            <a:pPr marL="285750" indent="-285750">
              <a:buFont typeface="Calibri"/>
              <a:buChar char="-"/>
            </a:pPr>
            <a:endParaRPr lang="en-US" sz="1800" dirty="0">
              <a:latin typeface="Calibri"/>
            </a:endParaRPr>
          </a:p>
          <a:p>
            <a:pPr marL="285750" indent="-285750">
              <a:buFont typeface="Calibri"/>
              <a:buChar char="-"/>
            </a:pPr>
            <a:r>
              <a:rPr lang="en-US" sz="1800" dirty="0">
                <a:latin typeface="Calibri"/>
              </a:rPr>
              <a:t>Critically Sampled PFB:</a:t>
            </a:r>
          </a:p>
          <a:p>
            <a:pPr marL="742950" lvl="1" indent="-285750">
              <a:buFont typeface="Courier New"/>
              <a:buChar char="o"/>
            </a:pPr>
            <a:r>
              <a:rPr lang="en-US" sz="1800" dirty="0">
                <a:latin typeface="Calibri"/>
              </a:rPr>
              <a:t>Aliasing near coarse channel edges</a:t>
            </a:r>
            <a:endParaRPr lang="en-US"/>
          </a:p>
          <a:p>
            <a:pPr marL="285750" indent="-285750">
              <a:buFont typeface="Calibri"/>
              <a:buChar char="-"/>
            </a:pPr>
            <a:endParaRPr lang="en-US" sz="1800" dirty="0">
              <a:latin typeface="Calibri"/>
            </a:endParaRPr>
          </a:p>
          <a:p>
            <a:pPr marL="285750" indent="-285750">
              <a:buFont typeface="Calibri"/>
              <a:buChar char="-"/>
            </a:pPr>
            <a:r>
              <a:rPr lang="en-US" sz="1800" dirty="0">
                <a:latin typeface="Calibri"/>
                <a:ea typeface="Calibri"/>
                <a:cs typeface="Calibri"/>
              </a:rPr>
              <a:t>Ageing hardware</a:t>
            </a:r>
            <a:endParaRPr lang="en-US" dirty="0"/>
          </a:p>
          <a:p>
            <a:pPr marL="285750" indent="-285750">
              <a:buFont typeface="Calibri"/>
              <a:buChar char="-"/>
            </a:pPr>
            <a:endParaRPr lang="en-US"/>
          </a:p>
          <a:p>
            <a:endParaRPr lang="en-US"/>
          </a:p>
        </p:txBody>
      </p:sp>
      <p:pic>
        <p:nvPicPr>
          <p:cNvPr id="12" name="Picture 11" descr="A close up of a panel&#10;&#10;Description automatically generated">
            <a:extLst>
              <a:ext uri="{FF2B5EF4-FFF2-40B4-BE49-F238E27FC236}">
                <a16:creationId xmlns:a16="http://schemas.microsoft.com/office/drawing/2014/main" id="{68BF6D4E-5058-0B6E-1A51-2F0719099E49}"/>
              </a:ext>
            </a:extLst>
          </p:cNvPr>
          <p:cNvPicPr>
            <a:picLocks noChangeAspect="1"/>
          </p:cNvPicPr>
          <p:nvPr/>
        </p:nvPicPr>
        <p:blipFill>
          <a:blip r:embed="rId5"/>
          <a:stretch>
            <a:fillRect/>
          </a:stretch>
        </p:blipFill>
        <p:spPr>
          <a:xfrm>
            <a:off x="8380666" y="1197166"/>
            <a:ext cx="3436257" cy="4784992"/>
          </a:xfrm>
          <a:prstGeom prst="rect">
            <a:avLst/>
          </a:prstGeom>
        </p:spPr>
      </p:pic>
    </p:spTree>
    <p:extLst>
      <p:ext uri="{BB962C8B-B14F-4D97-AF65-F5344CB8AC3E}">
        <p14:creationId xmlns:p14="http://schemas.microsoft.com/office/powerpoint/2010/main" val="2412655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9"/>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19"/>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19"/>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71" name="Google Shape;171;p19"/>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20</a:t>
            </a:fld>
            <a:endParaRPr/>
          </a:p>
        </p:txBody>
      </p:sp>
      <p:pic>
        <p:nvPicPr>
          <p:cNvPr id="172" name="Google Shape;172;p19"/>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73" name="Google Shape;173;p19"/>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4" name="Google Shape;174;p19"/>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75" name="Google Shape;175;p19"/>
          <p:cNvSpPr txBox="1"/>
          <p:nvPr/>
        </p:nvSpPr>
        <p:spPr>
          <a:xfrm>
            <a:off x="1394149" y="159570"/>
            <a:ext cx="8240886" cy="716400"/>
          </a:xfrm>
          <a:prstGeom prst="rect">
            <a:avLst/>
          </a:prstGeom>
          <a:noFill/>
          <a:ln>
            <a:noFill/>
          </a:ln>
        </p:spPr>
        <p:txBody>
          <a:bodyPr spcFirstLastPara="1" wrap="square" lIns="91425" tIns="45700" rIns="91425" bIns="45700" anchor="ctr" anchorCtr="0">
            <a:normAutofit/>
          </a:bodyPr>
          <a:lstStyle/>
          <a:p>
            <a:pPr>
              <a:lnSpc>
                <a:spcPct val="90000"/>
              </a:lnSpc>
              <a:buClr>
                <a:schemeClr val="accent2"/>
              </a:buClr>
              <a:buSzPts val="4400"/>
            </a:pPr>
            <a:r>
              <a:rPr lang="en-AU" sz="4400" dirty="0">
                <a:solidFill>
                  <a:schemeClr val="accent2"/>
                </a:solidFill>
                <a:latin typeface="Calibri"/>
                <a:ea typeface="Calibri"/>
                <a:cs typeface="Calibri"/>
              </a:rPr>
              <a:t>Upcoming Plans</a:t>
            </a:r>
          </a:p>
        </p:txBody>
      </p:sp>
      <p:pic>
        <p:nvPicPr>
          <p:cNvPr id="2" name="Picture 1" descr="A white objects in a room&#10;&#10;Description automatically generated">
            <a:extLst>
              <a:ext uri="{FF2B5EF4-FFF2-40B4-BE49-F238E27FC236}">
                <a16:creationId xmlns:a16="http://schemas.microsoft.com/office/drawing/2014/main" id="{BA0EBBEB-1604-E762-1192-BAA31E171C2B}"/>
              </a:ext>
            </a:extLst>
          </p:cNvPr>
          <p:cNvPicPr>
            <a:picLocks noChangeAspect="1"/>
          </p:cNvPicPr>
          <p:nvPr/>
        </p:nvPicPr>
        <p:blipFill>
          <a:blip r:embed="rId4"/>
          <a:stretch>
            <a:fillRect/>
          </a:stretch>
        </p:blipFill>
        <p:spPr>
          <a:xfrm>
            <a:off x="5166759" y="1720927"/>
            <a:ext cx="6879566" cy="3859774"/>
          </a:xfrm>
          <a:prstGeom prst="rect">
            <a:avLst/>
          </a:prstGeom>
        </p:spPr>
      </p:pic>
      <p:sp>
        <p:nvSpPr>
          <p:cNvPr id="3" name="TextBox 2">
            <a:extLst>
              <a:ext uri="{FF2B5EF4-FFF2-40B4-BE49-F238E27FC236}">
                <a16:creationId xmlns:a16="http://schemas.microsoft.com/office/drawing/2014/main" id="{C60E9AA6-A54E-4F1C-E961-6C7ABAD46C88}"/>
              </a:ext>
            </a:extLst>
          </p:cNvPr>
          <p:cNvSpPr txBox="1"/>
          <p:nvPr/>
        </p:nvSpPr>
        <p:spPr>
          <a:xfrm>
            <a:off x="243431" y="1716164"/>
            <a:ext cx="4888687"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2000" dirty="0">
                <a:latin typeface="Calibri"/>
              </a:rPr>
              <a:t>Electromagnetic Compliance Testing is underway</a:t>
            </a:r>
          </a:p>
          <a:p>
            <a:pPr marL="285750" indent="-285750">
              <a:buFont typeface="Calibri"/>
              <a:buChar char="-"/>
            </a:pPr>
            <a:endParaRPr lang="en-US" sz="2000" dirty="0">
              <a:latin typeface="Calibri"/>
            </a:endParaRPr>
          </a:p>
          <a:p>
            <a:pPr marL="285750" indent="-285750">
              <a:buFont typeface="Calibri"/>
              <a:buChar char="-"/>
            </a:pPr>
            <a:endParaRPr lang="en-US" sz="2000" dirty="0">
              <a:latin typeface="Calibri"/>
            </a:endParaRPr>
          </a:p>
          <a:p>
            <a:pPr marL="285750" indent="-285750">
              <a:buFont typeface="Calibri"/>
              <a:buChar char="-"/>
            </a:pPr>
            <a:r>
              <a:rPr lang="en-US" sz="2000" dirty="0">
                <a:latin typeface="Calibri"/>
              </a:rPr>
              <a:t>1 Month: Deploy the first prototype field cabinet</a:t>
            </a:r>
          </a:p>
          <a:p>
            <a:pPr marL="285750" indent="-285750">
              <a:buFont typeface="Calibri"/>
              <a:buChar char="-"/>
            </a:pPr>
            <a:endParaRPr lang="en-US" sz="2000" dirty="0">
              <a:latin typeface="Calibri"/>
            </a:endParaRPr>
          </a:p>
          <a:p>
            <a:pPr marL="285750" indent="-285750">
              <a:buFont typeface="Calibri"/>
              <a:buChar char="-"/>
            </a:pPr>
            <a:r>
              <a:rPr lang="en-US" sz="2000" dirty="0">
                <a:latin typeface="Calibri"/>
              </a:rPr>
              <a:t>The next 8 field cabinets are in production</a:t>
            </a:r>
          </a:p>
          <a:p>
            <a:pPr marL="285750" indent="-285750">
              <a:buFont typeface="Calibri"/>
              <a:buChar char="-"/>
            </a:pPr>
            <a:endParaRPr lang="en-US" sz="2000" dirty="0">
              <a:latin typeface="Calibri"/>
            </a:endParaRPr>
          </a:p>
          <a:p>
            <a:pPr marL="285750" indent="-285750">
              <a:buFont typeface="Calibri"/>
              <a:buChar char="-"/>
            </a:pPr>
            <a:r>
              <a:rPr lang="en-US" sz="2000" dirty="0">
                <a:latin typeface="Calibri"/>
              </a:rPr>
              <a:t>All 8 cabinets to be deployed by mid next year (2025).</a:t>
            </a:r>
          </a:p>
          <a:p>
            <a:pPr marL="285750" indent="-285750">
              <a:buFont typeface="Calibri"/>
              <a:buChar char="-"/>
            </a:pPr>
            <a:endParaRPr lang="en-US" sz="2000" dirty="0">
              <a:latin typeface="Calibri"/>
            </a:endParaRPr>
          </a:p>
        </p:txBody>
      </p:sp>
    </p:spTree>
    <p:extLst>
      <p:ext uri="{BB962C8B-B14F-4D97-AF65-F5344CB8AC3E}">
        <p14:creationId xmlns:p14="http://schemas.microsoft.com/office/powerpoint/2010/main" val="1252818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3"/>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 name="Google Shape;223;p23"/>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23"/>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225" name="Google Shape;225;p23"/>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21</a:t>
            </a:fld>
            <a:endParaRPr/>
          </a:p>
        </p:txBody>
      </p:sp>
      <p:pic>
        <p:nvPicPr>
          <p:cNvPr id="226" name="Google Shape;226;p23"/>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227" name="Google Shape;227;p23"/>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8" name="Google Shape;228;p23"/>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229" name="Google Shape;229;p23"/>
          <p:cNvSpPr txBox="1"/>
          <p:nvPr/>
        </p:nvSpPr>
        <p:spPr>
          <a:xfrm>
            <a:off x="1394149" y="155976"/>
            <a:ext cx="7216500" cy="7164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2"/>
              </a:buClr>
              <a:buSzPts val="4400"/>
              <a:buFont typeface="Calibri"/>
              <a:buNone/>
            </a:pPr>
            <a:r>
              <a:rPr lang="en-AU" sz="4400">
                <a:solidFill>
                  <a:schemeClr val="accent2"/>
                </a:solidFill>
                <a:latin typeface="Calibri"/>
                <a:ea typeface="Calibri"/>
                <a:cs typeface="Calibri"/>
                <a:sym typeface="Calibri"/>
              </a:rPr>
              <a:t>Summary</a:t>
            </a:r>
            <a:endParaRPr/>
          </a:p>
        </p:txBody>
      </p:sp>
      <p:sp>
        <p:nvSpPr>
          <p:cNvPr id="2" name="TextBox 1">
            <a:extLst>
              <a:ext uri="{FF2B5EF4-FFF2-40B4-BE49-F238E27FC236}">
                <a16:creationId xmlns:a16="http://schemas.microsoft.com/office/drawing/2014/main" id="{B236C5B9-4315-0660-BEC7-45D6E34C1DC7}"/>
              </a:ext>
            </a:extLst>
          </p:cNvPr>
          <p:cNvSpPr txBox="1"/>
          <p:nvPr/>
        </p:nvSpPr>
        <p:spPr>
          <a:xfrm>
            <a:off x="482954" y="1163294"/>
            <a:ext cx="4371473"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sz="2000" dirty="0">
                <a:latin typeface="Calibri"/>
              </a:rPr>
              <a:t>Validated the prototype SHAO receiver by deploying and integrating it within the telescope</a:t>
            </a:r>
            <a:endParaRPr lang="en-US"/>
          </a:p>
          <a:p>
            <a:pPr marL="285750" indent="-285750">
              <a:buFont typeface="Calibri"/>
              <a:buChar char="-"/>
            </a:pPr>
            <a:endParaRPr lang="en-US" sz="2000" dirty="0">
              <a:latin typeface="Calibri"/>
            </a:endParaRPr>
          </a:p>
          <a:p>
            <a:pPr marL="342900" indent="-342900">
              <a:buFont typeface="Calibri"/>
              <a:buChar char="-"/>
            </a:pPr>
            <a:r>
              <a:rPr lang="en-US" sz="2000" dirty="0">
                <a:latin typeface="Calibri"/>
              </a:rPr>
              <a:t>Designing and fabricating 8 new receiver field cabinets to support an extra 128 tiles.</a:t>
            </a:r>
          </a:p>
          <a:p>
            <a:pPr marL="342900" indent="-342900">
              <a:buFont typeface="Calibri"/>
              <a:buChar char="-"/>
            </a:pPr>
            <a:endParaRPr lang="en-US" sz="2000" dirty="0">
              <a:latin typeface="Calibri"/>
            </a:endParaRPr>
          </a:p>
          <a:p>
            <a:pPr marL="342900" indent="-342900">
              <a:buFont typeface="Calibri"/>
              <a:buChar char="-"/>
            </a:pPr>
            <a:r>
              <a:rPr lang="en-US" sz="2000" dirty="0">
                <a:latin typeface="Calibri"/>
              </a:rPr>
              <a:t>Deploying the first prototype cabinet (with 2 new SHAO receivers) in a month's time.</a:t>
            </a:r>
          </a:p>
          <a:p>
            <a:pPr marL="342900" indent="-342900">
              <a:buFont typeface="Calibri"/>
              <a:buChar char="-"/>
            </a:pPr>
            <a:endParaRPr lang="en-US" sz="2000" dirty="0">
              <a:latin typeface="Calibri"/>
            </a:endParaRPr>
          </a:p>
          <a:p>
            <a:pPr marL="342900" indent="-342900">
              <a:buFont typeface="Calibri"/>
              <a:buChar char="-"/>
            </a:pPr>
            <a:r>
              <a:rPr lang="en-US" sz="2000" dirty="0">
                <a:latin typeface="Calibri"/>
              </a:rPr>
              <a:t>Thanks to SHAO for developing the receiver</a:t>
            </a:r>
          </a:p>
          <a:p>
            <a:pPr marL="342900" indent="-342900">
              <a:buFont typeface="Calibri"/>
              <a:buChar char="-"/>
            </a:pPr>
            <a:r>
              <a:rPr lang="en-US" sz="2000" dirty="0">
                <a:latin typeface="Calibri"/>
              </a:rPr>
              <a:t>Thanks to everyone on the operations &amp; engineering team</a:t>
            </a:r>
          </a:p>
        </p:txBody>
      </p:sp>
      <p:pic>
        <p:nvPicPr>
          <p:cNvPr id="4" name="Picture 3" descr="A metal container with a door open&#10;&#10;Description automatically generated">
            <a:extLst>
              <a:ext uri="{FF2B5EF4-FFF2-40B4-BE49-F238E27FC236}">
                <a16:creationId xmlns:a16="http://schemas.microsoft.com/office/drawing/2014/main" id="{526F4CCA-4A03-E89F-226C-B0B8923CC0E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715173" y="1262968"/>
            <a:ext cx="6685860" cy="3727441"/>
          </a:xfrm>
          <a:prstGeom prst="rect">
            <a:avLst/>
          </a:prstGeom>
        </p:spPr>
      </p:pic>
      <p:pic>
        <p:nvPicPr>
          <p:cNvPr id="6" name="Picture 5">
            <a:extLst>
              <a:ext uri="{FF2B5EF4-FFF2-40B4-BE49-F238E27FC236}">
                <a16:creationId xmlns:a16="http://schemas.microsoft.com/office/drawing/2014/main" id="{E22C33F3-3D83-9030-4310-4D3EAEE432D1}"/>
              </a:ext>
            </a:extLst>
          </p:cNvPr>
          <p:cNvPicPr>
            <a:picLocks noChangeAspect="1"/>
          </p:cNvPicPr>
          <p:nvPr/>
        </p:nvPicPr>
        <p:blipFill>
          <a:blip r:embed="rId6"/>
          <a:srcRect l="13469" t="32458" r="7194" b="38829"/>
          <a:stretch/>
        </p:blipFill>
        <p:spPr>
          <a:xfrm>
            <a:off x="6097979" y="4992154"/>
            <a:ext cx="5354849" cy="1105695"/>
          </a:xfrm>
          <a:prstGeom prst="rect">
            <a:avLst/>
          </a:prstGeom>
        </p:spPr>
      </p:pic>
    </p:spTree>
    <p:extLst>
      <p:ext uri="{BB962C8B-B14F-4D97-AF65-F5344CB8AC3E}">
        <p14:creationId xmlns:p14="http://schemas.microsoft.com/office/powerpoint/2010/main" val="3314991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2687C-A8F1-D3A2-8A06-592EFE3CFAA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3C1F4E5-AC7B-6562-4244-1366D9B8EE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35F044-889F-3C18-C0FF-54558CE4A4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AU"/>
              <a:t>22</a:t>
            </a:fld>
            <a:endParaRPr lang="en-AU"/>
          </a:p>
        </p:txBody>
      </p:sp>
    </p:spTree>
    <p:extLst>
      <p:ext uri="{BB962C8B-B14F-4D97-AF65-F5344CB8AC3E}">
        <p14:creationId xmlns:p14="http://schemas.microsoft.com/office/powerpoint/2010/main" val="591427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2"/>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22"/>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22"/>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210" name="Google Shape;210;p22"/>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23</a:t>
            </a:fld>
            <a:endParaRPr/>
          </a:p>
        </p:txBody>
      </p:sp>
      <p:pic>
        <p:nvPicPr>
          <p:cNvPr id="211" name="Google Shape;211;p22"/>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212" name="Google Shape;212;p22"/>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3" name="Google Shape;213;p22"/>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214" name="Google Shape;214;p22"/>
          <p:cNvSpPr txBox="1"/>
          <p:nvPr/>
        </p:nvSpPr>
        <p:spPr>
          <a:xfrm>
            <a:off x="1394149" y="155976"/>
            <a:ext cx="7216500" cy="7164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2"/>
              </a:buClr>
              <a:buSzPts val="4400"/>
              <a:buFont typeface="Calibri"/>
              <a:buNone/>
            </a:pPr>
            <a:r>
              <a:rPr lang="en-AU" sz="4400">
                <a:solidFill>
                  <a:schemeClr val="accent2"/>
                </a:solidFill>
                <a:latin typeface="Calibri"/>
                <a:ea typeface="Calibri"/>
                <a:cs typeface="Calibri"/>
                <a:sym typeface="Calibri"/>
              </a:rPr>
              <a:t>Overview</a:t>
            </a:r>
            <a:endParaRPr/>
          </a:p>
        </p:txBody>
      </p:sp>
      <p:sp>
        <p:nvSpPr>
          <p:cNvPr id="215" name="Google Shape;215;p22"/>
          <p:cNvSpPr txBox="1">
            <a:spLocks noGrp="1"/>
          </p:cNvSpPr>
          <p:nvPr>
            <p:ph type="body" idx="1"/>
          </p:nvPr>
        </p:nvSpPr>
        <p:spPr>
          <a:xfrm>
            <a:off x="485220" y="1207697"/>
            <a:ext cx="7836900" cy="528561"/>
          </a:xfrm>
          <a:prstGeom prst="rect">
            <a:avLst/>
          </a:prstGeom>
          <a:noFill/>
          <a:ln>
            <a:noFill/>
          </a:ln>
        </p:spPr>
        <p:txBody>
          <a:bodyPr spcFirstLastPara="1" wrap="square" lIns="91425" tIns="45700" rIns="91425" bIns="45700" anchor="t" anchorCtr="0">
            <a:normAutofit/>
          </a:bodyPr>
          <a:lstStyle/>
          <a:p>
            <a:pPr marL="0" indent="0">
              <a:spcBef>
                <a:spcPts val="0"/>
              </a:spcBef>
              <a:buNone/>
            </a:pPr>
            <a:r>
              <a:rPr lang="en-AU" sz="2400" dirty="0"/>
              <a:t>Components that make up an MWA Receiver:</a:t>
            </a:r>
            <a:endParaRPr sz="1600" dirty="0"/>
          </a:p>
          <a:p>
            <a:pPr marL="0" lvl="0" indent="0" algn="l" rtl="0">
              <a:lnSpc>
                <a:spcPct val="90000"/>
              </a:lnSpc>
              <a:spcBef>
                <a:spcPts val="1000"/>
              </a:spcBef>
              <a:spcAft>
                <a:spcPts val="0"/>
              </a:spcAft>
              <a:buNone/>
            </a:pPr>
            <a:endParaRPr/>
          </a:p>
        </p:txBody>
      </p:sp>
      <p:pic>
        <p:nvPicPr>
          <p:cNvPr id="216" name="Google Shape;216;p22"/>
          <p:cNvPicPr preferRelativeResize="0"/>
          <p:nvPr/>
        </p:nvPicPr>
        <p:blipFill>
          <a:blip r:embed="rId4">
            <a:alphaModFix/>
          </a:blip>
          <a:stretch>
            <a:fillRect/>
          </a:stretch>
        </p:blipFill>
        <p:spPr>
          <a:xfrm>
            <a:off x="543222" y="2455073"/>
            <a:ext cx="9467900" cy="2745062"/>
          </a:xfrm>
          <a:prstGeom prst="rect">
            <a:avLst/>
          </a:prstGeom>
          <a:noFill/>
          <a:ln>
            <a:noFill/>
          </a:ln>
        </p:spPr>
      </p:pic>
      <p:sp>
        <p:nvSpPr>
          <p:cNvPr id="2" name="Rectangle 1">
            <a:extLst>
              <a:ext uri="{FF2B5EF4-FFF2-40B4-BE49-F238E27FC236}">
                <a16:creationId xmlns:a16="http://schemas.microsoft.com/office/drawing/2014/main" id="{280667DE-DA4C-3089-444F-CFC0F89DC567}"/>
              </a:ext>
            </a:extLst>
          </p:cNvPr>
          <p:cNvSpPr/>
          <p:nvPr/>
        </p:nvSpPr>
        <p:spPr>
          <a:xfrm>
            <a:off x="2014348" y="2206653"/>
            <a:ext cx="8343310" cy="330243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62D1AAF-CE29-6A07-AFB8-17ED68370D70}"/>
              </a:ext>
            </a:extLst>
          </p:cNvPr>
          <p:cNvSpPr txBox="1"/>
          <p:nvPr/>
        </p:nvSpPr>
        <p:spPr>
          <a:xfrm>
            <a:off x="1954181" y="1942378"/>
            <a:ext cx="38508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Air-Conditioned EMC Enclosure</a:t>
            </a:r>
          </a:p>
        </p:txBody>
      </p:sp>
      <p:cxnSp>
        <p:nvCxnSpPr>
          <p:cNvPr id="4" name="Straight Arrow Connector 3">
            <a:extLst>
              <a:ext uri="{FF2B5EF4-FFF2-40B4-BE49-F238E27FC236}">
                <a16:creationId xmlns:a16="http://schemas.microsoft.com/office/drawing/2014/main" id="{4A5702CF-B78E-34E7-DC4B-BD91F786C8EB}"/>
              </a:ext>
            </a:extLst>
          </p:cNvPr>
          <p:cNvCxnSpPr/>
          <p:nvPr/>
        </p:nvCxnSpPr>
        <p:spPr>
          <a:xfrm>
            <a:off x="9995626" y="3665517"/>
            <a:ext cx="1125556" cy="55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5B5AD67-B2D4-F6B5-9BC5-407D2961A282}"/>
              </a:ext>
            </a:extLst>
          </p:cNvPr>
          <p:cNvCxnSpPr/>
          <p:nvPr/>
        </p:nvCxnSpPr>
        <p:spPr>
          <a:xfrm flipV="1">
            <a:off x="9991610" y="4814600"/>
            <a:ext cx="1116374" cy="367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9"/>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19"/>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19"/>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71" name="Google Shape;171;p19"/>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24</a:t>
            </a:fld>
            <a:endParaRPr/>
          </a:p>
        </p:txBody>
      </p:sp>
      <p:pic>
        <p:nvPicPr>
          <p:cNvPr id="172" name="Google Shape;172;p19"/>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73" name="Google Shape;173;p19"/>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4" name="Google Shape;174;p19"/>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75" name="Google Shape;175;p19"/>
          <p:cNvSpPr txBox="1"/>
          <p:nvPr/>
        </p:nvSpPr>
        <p:spPr>
          <a:xfrm>
            <a:off x="1394149" y="159570"/>
            <a:ext cx="8240886" cy="716400"/>
          </a:xfrm>
          <a:prstGeom prst="rect">
            <a:avLst/>
          </a:prstGeom>
          <a:noFill/>
          <a:ln>
            <a:noFill/>
          </a:ln>
        </p:spPr>
        <p:txBody>
          <a:bodyPr spcFirstLastPara="1" wrap="square" lIns="91425" tIns="45700" rIns="91425" bIns="45700" anchor="ctr" anchorCtr="0">
            <a:normAutofit/>
          </a:bodyPr>
          <a:lstStyle/>
          <a:p>
            <a:pPr>
              <a:lnSpc>
                <a:spcPct val="90000"/>
              </a:lnSpc>
              <a:buClr>
                <a:schemeClr val="accent2"/>
              </a:buClr>
              <a:buSzPts val="4400"/>
            </a:pPr>
            <a:r>
              <a:rPr lang="en-AU" sz="4400" dirty="0">
                <a:solidFill>
                  <a:schemeClr val="accent2"/>
                </a:solidFill>
                <a:latin typeface="Calibri"/>
                <a:ea typeface="Calibri"/>
                <a:cs typeface="Calibri"/>
              </a:rPr>
              <a:t>New Receiver Rollout</a:t>
            </a:r>
          </a:p>
        </p:txBody>
      </p:sp>
      <p:sp>
        <p:nvSpPr>
          <p:cNvPr id="3" name="TextBox 2">
            <a:extLst>
              <a:ext uri="{FF2B5EF4-FFF2-40B4-BE49-F238E27FC236}">
                <a16:creationId xmlns:a16="http://schemas.microsoft.com/office/drawing/2014/main" id="{C60E9AA6-A54E-4F1C-E961-6C7ABAD46C88}"/>
              </a:ext>
            </a:extLst>
          </p:cNvPr>
          <p:cNvSpPr txBox="1"/>
          <p:nvPr/>
        </p:nvSpPr>
        <p:spPr>
          <a:xfrm>
            <a:off x="59816" y="1119417"/>
            <a:ext cx="5246736" cy="4862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endParaRPr lang="en-US"/>
          </a:p>
          <a:p>
            <a:endParaRPr lang="en-US" sz="2000" dirty="0">
              <a:latin typeface="Calibri"/>
              <a:ea typeface="Calibri"/>
            </a:endParaRPr>
          </a:p>
          <a:p>
            <a:r>
              <a:rPr lang="en-US" sz="2000" dirty="0">
                <a:latin typeface="Calibri"/>
                <a:ea typeface="Calibri"/>
              </a:rPr>
              <a:t>Current Configuration</a:t>
            </a:r>
          </a:p>
          <a:p>
            <a:endParaRPr lang="en-US" sz="2000" dirty="0">
              <a:latin typeface="Calibri"/>
              <a:ea typeface="Calibri"/>
            </a:endParaRPr>
          </a:p>
          <a:p>
            <a:pPr marL="285750" indent="-285750">
              <a:buFont typeface="Calibri"/>
              <a:buChar char="-"/>
            </a:pPr>
            <a:endParaRPr lang="en-US" sz="2000" dirty="0">
              <a:latin typeface="Calibri"/>
              <a:ea typeface="Calibri"/>
            </a:endParaRPr>
          </a:p>
          <a:p>
            <a:pPr marL="285750" indent="-285750">
              <a:buFont typeface="Calibri"/>
              <a:buChar char="-"/>
            </a:pPr>
            <a:r>
              <a:rPr lang="en-US" sz="2000" dirty="0">
                <a:latin typeface="Calibri"/>
                <a:ea typeface="Calibri"/>
              </a:rPr>
              <a:t>2 x NI Receivers</a:t>
            </a:r>
          </a:p>
          <a:p>
            <a:pPr marL="285750" indent="-285750">
              <a:buFont typeface="Calibri"/>
              <a:buChar char="-"/>
            </a:pPr>
            <a:endParaRPr lang="en-US" sz="2000" dirty="0">
              <a:latin typeface="Calibri"/>
              <a:ea typeface="Calibri"/>
            </a:endParaRPr>
          </a:p>
          <a:p>
            <a:pPr marL="285750" indent="-285750">
              <a:buFont typeface="Calibri"/>
              <a:buChar char="-"/>
            </a:pPr>
            <a:r>
              <a:rPr lang="en-US" sz="2000" dirty="0">
                <a:latin typeface="Calibri"/>
                <a:ea typeface="Calibri"/>
                <a:cs typeface="Calibri"/>
              </a:rPr>
              <a:t>14 x RRI Receivers (+ 2 Spare)</a:t>
            </a:r>
          </a:p>
          <a:p>
            <a:pPr marL="285750" indent="-285750">
              <a:buFont typeface="Calibri"/>
              <a:buChar char="-"/>
            </a:pPr>
            <a:endParaRPr lang="en-US" sz="2000" dirty="0">
              <a:ea typeface="Calibri"/>
            </a:endParaRPr>
          </a:p>
          <a:p>
            <a:pPr marL="285750" indent="-285750">
              <a:buFont typeface="Calibri"/>
              <a:buChar char="-"/>
            </a:pPr>
            <a:endParaRPr lang="en-US" sz="2000" dirty="0">
              <a:latin typeface="Calibri"/>
            </a:endParaRPr>
          </a:p>
          <a:p>
            <a:r>
              <a:rPr lang="en-US" sz="2000" dirty="0">
                <a:latin typeface="Calibri"/>
              </a:rPr>
              <a:t>Future:</a:t>
            </a:r>
          </a:p>
          <a:p>
            <a:endParaRPr lang="en-US" sz="2000" dirty="0">
              <a:latin typeface="Calibri"/>
            </a:endParaRPr>
          </a:p>
          <a:p>
            <a:pPr marL="285750" indent="-285750">
              <a:buFont typeface="Calibri"/>
              <a:buChar char="-"/>
            </a:pPr>
            <a:r>
              <a:rPr lang="en-US" sz="2000" dirty="0">
                <a:latin typeface="Calibri"/>
              </a:rPr>
              <a:t>16 x SHAO Receivers</a:t>
            </a:r>
          </a:p>
          <a:p>
            <a:pPr marL="285750" indent="-285750">
              <a:buFont typeface="Calibri"/>
              <a:buChar char="-"/>
            </a:pPr>
            <a:endParaRPr lang="en-US"/>
          </a:p>
          <a:p>
            <a:pPr marL="285750" indent="-285750">
              <a:buFont typeface="Calibri"/>
              <a:buChar char="-"/>
            </a:pPr>
            <a:endParaRPr lang="en-US" dirty="0"/>
          </a:p>
          <a:p>
            <a:pPr marL="285750" indent="-285750">
              <a:buFont typeface="Calibri"/>
              <a:buChar char="-"/>
            </a:pPr>
            <a:endParaRPr lang="en-US" dirty="0"/>
          </a:p>
          <a:p>
            <a:pPr marL="285750" indent="-285750">
              <a:buFont typeface="Calibri"/>
              <a:buChar char="-"/>
            </a:pPr>
            <a:endParaRPr lang="en-US" dirty="0"/>
          </a:p>
        </p:txBody>
      </p:sp>
    </p:spTree>
    <p:extLst>
      <p:ext uri="{BB962C8B-B14F-4D97-AF65-F5344CB8AC3E}">
        <p14:creationId xmlns:p14="http://schemas.microsoft.com/office/powerpoint/2010/main" val="2382307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4"/>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14"/>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14"/>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04" name="Google Shape;104;p14"/>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3</a:t>
            </a:fld>
            <a:endParaRPr/>
          </a:p>
        </p:txBody>
      </p:sp>
      <p:pic>
        <p:nvPicPr>
          <p:cNvPr id="105" name="Google Shape;105;p14"/>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06" name="Google Shape;106;p14"/>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7" name="Google Shape;107;p14"/>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08" name="Google Shape;108;p14"/>
          <p:cNvSpPr txBox="1"/>
          <p:nvPr/>
        </p:nvSpPr>
        <p:spPr>
          <a:xfrm>
            <a:off x="1394149" y="155976"/>
            <a:ext cx="7216500" cy="716400"/>
          </a:xfrm>
          <a:prstGeom prst="rect">
            <a:avLst/>
          </a:prstGeom>
          <a:noFill/>
          <a:ln>
            <a:noFill/>
          </a:ln>
        </p:spPr>
        <p:txBody>
          <a:bodyPr spcFirstLastPara="1" wrap="square" lIns="91425" tIns="45700" rIns="91425" bIns="45700" anchor="ctr" anchorCtr="0">
            <a:normAutofit/>
          </a:bodyPr>
          <a:lstStyle/>
          <a:p>
            <a:pPr>
              <a:lnSpc>
                <a:spcPct val="90000"/>
              </a:lnSpc>
              <a:buClr>
                <a:schemeClr val="accent2"/>
              </a:buClr>
              <a:buSzPts val="4400"/>
            </a:pPr>
            <a:r>
              <a:rPr lang="en-AU" sz="4400">
                <a:solidFill>
                  <a:schemeClr val="accent2"/>
                </a:solidFill>
                <a:latin typeface="Calibri"/>
                <a:ea typeface="Calibri"/>
                <a:cs typeface="Calibri"/>
              </a:rPr>
              <a:t>MWA Phase III</a:t>
            </a:r>
          </a:p>
        </p:txBody>
      </p:sp>
      <p:sp>
        <p:nvSpPr>
          <p:cNvPr id="4" name="TextBox 3">
            <a:extLst>
              <a:ext uri="{FF2B5EF4-FFF2-40B4-BE49-F238E27FC236}">
                <a16:creationId xmlns:a16="http://schemas.microsoft.com/office/drawing/2014/main" id="{923C42E5-D529-D6DD-CF72-EC17D255A890}"/>
              </a:ext>
            </a:extLst>
          </p:cNvPr>
          <p:cNvSpPr txBox="1"/>
          <p:nvPr/>
        </p:nvSpPr>
        <p:spPr>
          <a:xfrm>
            <a:off x="1753096" y="2297939"/>
            <a:ext cx="3530013" cy="2330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dirty="0">
                <a:latin typeface="Calibri"/>
              </a:rPr>
              <a:t>Phase III Milestones</a:t>
            </a:r>
            <a:endParaRPr lang="en-US" sz="1800" b="1" dirty="0"/>
          </a:p>
          <a:p>
            <a:endParaRPr lang="en-US">
              <a:latin typeface="Calibri"/>
            </a:endParaRPr>
          </a:p>
          <a:p>
            <a:r>
              <a:rPr lang="en-US" sz="1600" dirty="0">
                <a:latin typeface="Calibri"/>
              </a:rPr>
              <a:t>New Correlator</a:t>
            </a:r>
          </a:p>
          <a:p>
            <a:endParaRPr lang="en-US" sz="1600">
              <a:latin typeface="Calibri"/>
            </a:endParaRPr>
          </a:p>
          <a:p>
            <a:endParaRPr lang="en-US" sz="1600">
              <a:latin typeface="Calibri"/>
            </a:endParaRPr>
          </a:p>
          <a:p>
            <a:r>
              <a:rPr lang="en-US" sz="1600" dirty="0">
                <a:latin typeface="Calibri"/>
              </a:rPr>
              <a:t>256 Tiles (concurrent)</a:t>
            </a:r>
          </a:p>
          <a:p>
            <a:endParaRPr lang="en-US" sz="1600">
              <a:latin typeface="Calibri"/>
            </a:endParaRPr>
          </a:p>
          <a:p>
            <a:pPr marL="285750" indent="-285750">
              <a:buFont typeface="Calibri"/>
              <a:buChar char="-"/>
            </a:pPr>
            <a:endParaRPr lang="en-US" sz="1600">
              <a:latin typeface="Calibri"/>
            </a:endParaRPr>
          </a:p>
          <a:p>
            <a:r>
              <a:rPr lang="en-US" sz="1600" dirty="0">
                <a:latin typeface="Calibri"/>
              </a:rPr>
              <a:t>Oversampling PFB</a:t>
            </a:r>
            <a:endParaRPr lang="en-US" sz="1600" dirty="0"/>
          </a:p>
        </p:txBody>
      </p:sp>
      <p:grpSp>
        <p:nvGrpSpPr>
          <p:cNvPr id="7" name="Group 6">
            <a:extLst>
              <a:ext uri="{FF2B5EF4-FFF2-40B4-BE49-F238E27FC236}">
                <a16:creationId xmlns:a16="http://schemas.microsoft.com/office/drawing/2014/main" id="{EE898AD7-90C9-BE51-989B-7620011ABD1B}"/>
              </a:ext>
            </a:extLst>
          </p:cNvPr>
          <p:cNvGrpSpPr/>
          <p:nvPr/>
        </p:nvGrpSpPr>
        <p:grpSpPr>
          <a:xfrm>
            <a:off x="1418645" y="2801549"/>
            <a:ext cx="334153" cy="326593"/>
            <a:chOff x="5498374" y="4285030"/>
            <a:chExt cx="689992" cy="653677"/>
          </a:xfrm>
        </p:grpSpPr>
        <p:sp>
          <p:nvSpPr>
            <p:cNvPr id="6" name="Rectangle: Rounded Corners 5">
              <a:extLst>
                <a:ext uri="{FF2B5EF4-FFF2-40B4-BE49-F238E27FC236}">
                  <a16:creationId xmlns:a16="http://schemas.microsoft.com/office/drawing/2014/main" id="{5CE83724-AF35-222A-2A31-B1ECBB3DAB29}"/>
                </a:ext>
              </a:extLst>
            </p:cNvPr>
            <p:cNvSpPr/>
            <p:nvPr/>
          </p:nvSpPr>
          <p:spPr>
            <a:xfrm>
              <a:off x="5498374" y="4285030"/>
              <a:ext cx="689992" cy="653677"/>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 name="Graphic 4" descr="Checkmark with solid fill">
              <a:extLst>
                <a:ext uri="{FF2B5EF4-FFF2-40B4-BE49-F238E27FC236}">
                  <a16:creationId xmlns:a16="http://schemas.microsoft.com/office/drawing/2014/main" id="{5B0F07C0-05C4-6D33-1D64-7221D91DEC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2074" y="4359215"/>
              <a:ext cx="504646" cy="504646"/>
            </a:xfrm>
            <a:prstGeom prst="rect">
              <a:avLst/>
            </a:prstGeom>
          </p:spPr>
        </p:pic>
      </p:grpSp>
      <p:sp>
        <p:nvSpPr>
          <p:cNvPr id="9" name="Rectangle: Rounded Corners 8">
            <a:extLst>
              <a:ext uri="{FF2B5EF4-FFF2-40B4-BE49-F238E27FC236}">
                <a16:creationId xmlns:a16="http://schemas.microsoft.com/office/drawing/2014/main" id="{7B0A97E7-D34B-6F58-8F74-2BB3937B6584}"/>
              </a:ext>
            </a:extLst>
          </p:cNvPr>
          <p:cNvSpPr/>
          <p:nvPr/>
        </p:nvSpPr>
        <p:spPr>
          <a:xfrm>
            <a:off x="1418643" y="3518621"/>
            <a:ext cx="334153" cy="326593"/>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6A3DAF12-A463-F966-0FE0-A0742F9A770B}"/>
              </a:ext>
            </a:extLst>
          </p:cNvPr>
          <p:cNvSpPr/>
          <p:nvPr/>
        </p:nvSpPr>
        <p:spPr>
          <a:xfrm>
            <a:off x="1418643" y="4247964"/>
            <a:ext cx="334153" cy="326593"/>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ight Brace 9">
            <a:extLst>
              <a:ext uri="{FF2B5EF4-FFF2-40B4-BE49-F238E27FC236}">
                <a16:creationId xmlns:a16="http://schemas.microsoft.com/office/drawing/2014/main" id="{648BE620-207F-BD02-7ACF-8F533B775A74}"/>
              </a:ext>
            </a:extLst>
          </p:cNvPr>
          <p:cNvSpPr/>
          <p:nvPr/>
        </p:nvSpPr>
        <p:spPr>
          <a:xfrm>
            <a:off x="3856399" y="3463533"/>
            <a:ext cx="519499" cy="11442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79CAD8C2-89E8-40B1-9D39-F693EC0245B9}"/>
              </a:ext>
            </a:extLst>
          </p:cNvPr>
          <p:cNvSpPr txBox="1"/>
          <p:nvPr/>
        </p:nvSpPr>
        <p:spPr>
          <a:xfrm>
            <a:off x="4374703" y="3757073"/>
            <a:ext cx="13831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rPr>
              <a:t>Requires New Receivers</a:t>
            </a:r>
          </a:p>
        </p:txBody>
      </p:sp>
      <p:sp>
        <p:nvSpPr>
          <p:cNvPr id="13" name="TextBox 12">
            <a:extLst>
              <a:ext uri="{FF2B5EF4-FFF2-40B4-BE49-F238E27FC236}">
                <a16:creationId xmlns:a16="http://schemas.microsoft.com/office/drawing/2014/main" id="{C8BCEC7A-5F50-37CE-7809-D1324CA592CA}"/>
              </a:ext>
            </a:extLst>
          </p:cNvPr>
          <p:cNvSpPr txBox="1"/>
          <p:nvPr/>
        </p:nvSpPr>
        <p:spPr>
          <a:xfrm>
            <a:off x="6532220" y="1817253"/>
            <a:ext cx="4821319" cy="3877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Calibri"/>
              </a:rPr>
              <a:t>Phase III Receiver:</a:t>
            </a:r>
          </a:p>
          <a:p>
            <a:pPr marL="285750" indent="-285750">
              <a:buFont typeface="Calibri"/>
              <a:buChar char="-"/>
            </a:pPr>
            <a:endParaRPr lang="en-US" sz="1800" dirty="0">
              <a:latin typeface="Calibri"/>
            </a:endParaRPr>
          </a:p>
          <a:p>
            <a:pPr marL="285750" indent="-285750">
              <a:buFont typeface="Calibri"/>
              <a:buChar char="-"/>
            </a:pPr>
            <a:r>
              <a:rPr lang="en-US" sz="1800" dirty="0">
                <a:latin typeface="Calibri"/>
              </a:rPr>
              <a:t>At least a 12-bit ADC</a:t>
            </a:r>
          </a:p>
          <a:p>
            <a:pPr marL="285750" indent="-285750">
              <a:buFont typeface="Calibri"/>
              <a:buChar char="-"/>
            </a:pPr>
            <a:endParaRPr lang="en-US" sz="1800" dirty="0">
              <a:latin typeface="Calibri"/>
            </a:endParaRPr>
          </a:p>
          <a:p>
            <a:pPr marL="285750" indent="-285750">
              <a:buFont typeface="Calibri"/>
              <a:buChar char="-"/>
            </a:pPr>
            <a:r>
              <a:rPr lang="en-US" sz="1800" dirty="0">
                <a:latin typeface="Calibri"/>
              </a:rPr>
              <a:t>8-bit output precision</a:t>
            </a:r>
          </a:p>
          <a:p>
            <a:pPr marL="285750" indent="-285750">
              <a:buFont typeface="Calibri"/>
              <a:buChar char="-"/>
            </a:pPr>
            <a:endParaRPr lang="en-US" sz="1800" dirty="0">
              <a:latin typeface="Calibri"/>
            </a:endParaRPr>
          </a:p>
          <a:p>
            <a:pPr marL="285750" indent="-285750">
              <a:buFont typeface="Calibri"/>
              <a:buChar char="-"/>
            </a:pPr>
            <a:r>
              <a:rPr lang="en-US" sz="1800" dirty="0">
                <a:latin typeface="Calibri"/>
              </a:rPr>
              <a:t>Supports 2 modes:</a:t>
            </a:r>
          </a:p>
          <a:p>
            <a:pPr marL="742950" lvl="1" indent="-285750">
              <a:buFont typeface="Courier New"/>
              <a:buChar char="o"/>
            </a:pPr>
            <a:r>
              <a:rPr lang="en-US" sz="1800" dirty="0">
                <a:latin typeface="Calibri"/>
              </a:rPr>
              <a:t>Compatibility Mode (critically sampled)</a:t>
            </a:r>
          </a:p>
          <a:p>
            <a:pPr marL="742950" lvl="1" indent="-285750">
              <a:buFont typeface="Courier New"/>
              <a:buChar char="o"/>
            </a:pPr>
            <a:r>
              <a:rPr lang="en-US" sz="1800" dirty="0">
                <a:latin typeface="Calibri"/>
              </a:rPr>
              <a:t>Oversampled mode.</a:t>
            </a:r>
          </a:p>
          <a:p>
            <a:pPr marL="285750" indent="-285750">
              <a:buFont typeface="Calibri"/>
              <a:buChar char="-"/>
            </a:pPr>
            <a:endParaRPr lang="en-US" sz="1800" dirty="0">
              <a:latin typeface="Calibri"/>
            </a:endParaRPr>
          </a:p>
          <a:p>
            <a:pPr marL="285750" indent="-285750">
              <a:buFont typeface="Calibri"/>
              <a:buChar char="-"/>
            </a:pPr>
            <a:r>
              <a:rPr lang="en-US" sz="1800" dirty="0">
                <a:latin typeface="Calibri"/>
              </a:rPr>
              <a:t>Use standard ethernet networking for data transport.</a:t>
            </a:r>
          </a:p>
          <a:p>
            <a:pPr marL="285750" indent="-285750">
              <a:buFont typeface="Calibri"/>
              <a:buChar char="-"/>
            </a:pPr>
            <a:endParaRPr lang="en-US" dirty="0"/>
          </a:p>
          <a:p>
            <a:pPr marL="285750" indent="-285750">
              <a:buFont typeface="Calibri"/>
              <a:buChar char="-"/>
            </a:pPr>
            <a:endParaRPr lang="en-US" dirty="0"/>
          </a:p>
        </p:txBody>
      </p:sp>
    </p:spTree>
    <p:extLst>
      <p:ext uri="{BB962C8B-B14F-4D97-AF65-F5344CB8AC3E}">
        <p14:creationId xmlns:p14="http://schemas.microsoft.com/office/powerpoint/2010/main" val="1592098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4"/>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14"/>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14"/>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04" name="Google Shape;104;p14"/>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4</a:t>
            </a:fld>
            <a:endParaRPr/>
          </a:p>
        </p:txBody>
      </p:sp>
      <p:pic>
        <p:nvPicPr>
          <p:cNvPr id="105" name="Google Shape;105;p14"/>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06" name="Google Shape;106;p14"/>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7" name="Google Shape;107;p14"/>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08" name="Google Shape;108;p14"/>
          <p:cNvSpPr txBox="1"/>
          <p:nvPr/>
        </p:nvSpPr>
        <p:spPr>
          <a:xfrm>
            <a:off x="1394149" y="159570"/>
            <a:ext cx="8776443" cy="716400"/>
          </a:xfrm>
          <a:prstGeom prst="rect">
            <a:avLst/>
          </a:prstGeom>
          <a:noFill/>
          <a:ln>
            <a:noFill/>
          </a:ln>
        </p:spPr>
        <p:txBody>
          <a:bodyPr spcFirstLastPara="1" wrap="square" lIns="91425" tIns="45700" rIns="91425" bIns="45700" anchor="ctr" anchorCtr="0">
            <a:normAutofit/>
          </a:bodyPr>
          <a:lstStyle/>
          <a:p>
            <a:pPr>
              <a:lnSpc>
                <a:spcPct val="90000"/>
              </a:lnSpc>
              <a:buClr>
                <a:schemeClr val="accent2"/>
              </a:buClr>
              <a:buSzPts val="4400"/>
            </a:pPr>
            <a:r>
              <a:rPr lang="en-AU" sz="4400">
                <a:solidFill>
                  <a:schemeClr val="accent2"/>
                </a:solidFill>
                <a:latin typeface="Calibri"/>
                <a:ea typeface="Calibri"/>
                <a:cs typeface="Calibri"/>
              </a:rPr>
              <a:t>The NI Receivers</a:t>
            </a:r>
          </a:p>
        </p:txBody>
      </p:sp>
      <p:sp>
        <p:nvSpPr>
          <p:cNvPr id="3" name="TextBox 2">
            <a:extLst>
              <a:ext uri="{FF2B5EF4-FFF2-40B4-BE49-F238E27FC236}">
                <a16:creationId xmlns:a16="http://schemas.microsoft.com/office/drawing/2014/main" id="{3D143790-49E6-3FD3-2EFF-B95F4720F05A}"/>
              </a:ext>
            </a:extLst>
          </p:cNvPr>
          <p:cNvSpPr txBox="1"/>
          <p:nvPr/>
        </p:nvSpPr>
        <p:spPr>
          <a:xfrm>
            <a:off x="634091" y="1888014"/>
            <a:ext cx="483255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alibri"/>
              <a:buChar char="-"/>
            </a:pPr>
            <a:r>
              <a:rPr lang="en-US" sz="2000" dirty="0">
                <a:latin typeface="Calibri"/>
              </a:rPr>
              <a:t>Phase III capable receiver</a:t>
            </a:r>
          </a:p>
          <a:p>
            <a:pPr marL="742950" lvl="1" indent="-285750">
              <a:buFont typeface="Courier New"/>
              <a:buChar char="o"/>
            </a:pPr>
            <a:r>
              <a:rPr lang="en-US" sz="2000" dirty="0">
                <a:latin typeface="Calibri"/>
              </a:rPr>
              <a:t>12 bit ADCs</a:t>
            </a:r>
          </a:p>
          <a:p>
            <a:pPr marL="742950" lvl="1" indent="-285750">
              <a:buFont typeface="Courier New"/>
              <a:buChar char="o"/>
            </a:pPr>
            <a:r>
              <a:rPr lang="en-US" sz="2000" dirty="0">
                <a:latin typeface="Calibri"/>
              </a:rPr>
              <a:t>Supports compatibility &amp; oversampled Modes</a:t>
            </a:r>
          </a:p>
          <a:p>
            <a:pPr marL="285750" indent="-285750">
              <a:buFont typeface="Calibri"/>
              <a:buChar char="-"/>
            </a:pPr>
            <a:endParaRPr lang="en-US" sz="2000" dirty="0">
              <a:latin typeface="Calibri"/>
            </a:endParaRPr>
          </a:p>
          <a:p>
            <a:pPr marL="285750" indent="-285750">
              <a:buFont typeface="Calibri"/>
              <a:buChar char="-"/>
            </a:pPr>
            <a:r>
              <a:rPr lang="en-US" sz="2000" dirty="0">
                <a:latin typeface="Calibri"/>
              </a:rPr>
              <a:t>In service since 2022</a:t>
            </a:r>
            <a:endParaRPr lang="en-US" dirty="0"/>
          </a:p>
          <a:p>
            <a:endParaRPr lang="en-US" sz="2000">
              <a:latin typeface="Calibri"/>
            </a:endParaRPr>
          </a:p>
          <a:p>
            <a:pPr marL="285750" indent="-285750">
              <a:buFont typeface="Calibri"/>
              <a:buChar char="-"/>
            </a:pPr>
            <a:r>
              <a:rPr lang="en-US" sz="2000" dirty="0">
                <a:latin typeface="Calibri"/>
              </a:rPr>
              <a:t>Solar Panel Tiles</a:t>
            </a:r>
          </a:p>
          <a:p>
            <a:pPr marL="742950" lvl="1" indent="-285750">
              <a:buFont typeface="Courier New"/>
              <a:buChar char="o"/>
            </a:pPr>
            <a:r>
              <a:rPr lang="en-US" sz="2000" dirty="0">
                <a:latin typeface="Calibri"/>
              </a:rPr>
              <a:t>Group F</a:t>
            </a:r>
          </a:p>
          <a:p>
            <a:pPr marL="742950" lvl="1" indent="-285750">
              <a:buFont typeface="Courier New"/>
              <a:buChar char="o"/>
            </a:pPr>
            <a:r>
              <a:rPr lang="en-US" sz="2000" dirty="0">
                <a:latin typeface="Calibri"/>
              </a:rPr>
              <a:t>Group G</a:t>
            </a:r>
          </a:p>
          <a:p>
            <a:endParaRPr lang="en-US" sz="2000">
              <a:latin typeface="Calibri"/>
            </a:endParaRPr>
          </a:p>
          <a:p>
            <a:endParaRPr lang="en-US" sz="1600">
              <a:latin typeface="Calibri"/>
            </a:endParaRPr>
          </a:p>
          <a:p>
            <a:endParaRPr lang="en-US" sz="1600">
              <a:latin typeface="Calibri"/>
            </a:endParaRPr>
          </a:p>
        </p:txBody>
      </p:sp>
      <p:pic>
        <p:nvPicPr>
          <p:cNvPr id="4" name="Picture 3" descr="A close up of wires&#10;&#10;Description automatically generated">
            <a:extLst>
              <a:ext uri="{FF2B5EF4-FFF2-40B4-BE49-F238E27FC236}">
                <a16:creationId xmlns:a16="http://schemas.microsoft.com/office/drawing/2014/main" id="{EEB5610D-F0F1-6800-E12A-FD4C07CDF246}"/>
              </a:ext>
            </a:extLst>
          </p:cNvPr>
          <p:cNvPicPr>
            <a:picLocks noChangeAspect="1"/>
          </p:cNvPicPr>
          <p:nvPr/>
        </p:nvPicPr>
        <p:blipFill>
          <a:blip r:embed="rId4"/>
          <a:stretch>
            <a:fillRect/>
          </a:stretch>
        </p:blipFill>
        <p:spPr>
          <a:xfrm>
            <a:off x="4617588" y="1901947"/>
            <a:ext cx="7053385" cy="3431851"/>
          </a:xfrm>
          <a:prstGeom prst="rect">
            <a:avLst/>
          </a:prstGeom>
        </p:spPr>
      </p:pic>
    </p:spTree>
    <p:extLst>
      <p:ext uri="{BB962C8B-B14F-4D97-AF65-F5344CB8AC3E}">
        <p14:creationId xmlns:p14="http://schemas.microsoft.com/office/powerpoint/2010/main" val="2160791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5"/>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15"/>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15"/>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17" name="Google Shape;117;p15"/>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5</a:t>
            </a:fld>
            <a:endParaRPr/>
          </a:p>
        </p:txBody>
      </p:sp>
      <p:pic>
        <p:nvPicPr>
          <p:cNvPr id="118" name="Google Shape;118;p15"/>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19" name="Google Shape;119;p15"/>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0" name="Google Shape;120;p15"/>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21" name="Google Shape;121;p15"/>
          <p:cNvSpPr txBox="1"/>
          <p:nvPr/>
        </p:nvSpPr>
        <p:spPr>
          <a:xfrm>
            <a:off x="1394149" y="155976"/>
            <a:ext cx="7216500" cy="716400"/>
          </a:xfrm>
          <a:prstGeom prst="rect">
            <a:avLst/>
          </a:prstGeom>
          <a:noFill/>
          <a:ln>
            <a:noFill/>
          </a:ln>
        </p:spPr>
        <p:txBody>
          <a:bodyPr spcFirstLastPara="1" wrap="square" lIns="91425" tIns="45700" rIns="91425" bIns="45700" anchor="ctr" anchorCtr="0">
            <a:normAutofit/>
          </a:bodyPr>
          <a:lstStyle/>
          <a:p>
            <a:pPr>
              <a:lnSpc>
                <a:spcPct val="90000"/>
              </a:lnSpc>
              <a:buClr>
                <a:schemeClr val="accent2"/>
              </a:buClr>
              <a:buSzPts val="4400"/>
            </a:pPr>
            <a:r>
              <a:rPr lang="en-AU" sz="4400">
                <a:solidFill>
                  <a:schemeClr val="accent2"/>
                </a:solidFill>
                <a:latin typeface="Calibri"/>
                <a:ea typeface="Calibri"/>
                <a:cs typeface="Calibri"/>
                <a:sym typeface="Calibri"/>
              </a:rPr>
              <a:t>The New SHAO Receivers </a:t>
            </a:r>
            <a:endParaRPr>
              <a:solidFill>
                <a:schemeClr val="accent2"/>
              </a:solidFill>
            </a:endParaRPr>
          </a:p>
        </p:txBody>
      </p:sp>
      <p:pic>
        <p:nvPicPr>
          <p:cNvPr id="2" name="Picture 1">
            <a:extLst>
              <a:ext uri="{FF2B5EF4-FFF2-40B4-BE49-F238E27FC236}">
                <a16:creationId xmlns:a16="http://schemas.microsoft.com/office/drawing/2014/main" id="{AED8CD1D-703E-02D0-7841-15351BE0A086}"/>
              </a:ext>
            </a:extLst>
          </p:cNvPr>
          <p:cNvPicPr>
            <a:picLocks noChangeAspect="1"/>
          </p:cNvPicPr>
          <p:nvPr/>
        </p:nvPicPr>
        <p:blipFill>
          <a:blip r:embed="rId4"/>
          <a:srcRect l="6640" t="10655" r="85" b="15148"/>
          <a:stretch/>
        </p:blipFill>
        <p:spPr>
          <a:xfrm>
            <a:off x="4142485" y="1742178"/>
            <a:ext cx="7874693" cy="3573370"/>
          </a:xfrm>
          <a:prstGeom prst="rect">
            <a:avLst/>
          </a:prstGeom>
        </p:spPr>
      </p:pic>
      <p:sp>
        <p:nvSpPr>
          <p:cNvPr id="3" name="TextBox 2">
            <a:extLst>
              <a:ext uri="{FF2B5EF4-FFF2-40B4-BE49-F238E27FC236}">
                <a16:creationId xmlns:a16="http://schemas.microsoft.com/office/drawing/2014/main" id="{12EDC1AD-2EDA-F7DD-98B5-E1904FBC2C07}"/>
              </a:ext>
            </a:extLst>
          </p:cNvPr>
          <p:cNvSpPr txBox="1"/>
          <p:nvPr/>
        </p:nvSpPr>
        <p:spPr>
          <a:xfrm>
            <a:off x="376463" y="1411716"/>
            <a:ext cx="3984111"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latin typeface="Calibri"/>
            </a:endParaRPr>
          </a:p>
          <a:p>
            <a:r>
              <a:rPr lang="en-US" sz="2000" dirty="0">
                <a:latin typeface="Calibri"/>
              </a:rPr>
              <a:t>Phase III capable receiver:</a:t>
            </a:r>
            <a:endParaRPr lang="en-US" dirty="0"/>
          </a:p>
          <a:p>
            <a:endParaRPr lang="en-US" sz="2000" dirty="0">
              <a:latin typeface="Calibri"/>
            </a:endParaRPr>
          </a:p>
          <a:p>
            <a:pPr marL="342900" indent="-342900">
              <a:buFont typeface="Calibri"/>
              <a:buChar char="-"/>
            </a:pPr>
            <a:r>
              <a:rPr lang="en-US" sz="2000" dirty="0">
                <a:latin typeface="Calibri"/>
              </a:rPr>
              <a:t>12-bit ADC</a:t>
            </a:r>
          </a:p>
          <a:p>
            <a:pPr marL="342900" indent="-342900">
              <a:buFont typeface="Calibri"/>
              <a:buChar char="-"/>
            </a:pPr>
            <a:endParaRPr lang="en-US" sz="2000" dirty="0">
              <a:latin typeface="Calibri"/>
            </a:endParaRPr>
          </a:p>
          <a:p>
            <a:pPr marL="342900" indent="-342900">
              <a:buFont typeface="Calibri"/>
              <a:buChar char="-"/>
            </a:pPr>
            <a:r>
              <a:rPr lang="en-US" sz="2000" dirty="0">
                <a:latin typeface="Calibri"/>
              </a:rPr>
              <a:t>Two Modes:</a:t>
            </a:r>
            <a:endParaRPr lang="en-US" dirty="0"/>
          </a:p>
          <a:p>
            <a:pPr marL="800100" lvl="1" indent="-342900">
              <a:buFont typeface="Courier New"/>
              <a:buChar char="o"/>
            </a:pPr>
            <a:r>
              <a:rPr lang="en-US" sz="2000" dirty="0">
                <a:latin typeface="Calibri"/>
              </a:rPr>
              <a:t>Compatibility Mode</a:t>
            </a:r>
          </a:p>
          <a:p>
            <a:pPr marL="800100" lvl="1" indent="-342900">
              <a:buFont typeface="Courier New"/>
              <a:buChar char="o"/>
            </a:pPr>
            <a:r>
              <a:rPr lang="en-US" sz="2000" dirty="0">
                <a:latin typeface="Calibri"/>
              </a:rPr>
              <a:t>Oversampling Mode</a:t>
            </a:r>
            <a:r>
              <a:rPr lang="en-US" dirty="0"/>
              <a:t> </a:t>
            </a:r>
            <a:endParaRPr lang="en-US" sz="2000">
              <a:latin typeface="Calibri"/>
            </a:endParaRPr>
          </a:p>
          <a:p>
            <a:pPr marL="342900" indent="-342900">
              <a:buFont typeface="Calibri"/>
              <a:buChar char="-"/>
            </a:pPr>
            <a:endParaRPr lang="en-US" sz="2000" dirty="0">
              <a:latin typeface="Calibri"/>
            </a:endParaRPr>
          </a:p>
          <a:p>
            <a:pPr marL="342900" indent="-342900">
              <a:buFont typeface="Calibri"/>
              <a:buChar char="-"/>
            </a:pPr>
            <a:r>
              <a:rPr lang="en-US" sz="2000" dirty="0">
                <a:latin typeface="Calibri"/>
              </a:rPr>
              <a:t>Standard 10GbE Networking</a:t>
            </a:r>
          </a:p>
          <a:p>
            <a:pPr marL="342900" indent="-342900">
              <a:buFont typeface="Calibri"/>
              <a:buChar char="-"/>
            </a:pPr>
            <a:endParaRPr lang="en-US" sz="2000" dirty="0">
              <a:latin typeface="Calibri"/>
            </a:endParaRPr>
          </a:p>
          <a:p>
            <a:pPr marL="285750" indent="-285750">
              <a:buFont typeface="Calibri"/>
              <a:buChar char="-"/>
            </a:pPr>
            <a:endParaRPr lang="en-US"/>
          </a:p>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8"/>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18"/>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18"/>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58" name="Google Shape;158;p18"/>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6</a:t>
            </a:fld>
            <a:endParaRPr/>
          </a:p>
        </p:txBody>
      </p:sp>
      <p:pic>
        <p:nvPicPr>
          <p:cNvPr id="159" name="Google Shape;159;p18"/>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60" name="Google Shape;160;p18"/>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1" name="Google Shape;161;p18"/>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62" name="Google Shape;162;p18"/>
          <p:cNvSpPr txBox="1"/>
          <p:nvPr/>
        </p:nvSpPr>
        <p:spPr>
          <a:xfrm>
            <a:off x="1394149" y="160989"/>
            <a:ext cx="8840763" cy="711387"/>
          </a:xfrm>
          <a:prstGeom prst="rect">
            <a:avLst/>
          </a:prstGeom>
          <a:noFill/>
          <a:ln>
            <a:noFill/>
          </a:ln>
        </p:spPr>
        <p:txBody>
          <a:bodyPr spcFirstLastPara="1" wrap="square" lIns="91425" tIns="45700" rIns="91425" bIns="45700" anchor="ctr" anchorCtr="0">
            <a:normAutofit/>
          </a:bodyPr>
          <a:lstStyle/>
          <a:p>
            <a:pPr>
              <a:lnSpc>
                <a:spcPct val="90000"/>
              </a:lnSpc>
              <a:buClr>
                <a:schemeClr val="accent2"/>
              </a:buClr>
              <a:buSzPts val="4400"/>
            </a:pPr>
            <a:r>
              <a:rPr lang="en-AU" sz="4400" dirty="0">
                <a:solidFill>
                  <a:schemeClr val="accent2"/>
                </a:solidFill>
                <a:latin typeface="Calibri"/>
                <a:ea typeface="Calibri"/>
                <a:cs typeface="Calibri"/>
                <a:sym typeface="Calibri"/>
              </a:rPr>
              <a:t>Deployment of the First Prototype</a:t>
            </a:r>
            <a:endParaRPr dirty="0">
              <a:solidFill>
                <a:schemeClr val="accent2"/>
              </a:solidFill>
            </a:endParaRPr>
          </a:p>
        </p:txBody>
      </p:sp>
      <p:pic>
        <p:nvPicPr>
          <p:cNvPr id="2" name="Picture 1" descr="A machine with wires and cables&#10;&#10;Description automatically generated">
            <a:extLst>
              <a:ext uri="{FF2B5EF4-FFF2-40B4-BE49-F238E27FC236}">
                <a16:creationId xmlns:a16="http://schemas.microsoft.com/office/drawing/2014/main" id="{BB740F56-6C8D-2AF6-20DD-CFD96F051C16}"/>
              </a:ext>
            </a:extLst>
          </p:cNvPr>
          <p:cNvPicPr>
            <a:picLocks noChangeAspect="1"/>
          </p:cNvPicPr>
          <p:nvPr/>
        </p:nvPicPr>
        <p:blipFill>
          <a:blip r:embed="rId4"/>
          <a:srcRect l="40487" t="-469" r="18622" b="313"/>
          <a:stretch/>
        </p:blipFill>
        <p:spPr>
          <a:xfrm rot="5400000">
            <a:off x="8120722" y="450798"/>
            <a:ext cx="3265257" cy="4623416"/>
          </a:xfrm>
          <a:prstGeom prst="rect">
            <a:avLst/>
          </a:prstGeom>
        </p:spPr>
      </p:pic>
      <p:pic>
        <p:nvPicPr>
          <p:cNvPr id="3" name="Picture 2" descr="A white container with a metal roof&#10;&#10;Description automatically generated">
            <a:extLst>
              <a:ext uri="{FF2B5EF4-FFF2-40B4-BE49-F238E27FC236}">
                <a16:creationId xmlns:a16="http://schemas.microsoft.com/office/drawing/2014/main" id="{ABB95A88-B201-B6FE-2E50-9B40E3678E47}"/>
              </a:ext>
            </a:extLst>
          </p:cNvPr>
          <p:cNvPicPr>
            <a:picLocks noChangeAspect="1"/>
          </p:cNvPicPr>
          <p:nvPr/>
        </p:nvPicPr>
        <p:blipFill>
          <a:blip r:embed="rId5"/>
          <a:srcRect l="21298" t="14771" r="14528" b="36928"/>
          <a:stretch/>
        </p:blipFill>
        <p:spPr>
          <a:xfrm>
            <a:off x="7453833" y="4471948"/>
            <a:ext cx="4585733" cy="1648371"/>
          </a:xfrm>
          <a:prstGeom prst="rect">
            <a:avLst/>
          </a:prstGeom>
        </p:spPr>
      </p:pic>
      <p:grpSp>
        <p:nvGrpSpPr>
          <p:cNvPr id="7" name="Group 6">
            <a:extLst>
              <a:ext uri="{FF2B5EF4-FFF2-40B4-BE49-F238E27FC236}">
                <a16:creationId xmlns:a16="http://schemas.microsoft.com/office/drawing/2014/main" id="{909D5A6D-31DC-788C-5A76-C8ADFA0B745E}"/>
              </a:ext>
            </a:extLst>
          </p:cNvPr>
          <p:cNvGrpSpPr/>
          <p:nvPr/>
        </p:nvGrpSpPr>
        <p:grpSpPr>
          <a:xfrm>
            <a:off x="1045951" y="3060761"/>
            <a:ext cx="5617666" cy="3116655"/>
            <a:chOff x="-1786387" y="1299536"/>
            <a:chExt cx="8806330" cy="4939606"/>
          </a:xfrm>
        </p:grpSpPr>
        <p:pic>
          <p:nvPicPr>
            <p:cNvPr id="4" name="Content Placeholder 3" descr="A screenshot of a graph&#10;&#10;Description automatically generated">
              <a:extLst>
                <a:ext uri="{FF2B5EF4-FFF2-40B4-BE49-F238E27FC236}">
                  <a16:creationId xmlns:a16="http://schemas.microsoft.com/office/drawing/2014/main" id="{F3440D29-AA1F-B74C-6462-7335EF9049AC}"/>
                </a:ext>
              </a:extLst>
            </p:cNvPr>
            <p:cNvPicPr>
              <a:picLocks noGrp="1" noChangeAspect="1"/>
            </p:cNvPicPr>
            <p:nvPr/>
          </p:nvPicPr>
          <p:blipFill>
            <a:blip r:embed="rId6"/>
            <a:stretch>
              <a:fillRect/>
            </a:stretch>
          </p:blipFill>
          <p:spPr>
            <a:xfrm>
              <a:off x="-1786387" y="1299536"/>
              <a:ext cx="8604849" cy="4350373"/>
            </a:xfrm>
            <a:prstGeom prst="rect">
              <a:avLst/>
            </a:prstGeom>
          </p:spPr>
        </p:pic>
        <p:sp>
          <p:nvSpPr>
            <p:cNvPr id="5" name="Rectangle 4">
              <a:extLst>
                <a:ext uri="{FF2B5EF4-FFF2-40B4-BE49-F238E27FC236}">
                  <a16:creationId xmlns:a16="http://schemas.microsoft.com/office/drawing/2014/main" id="{218D6D3F-8C9E-945C-81CF-B2700C7B7F6B}"/>
                </a:ext>
              </a:extLst>
            </p:cNvPr>
            <p:cNvSpPr/>
            <p:nvPr/>
          </p:nvSpPr>
          <p:spPr>
            <a:xfrm>
              <a:off x="5794341" y="3605546"/>
              <a:ext cx="916556" cy="197329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B29EE7E5-210D-0AC0-3CD6-FA87EB0393D4}"/>
                </a:ext>
              </a:extLst>
            </p:cNvPr>
            <p:cNvSpPr txBox="1"/>
            <p:nvPr/>
          </p:nvSpPr>
          <p:spPr>
            <a:xfrm>
              <a:off x="5497947" y="5580617"/>
              <a:ext cx="1521996" cy="6585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a:solidFill>
                    <a:srgbClr val="FF0000"/>
                  </a:solidFill>
                </a:rPr>
                <a:t>MWA-SHAO Rec</a:t>
              </a:r>
              <a:endParaRPr lang="en-US" sz="1050">
                <a:solidFill>
                  <a:srgbClr val="FF0000"/>
                </a:solidFill>
                <a:cs typeface="Arial"/>
              </a:endParaRPr>
            </a:p>
          </p:txBody>
        </p:sp>
      </p:grpSp>
      <p:sp>
        <p:nvSpPr>
          <p:cNvPr id="8" name="TextBox 7">
            <a:extLst>
              <a:ext uri="{FF2B5EF4-FFF2-40B4-BE49-F238E27FC236}">
                <a16:creationId xmlns:a16="http://schemas.microsoft.com/office/drawing/2014/main" id="{1FC12CE0-0A9A-CE3E-6B94-0BA32A2CDC7B}"/>
              </a:ext>
            </a:extLst>
          </p:cNvPr>
          <p:cNvSpPr txBox="1"/>
          <p:nvPr/>
        </p:nvSpPr>
        <p:spPr>
          <a:xfrm>
            <a:off x="483079" y="1295400"/>
            <a:ext cx="681250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ptos"/>
              </a:rPr>
              <a:t>​Prototype Unit Deployed in April 2024</a:t>
            </a:r>
          </a:p>
          <a:p>
            <a:endParaRPr lang="en-US" sz="2000" dirty="0">
              <a:latin typeface="Aptos"/>
            </a:endParaRPr>
          </a:p>
          <a:p>
            <a:r>
              <a:rPr lang="en-US" sz="2000" dirty="0">
                <a:latin typeface="Aptos"/>
              </a:rPr>
              <a:t>Purpose:</a:t>
            </a:r>
          </a:p>
          <a:p>
            <a:pPr marL="342900" indent="-342900">
              <a:buFont typeface="Calibri"/>
              <a:buChar char="-"/>
            </a:pPr>
            <a:r>
              <a:rPr lang="en-US" sz="2000" dirty="0">
                <a:latin typeface="Aptos"/>
              </a:rPr>
              <a:t>Validate basic functionality</a:t>
            </a:r>
          </a:p>
          <a:p>
            <a:pPr marL="342900" indent="-342900">
              <a:buFont typeface="Calibri"/>
              <a:buChar char="-"/>
            </a:pPr>
            <a:r>
              <a:rPr lang="en-US" sz="2000" dirty="0">
                <a:latin typeface="Aptos"/>
              </a:rPr>
              <a:t>Integrate with M&amp;C system</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6"/>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16"/>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16"/>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30" name="Google Shape;130;p16"/>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7</a:t>
            </a:fld>
            <a:endParaRPr/>
          </a:p>
        </p:txBody>
      </p:sp>
      <p:pic>
        <p:nvPicPr>
          <p:cNvPr id="131" name="Google Shape;131;p16"/>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32" name="Google Shape;132;p16"/>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3" name="Google Shape;133;p16"/>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34" name="Google Shape;134;p16"/>
          <p:cNvSpPr txBox="1"/>
          <p:nvPr/>
        </p:nvSpPr>
        <p:spPr>
          <a:xfrm>
            <a:off x="1394149" y="159570"/>
            <a:ext cx="8564377" cy="716400"/>
          </a:xfrm>
          <a:prstGeom prst="rect">
            <a:avLst/>
          </a:prstGeom>
          <a:noFill/>
          <a:ln>
            <a:noFill/>
          </a:ln>
        </p:spPr>
        <p:txBody>
          <a:bodyPr spcFirstLastPara="1" wrap="square" lIns="91425" tIns="45700" rIns="91425" bIns="45700" anchor="ctr" anchorCtr="0">
            <a:normAutofit/>
          </a:bodyPr>
          <a:lstStyle/>
          <a:p>
            <a:pPr>
              <a:lnSpc>
                <a:spcPct val="90000"/>
              </a:lnSpc>
              <a:buClr>
                <a:schemeClr val="accent2"/>
              </a:buClr>
              <a:buSzPts val="4400"/>
            </a:pPr>
            <a:r>
              <a:rPr lang="en-AU" sz="4400">
                <a:solidFill>
                  <a:schemeClr val="accent2"/>
                </a:solidFill>
                <a:latin typeface="Calibri"/>
                <a:ea typeface="Calibri"/>
                <a:cs typeface="Calibri"/>
                <a:sym typeface="Calibri"/>
              </a:rPr>
              <a:t>Results: Critically Sampled Mode</a:t>
            </a:r>
            <a:endParaRPr>
              <a:solidFill>
                <a:schemeClr val="accent2"/>
              </a:solidFill>
            </a:endParaRPr>
          </a:p>
        </p:txBody>
      </p:sp>
      <p:pic>
        <p:nvPicPr>
          <p:cNvPr id="3" name="Picture 2">
            <a:extLst>
              <a:ext uri="{FF2B5EF4-FFF2-40B4-BE49-F238E27FC236}">
                <a16:creationId xmlns:a16="http://schemas.microsoft.com/office/drawing/2014/main" id="{5B7134B4-F698-07A5-26E4-A0F3B4BB9485}"/>
              </a:ext>
            </a:extLst>
          </p:cNvPr>
          <p:cNvPicPr>
            <a:picLocks noChangeAspect="1"/>
          </p:cNvPicPr>
          <p:nvPr/>
        </p:nvPicPr>
        <p:blipFill>
          <a:blip r:embed="rId4"/>
          <a:srcRect l="7492" r="7826" b="88"/>
          <a:stretch/>
        </p:blipFill>
        <p:spPr>
          <a:xfrm>
            <a:off x="3833558" y="1496247"/>
            <a:ext cx="8358876" cy="4159219"/>
          </a:xfrm>
          <a:prstGeom prst="rect">
            <a:avLst/>
          </a:prstGeom>
        </p:spPr>
      </p:pic>
      <p:sp>
        <p:nvSpPr>
          <p:cNvPr id="2" name="Content Placeholder 2">
            <a:extLst>
              <a:ext uri="{FF2B5EF4-FFF2-40B4-BE49-F238E27FC236}">
                <a16:creationId xmlns:a16="http://schemas.microsoft.com/office/drawing/2014/main" id="{3614550F-3969-875F-B2EC-F5A8948E0091}"/>
              </a:ext>
            </a:extLst>
          </p:cNvPr>
          <p:cNvSpPr txBox="1">
            <a:spLocks/>
          </p:cNvSpPr>
          <p:nvPr/>
        </p:nvSpPr>
        <p:spPr>
          <a:xfrm>
            <a:off x="481592" y="1718822"/>
            <a:ext cx="3338473" cy="416083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Calibri"/>
              <a:buChar char="-"/>
            </a:pPr>
            <a:r>
              <a:rPr lang="en-US" sz="2000" dirty="0">
                <a:latin typeface="Calibri"/>
                <a:ea typeface="Calibri"/>
                <a:cs typeface="Calibri"/>
              </a:rPr>
              <a:t>Computed from VCS observation </a:t>
            </a:r>
          </a:p>
          <a:p>
            <a:endParaRPr lang="en-US" sz="2000" dirty="0">
              <a:latin typeface="Calibri"/>
              <a:ea typeface="Calibri"/>
              <a:cs typeface="Calibri"/>
            </a:endParaRPr>
          </a:p>
          <a:p>
            <a:pPr marL="342900" indent="-342900">
              <a:buFont typeface="Calibri"/>
              <a:buChar char="-"/>
            </a:pPr>
            <a:r>
              <a:rPr lang="en-US" sz="2000" dirty="0">
                <a:latin typeface="Calibri"/>
                <a:ea typeface="Calibri"/>
                <a:cs typeface="Calibri"/>
              </a:rPr>
              <a:t>Exhibits the expected frequency response of the critically sampled PFB</a:t>
            </a:r>
          </a:p>
          <a:p>
            <a:pPr>
              <a:buFont typeface="Calibri" panose="020B0604020202020204" pitchFamily="34" charset="0"/>
              <a:buChar char="-"/>
            </a:pPr>
            <a:endParaRPr lang="en-US" sz="2000" dirty="0">
              <a:latin typeface="Calibri"/>
              <a:ea typeface="+mn-lt"/>
              <a:cs typeface="+mn-lt"/>
            </a:endParaRPr>
          </a:p>
          <a:p>
            <a:pPr>
              <a:buFont typeface="Calibri" panose="020B0604020202020204" pitchFamily="34" charset="0"/>
              <a:buChar char="-"/>
            </a:pPr>
            <a:endParaRPr lang="en-US" sz="2000" dirty="0">
              <a:latin typeface="Calibri"/>
              <a:ea typeface="+mn-lt"/>
              <a:cs typeface="+mn-lt"/>
            </a:endParaRPr>
          </a:p>
          <a:p>
            <a:pPr marL="342900" indent="-342900">
              <a:buFont typeface="Calibri"/>
              <a:buChar char="-"/>
            </a:pPr>
            <a:r>
              <a:rPr lang="en-US" sz="2000" dirty="0">
                <a:latin typeface="Calibri"/>
                <a:ea typeface="+mn-lt"/>
                <a:cs typeface="+mn-lt"/>
              </a:rPr>
              <a:t>SHAO receiver exhibits same response compared to the NI and RRI receivers.</a:t>
            </a:r>
          </a:p>
          <a:p>
            <a:endParaRPr lang="en-US" sz="2000">
              <a:ea typeface="+mn-lt"/>
              <a:cs typeface="+mn-lt"/>
            </a:endParaRPr>
          </a:p>
        </p:txBody>
      </p:sp>
      <p:sp>
        <p:nvSpPr>
          <p:cNvPr id="5" name="TextBox 4">
            <a:extLst>
              <a:ext uri="{FF2B5EF4-FFF2-40B4-BE49-F238E27FC236}">
                <a16:creationId xmlns:a16="http://schemas.microsoft.com/office/drawing/2014/main" id="{FE6F8EFF-46EF-6138-59C9-3B196864F823}"/>
              </a:ext>
            </a:extLst>
          </p:cNvPr>
          <p:cNvSpPr txBox="1"/>
          <p:nvPr/>
        </p:nvSpPr>
        <p:spPr>
          <a:xfrm>
            <a:off x="5674179" y="1401534"/>
            <a:ext cx="55381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latin typeface="Calibri"/>
              </a:rPr>
              <a:t>Auto-Correlation vs Frequency (3 coarse channels)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6"/>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16"/>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16"/>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30" name="Google Shape;130;p16"/>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8</a:t>
            </a:fld>
            <a:endParaRPr/>
          </a:p>
        </p:txBody>
      </p:sp>
      <p:pic>
        <p:nvPicPr>
          <p:cNvPr id="131" name="Google Shape;131;p16"/>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32" name="Google Shape;132;p16"/>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3" name="Google Shape;133;p16"/>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34" name="Google Shape;134;p16"/>
          <p:cNvSpPr txBox="1"/>
          <p:nvPr/>
        </p:nvSpPr>
        <p:spPr>
          <a:xfrm>
            <a:off x="1394149" y="159570"/>
            <a:ext cx="8564377" cy="716400"/>
          </a:xfrm>
          <a:prstGeom prst="rect">
            <a:avLst/>
          </a:prstGeom>
          <a:noFill/>
          <a:ln>
            <a:noFill/>
          </a:ln>
        </p:spPr>
        <p:txBody>
          <a:bodyPr spcFirstLastPara="1" wrap="square" lIns="91425" tIns="45700" rIns="91425" bIns="45700" anchor="ctr" anchorCtr="0">
            <a:normAutofit/>
          </a:bodyPr>
          <a:lstStyle/>
          <a:p>
            <a:pPr>
              <a:lnSpc>
                <a:spcPct val="90000"/>
              </a:lnSpc>
              <a:buClr>
                <a:schemeClr val="accent2"/>
              </a:buClr>
              <a:buSzPts val="4400"/>
            </a:pPr>
            <a:r>
              <a:rPr lang="en-AU" sz="4400">
                <a:solidFill>
                  <a:schemeClr val="accent2"/>
                </a:solidFill>
                <a:latin typeface="Calibri"/>
                <a:ea typeface="Calibri"/>
                <a:cs typeface="Calibri"/>
                <a:sym typeface="Calibri"/>
              </a:rPr>
              <a:t>Results: Critically Sampled Mode</a:t>
            </a:r>
            <a:endParaRPr>
              <a:solidFill>
                <a:schemeClr val="accent2"/>
              </a:solidFill>
            </a:endParaRPr>
          </a:p>
        </p:txBody>
      </p:sp>
      <p:pic>
        <p:nvPicPr>
          <p:cNvPr id="2" name="Picture 1">
            <a:extLst>
              <a:ext uri="{FF2B5EF4-FFF2-40B4-BE49-F238E27FC236}">
                <a16:creationId xmlns:a16="http://schemas.microsoft.com/office/drawing/2014/main" id="{5781247B-1A8D-77D1-E2F6-E3A1316E91A7}"/>
              </a:ext>
            </a:extLst>
          </p:cNvPr>
          <p:cNvPicPr>
            <a:picLocks noChangeAspect="1"/>
          </p:cNvPicPr>
          <p:nvPr/>
        </p:nvPicPr>
        <p:blipFill>
          <a:blip r:embed="rId4"/>
          <a:srcRect l="1802" r="7729" b="106"/>
          <a:stretch/>
        </p:blipFill>
        <p:spPr>
          <a:xfrm>
            <a:off x="3869975" y="1719558"/>
            <a:ext cx="8193270" cy="4116445"/>
          </a:xfrm>
          <a:prstGeom prst="rect">
            <a:avLst/>
          </a:prstGeom>
        </p:spPr>
      </p:pic>
      <p:sp>
        <p:nvSpPr>
          <p:cNvPr id="3" name="Content Placeholder 2">
            <a:extLst>
              <a:ext uri="{FF2B5EF4-FFF2-40B4-BE49-F238E27FC236}">
                <a16:creationId xmlns:a16="http://schemas.microsoft.com/office/drawing/2014/main" id="{2741A626-1EB7-9C31-C8CB-591AA8BDBACF}"/>
              </a:ext>
            </a:extLst>
          </p:cNvPr>
          <p:cNvSpPr txBox="1">
            <a:spLocks/>
          </p:cNvSpPr>
          <p:nvPr/>
        </p:nvSpPr>
        <p:spPr>
          <a:xfrm>
            <a:off x="594042" y="2181083"/>
            <a:ext cx="3282762" cy="3660197"/>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Calibri"/>
              <a:buChar char="-"/>
            </a:pPr>
            <a:r>
              <a:rPr lang="en-US" sz="2200" dirty="0">
                <a:latin typeface="Calibri"/>
                <a:ea typeface="+mn-lt"/>
                <a:cs typeface="+mn-lt"/>
              </a:rPr>
              <a:t>Computed from VCS observation </a:t>
            </a:r>
            <a:endParaRPr lang="en-US" sz="2200">
              <a:latin typeface="Calibri"/>
              <a:ea typeface="Calibri"/>
              <a:cs typeface="Arial"/>
            </a:endParaRPr>
          </a:p>
          <a:p>
            <a:pPr marL="342900" indent="-342900">
              <a:buFont typeface="Calibri"/>
              <a:buChar char="-"/>
            </a:pPr>
            <a:endParaRPr lang="en-US" sz="2200" dirty="0">
              <a:latin typeface="Calibri"/>
              <a:ea typeface="Calibri"/>
              <a:cs typeface="Calibri"/>
            </a:endParaRPr>
          </a:p>
          <a:p>
            <a:pPr marL="342900" indent="-342900">
              <a:buFont typeface="Calibri"/>
              <a:buChar char="-"/>
            </a:pPr>
            <a:r>
              <a:rPr lang="en-US" sz="2200" dirty="0">
                <a:latin typeface="Calibri"/>
                <a:ea typeface="Calibri"/>
                <a:cs typeface="Calibri"/>
              </a:rPr>
              <a:t>Critically sampled PFB exhibits non-linear phase near the channel edges due to aliasing.</a:t>
            </a:r>
            <a:endParaRPr lang="en-US" sz="2200">
              <a:latin typeface="Calibri"/>
              <a:ea typeface="Calibri"/>
              <a:cs typeface="Calibri"/>
            </a:endParaRPr>
          </a:p>
          <a:p>
            <a:pPr marL="0" indent="0">
              <a:buNone/>
            </a:pPr>
            <a:endParaRPr lang="en-US"/>
          </a:p>
        </p:txBody>
      </p:sp>
      <p:sp>
        <p:nvSpPr>
          <p:cNvPr id="5" name="TextBox 4">
            <a:extLst>
              <a:ext uri="{FF2B5EF4-FFF2-40B4-BE49-F238E27FC236}">
                <a16:creationId xmlns:a16="http://schemas.microsoft.com/office/drawing/2014/main" id="{B08BD3EE-F315-2648-2CBD-43E57E283529}"/>
              </a:ext>
            </a:extLst>
          </p:cNvPr>
          <p:cNvSpPr txBox="1"/>
          <p:nvPr/>
        </p:nvSpPr>
        <p:spPr>
          <a:xfrm>
            <a:off x="6708322" y="1537605"/>
            <a:ext cx="32657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latin typeface="Calibri"/>
              </a:rPr>
              <a:t>Correlated Phase vs Frequency</a:t>
            </a:r>
          </a:p>
        </p:txBody>
      </p:sp>
    </p:spTree>
    <p:extLst>
      <p:ext uri="{BB962C8B-B14F-4D97-AF65-F5344CB8AC3E}">
        <p14:creationId xmlns:p14="http://schemas.microsoft.com/office/powerpoint/2010/main" val="2280229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6"/>
          <p:cNvSpPr/>
          <p:nvPr/>
        </p:nvSpPr>
        <p:spPr>
          <a:xfrm>
            <a:off x="0" y="6176964"/>
            <a:ext cx="12192000" cy="6702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16"/>
          <p:cNvSpPr/>
          <p:nvPr/>
        </p:nvSpPr>
        <p:spPr>
          <a:xfrm>
            <a:off x="1524000" y="3"/>
            <a:ext cx="9144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16"/>
          <p:cNvSpPr txBox="1">
            <a:spLocks noGrp="1"/>
          </p:cNvSpPr>
          <p:nvPr>
            <p:ph type="title"/>
          </p:nvPr>
        </p:nvSpPr>
        <p:spPr>
          <a:xfrm>
            <a:off x="2881809" y="155975"/>
            <a:ext cx="7216500" cy="71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AU">
                <a:solidFill>
                  <a:schemeClr val="accent2"/>
                </a:solidFill>
              </a:rPr>
              <a:t>Partner Institutions</a:t>
            </a:r>
            <a:endParaRPr/>
          </a:p>
        </p:txBody>
      </p:sp>
      <p:sp>
        <p:nvSpPr>
          <p:cNvPr id="130" name="Google Shape;130;p16"/>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AU"/>
              <a:t>9</a:t>
            </a:fld>
            <a:endParaRPr/>
          </a:p>
        </p:txBody>
      </p:sp>
      <p:pic>
        <p:nvPicPr>
          <p:cNvPr id="131" name="Google Shape;131;p16"/>
          <p:cNvPicPr preferRelativeResize="0"/>
          <p:nvPr/>
        </p:nvPicPr>
        <p:blipFill rotWithShape="1">
          <a:blip r:embed="rId3">
            <a:alphaModFix/>
          </a:blip>
          <a:srcRect/>
          <a:stretch/>
        </p:blipFill>
        <p:spPr>
          <a:xfrm>
            <a:off x="2152651" y="155975"/>
            <a:ext cx="729159" cy="716364"/>
          </a:xfrm>
          <a:prstGeom prst="rect">
            <a:avLst/>
          </a:prstGeom>
          <a:noFill/>
          <a:ln>
            <a:noFill/>
          </a:ln>
        </p:spPr>
      </p:pic>
      <p:sp>
        <p:nvSpPr>
          <p:cNvPr id="132" name="Google Shape;132;p16"/>
          <p:cNvSpPr/>
          <p:nvPr/>
        </p:nvSpPr>
        <p:spPr>
          <a:xfrm>
            <a:off x="0" y="3"/>
            <a:ext cx="12192000" cy="1028400"/>
          </a:xfrm>
          <a:prstGeom prst="rect">
            <a:avLst/>
          </a:prstGeom>
          <a:solidFill>
            <a:schemeClr val="accent1"/>
          </a:solidFill>
          <a:ln w="12700" cap="flat" cmpd="sng">
            <a:solidFill>
              <a:srgbClr val="0A11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3" name="Google Shape;133;p16"/>
          <p:cNvPicPr preferRelativeResize="0"/>
          <p:nvPr/>
        </p:nvPicPr>
        <p:blipFill rotWithShape="1">
          <a:blip r:embed="rId3">
            <a:alphaModFix/>
          </a:blip>
          <a:srcRect/>
          <a:stretch/>
        </p:blipFill>
        <p:spPr>
          <a:xfrm>
            <a:off x="485220" y="163327"/>
            <a:ext cx="729159" cy="716364"/>
          </a:xfrm>
          <a:prstGeom prst="rect">
            <a:avLst/>
          </a:prstGeom>
          <a:noFill/>
          <a:ln>
            <a:noFill/>
          </a:ln>
        </p:spPr>
      </p:pic>
      <p:sp>
        <p:nvSpPr>
          <p:cNvPr id="134" name="Google Shape;134;p16"/>
          <p:cNvSpPr txBox="1"/>
          <p:nvPr/>
        </p:nvSpPr>
        <p:spPr>
          <a:xfrm>
            <a:off x="1394149" y="159570"/>
            <a:ext cx="9117905" cy="716400"/>
          </a:xfrm>
          <a:prstGeom prst="rect">
            <a:avLst/>
          </a:prstGeom>
          <a:noFill/>
          <a:ln>
            <a:noFill/>
          </a:ln>
        </p:spPr>
        <p:txBody>
          <a:bodyPr spcFirstLastPara="1" wrap="square" lIns="91425" tIns="45700" rIns="91425" bIns="45700" anchor="ctr" anchorCtr="0">
            <a:normAutofit/>
          </a:bodyPr>
          <a:lstStyle/>
          <a:p>
            <a:pPr>
              <a:lnSpc>
                <a:spcPct val="90000"/>
              </a:lnSpc>
              <a:buClr>
                <a:schemeClr val="accent2"/>
              </a:buClr>
              <a:buSzPts val="4400"/>
            </a:pPr>
            <a:r>
              <a:rPr lang="en-AU" sz="4400">
                <a:solidFill>
                  <a:schemeClr val="accent2"/>
                </a:solidFill>
                <a:latin typeface="Calibri"/>
                <a:ea typeface="Calibri"/>
                <a:cs typeface="Calibri"/>
                <a:sym typeface="Calibri"/>
              </a:rPr>
              <a:t>Results: Critically Sampled Mode</a:t>
            </a:r>
            <a:endParaRPr lang="en-AU" sz="4400">
              <a:latin typeface="Calibri"/>
              <a:ea typeface="Calibri"/>
              <a:cs typeface="Calibri"/>
              <a:sym typeface="Calibri"/>
            </a:endParaRPr>
          </a:p>
        </p:txBody>
      </p:sp>
      <p:grpSp>
        <p:nvGrpSpPr>
          <p:cNvPr id="15" name="Group 14">
            <a:extLst>
              <a:ext uri="{FF2B5EF4-FFF2-40B4-BE49-F238E27FC236}">
                <a16:creationId xmlns:a16="http://schemas.microsoft.com/office/drawing/2014/main" id="{5902DE17-E6F0-EE7B-0DFD-3351543C3DD5}"/>
              </a:ext>
            </a:extLst>
          </p:cNvPr>
          <p:cNvGrpSpPr/>
          <p:nvPr/>
        </p:nvGrpSpPr>
        <p:grpSpPr>
          <a:xfrm>
            <a:off x="4893335" y="1334294"/>
            <a:ext cx="7023565" cy="4579188"/>
            <a:chOff x="3574212" y="1449313"/>
            <a:chExt cx="8554754" cy="5344783"/>
          </a:xfrm>
        </p:grpSpPr>
        <p:pic>
          <p:nvPicPr>
            <p:cNvPr id="2" name="Content Placeholder 3" descr="A chart of different colors&#10;&#10;Description automatically generated">
              <a:extLst>
                <a:ext uri="{FF2B5EF4-FFF2-40B4-BE49-F238E27FC236}">
                  <a16:creationId xmlns:a16="http://schemas.microsoft.com/office/drawing/2014/main" id="{ACED6CC2-6880-7E0F-9417-B2F4D4A3F336}"/>
                </a:ext>
              </a:extLst>
            </p:cNvPr>
            <p:cNvPicPr>
              <a:picLocks noGrp="1" noChangeAspect="1"/>
            </p:cNvPicPr>
            <p:nvPr/>
          </p:nvPicPr>
          <p:blipFill>
            <a:blip r:embed="rId4"/>
            <a:stretch>
              <a:fillRect/>
            </a:stretch>
          </p:blipFill>
          <p:spPr>
            <a:xfrm>
              <a:off x="3574212" y="1449313"/>
              <a:ext cx="8551652" cy="5344783"/>
            </a:xfrm>
            <a:prstGeom prst="rect">
              <a:avLst/>
            </a:prstGeom>
          </p:spPr>
        </p:pic>
        <p:sp>
          <p:nvSpPr>
            <p:cNvPr id="3" name="Rectangle 2">
              <a:extLst>
                <a:ext uri="{FF2B5EF4-FFF2-40B4-BE49-F238E27FC236}">
                  <a16:creationId xmlns:a16="http://schemas.microsoft.com/office/drawing/2014/main" id="{B9973D61-8971-6AA1-01D1-08C611FC2E3B}"/>
                </a:ext>
              </a:extLst>
            </p:cNvPr>
            <p:cNvSpPr/>
            <p:nvPr/>
          </p:nvSpPr>
          <p:spPr>
            <a:xfrm>
              <a:off x="11277111" y="1827569"/>
              <a:ext cx="456481" cy="4651076"/>
            </a:xfrm>
            <a:prstGeom prst="rect">
              <a:avLst/>
            </a:prstGeom>
            <a:solidFill>
              <a:srgbClr val="FFFFFF">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E43874E1-FBCB-8762-C0E1-00EF15AC398C}"/>
                </a:ext>
              </a:extLst>
            </p:cNvPr>
            <p:cNvSpPr/>
            <p:nvPr/>
          </p:nvSpPr>
          <p:spPr>
            <a:xfrm>
              <a:off x="6712299" y="1827569"/>
              <a:ext cx="456481" cy="4651076"/>
            </a:xfrm>
            <a:prstGeom prst="rect">
              <a:avLst/>
            </a:prstGeom>
            <a:solidFill>
              <a:srgbClr val="FFFFFF">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a:extLst>
                <a:ext uri="{FF2B5EF4-FFF2-40B4-BE49-F238E27FC236}">
                  <a16:creationId xmlns:a16="http://schemas.microsoft.com/office/drawing/2014/main" id="{534FFBBB-C28B-FF35-2DEF-B1BA987F1C45}"/>
                </a:ext>
              </a:extLst>
            </p:cNvPr>
            <p:cNvSpPr/>
            <p:nvPr/>
          </p:nvSpPr>
          <p:spPr>
            <a:xfrm>
              <a:off x="7168780" y="1823974"/>
              <a:ext cx="456481" cy="4651076"/>
            </a:xfrm>
            <a:prstGeom prst="rect">
              <a:avLst/>
            </a:prstGeom>
            <a:solidFill>
              <a:srgbClr val="FFFFFF">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A54AEC6E-3F6A-1472-D2EA-624708C439DA}"/>
                </a:ext>
              </a:extLst>
            </p:cNvPr>
            <p:cNvSpPr/>
            <p:nvPr/>
          </p:nvSpPr>
          <p:spPr>
            <a:xfrm>
              <a:off x="8976732" y="1827568"/>
              <a:ext cx="456481" cy="4651076"/>
            </a:xfrm>
            <a:prstGeom prst="rect">
              <a:avLst/>
            </a:prstGeom>
            <a:solidFill>
              <a:srgbClr val="FFFFFF">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3BBB0762-63F6-977A-E4A6-9EB507456F7F}"/>
                </a:ext>
              </a:extLst>
            </p:cNvPr>
            <p:cNvSpPr/>
            <p:nvPr/>
          </p:nvSpPr>
          <p:spPr>
            <a:xfrm>
              <a:off x="9433213" y="1827568"/>
              <a:ext cx="456481" cy="4651076"/>
            </a:xfrm>
            <a:prstGeom prst="rect">
              <a:avLst/>
            </a:prstGeom>
            <a:solidFill>
              <a:srgbClr val="FFFFFF">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CE7B3CB1-D731-714F-2F30-ABEEC78B4CA3}"/>
                </a:ext>
              </a:extLst>
            </p:cNvPr>
            <p:cNvSpPr/>
            <p:nvPr/>
          </p:nvSpPr>
          <p:spPr>
            <a:xfrm>
              <a:off x="3639138" y="3578011"/>
              <a:ext cx="8403565" cy="273172"/>
            </a:xfrm>
            <a:prstGeom prst="rect">
              <a:avLst/>
            </a:prstGeom>
            <a:solidFill>
              <a:srgbClr val="FFFFFF">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CB02D53D-5905-0847-81C3-B4A03939A8F8}"/>
                </a:ext>
              </a:extLst>
            </p:cNvPr>
            <p:cNvSpPr/>
            <p:nvPr/>
          </p:nvSpPr>
          <p:spPr>
            <a:xfrm>
              <a:off x="3639138" y="3851181"/>
              <a:ext cx="8403565" cy="273172"/>
            </a:xfrm>
            <a:prstGeom prst="rect">
              <a:avLst/>
            </a:prstGeom>
            <a:solidFill>
              <a:srgbClr val="FFFFFF">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E91A3511-205F-97DB-C1C8-99E0885469CF}"/>
                </a:ext>
              </a:extLst>
            </p:cNvPr>
            <p:cNvSpPr/>
            <p:nvPr/>
          </p:nvSpPr>
          <p:spPr>
            <a:xfrm>
              <a:off x="3639137" y="4911511"/>
              <a:ext cx="8403565" cy="273172"/>
            </a:xfrm>
            <a:prstGeom prst="rect">
              <a:avLst/>
            </a:prstGeom>
            <a:solidFill>
              <a:srgbClr val="FFFFFF">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3CA97DE3-E931-3121-EF4D-1F6AA9E242E8}"/>
                </a:ext>
              </a:extLst>
            </p:cNvPr>
            <p:cNvSpPr/>
            <p:nvPr/>
          </p:nvSpPr>
          <p:spPr>
            <a:xfrm>
              <a:off x="3725401" y="5184680"/>
              <a:ext cx="8403565" cy="273172"/>
            </a:xfrm>
            <a:prstGeom prst="rect">
              <a:avLst/>
            </a:prstGeom>
            <a:solidFill>
              <a:srgbClr val="FFFFFF">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5779EE4B-60A6-CD27-0B91-C26940941A8A}"/>
                </a:ext>
              </a:extLst>
            </p:cNvPr>
            <p:cNvSpPr/>
            <p:nvPr/>
          </p:nvSpPr>
          <p:spPr>
            <a:xfrm>
              <a:off x="10820630" y="1823974"/>
              <a:ext cx="456481" cy="458278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C641BF1F-23F8-8625-48E2-11838B3767C2}"/>
                </a:ext>
              </a:extLst>
            </p:cNvPr>
            <p:cNvSpPr/>
            <p:nvPr/>
          </p:nvSpPr>
          <p:spPr>
            <a:xfrm>
              <a:off x="3682271" y="6007784"/>
              <a:ext cx="7594839" cy="3953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15">
              <a:extLst>
                <a:ext uri="{FF2B5EF4-FFF2-40B4-BE49-F238E27FC236}">
                  <a16:creationId xmlns:a16="http://schemas.microsoft.com/office/drawing/2014/main" id="{050CA169-A4E0-E205-C553-782D535005B0}"/>
                </a:ext>
              </a:extLst>
            </p:cNvPr>
            <p:cNvSpPr txBox="1"/>
            <p:nvPr/>
          </p:nvSpPr>
          <p:spPr>
            <a:xfrm>
              <a:off x="10393289" y="6405242"/>
              <a:ext cx="130985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FF0000"/>
                  </a:solidFill>
                </a:rPr>
                <a:t>MWA-SHAO Rec</a:t>
              </a:r>
            </a:p>
          </p:txBody>
        </p:sp>
      </p:grpSp>
      <p:sp>
        <p:nvSpPr>
          <p:cNvPr id="16" name="Content Placeholder 2">
            <a:extLst>
              <a:ext uri="{FF2B5EF4-FFF2-40B4-BE49-F238E27FC236}">
                <a16:creationId xmlns:a16="http://schemas.microsoft.com/office/drawing/2014/main" id="{36FECECD-76C9-3CAD-41A6-24D9B1CA9089}"/>
              </a:ext>
            </a:extLst>
          </p:cNvPr>
          <p:cNvSpPr txBox="1">
            <a:spLocks/>
          </p:cNvSpPr>
          <p:nvPr/>
        </p:nvSpPr>
        <p:spPr>
          <a:xfrm>
            <a:off x="841793" y="1715997"/>
            <a:ext cx="3077628" cy="400268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dirty="0">
                <a:latin typeface="Calibri"/>
                <a:ea typeface="+mn-lt"/>
                <a:cs typeface="+mn-lt"/>
              </a:rPr>
              <a:t>Source: Sun</a:t>
            </a:r>
          </a:p>
          <a:p>
            <a:endParaRPr lang="en-US" sz="2200" dirty="0">
              <a:latin typeface="Calibri"/>
              <a:ea typeface="+mn-lt"/>
              <a:cs typeface="+mn-lt"/>
            </a:endParaRPr>
          </a:p>
          <a:p>
            <a:r>
              <a:rPr lang="en-US" sz="2200" dirty="0">
                <a:latin typeface="Calibri"/>
                <a:ea typeface="Calibri"/>
                <a:cs typeface="Arial"/>
              </a:rPr>
              <a:t>Using MWAX we successfully correlated data from the MWA-SHAO Receiver.</a:t>
            </a:r>
          </a:p>
          <a:p>
            <a:endParaRPr lang="en-US" sz="2200" dirty="0">
              <a:latin typeface="Calibri"/>
              <a:ea typeface="Calibri"/>
              <a:cs typeface="Arial"/>
            </a:endParaRPr>
          </a:p>
          <a:p>
            <a:r>
              <a:rPr lang="en-US" sz="2200" dirty="0">
                <a:latin typeface="Calibri"/>
                <a:ea typeface="Calibri"/>
                <a:cs typeface="Arial"/>
              </a:rPr>
              <a:t>We see good correlation between SHAO receiver and other tiles.</a:t>
            </a:r>
            <a:endParaRPr lang="en-US" sz="2200">
              <a:latin typeface="Calibri"/>
              <a:ea typeface="Calibri"/>
              <a:cs typeface="Calibri"/>
            </a:endParaRPr>
          </a:p>
        </p:txBody>
      </p:sp>
    </p:spTree>
    <p:extLst>
      <p:ext uri="{BB962C8B-B14F-4D97-AF65-F5344CB8AC3E}">
        <p14:creationId xmlns:p14="http://schemas.microsoft.com/office/powerpoint/2010/main" val="2817049212"/>
      </p:ext>
    </p:extLst>
  </p:cSld>
  <p:clrMapOvr>
    <a:masterClrMapping/>
  </p:clrMapOvr>
</p:sld>
</file>

<file path=ppt/theme/theme1.xml><?xml version="1.0" encoding="utf-8"?>
<a:theme xmlns:a="http://schemas.openxmlformats.org/drawingml/2006/main" name="MWA_Theme">
  <a:themeElements>
    <a:clrScheme name="Custom 3">
      <a:dk1>
        <a:srgbClr val="000000"/>
      </a:dk1>
      <a:lt1>
        <a:srgbClr val="FFFFFF"/>
      </a:lt1>
      <a:dk2>
        <a:srgbClr val="775F55"/>
      </a:dk2>
      <a:lt2>
        <a:srgbClr val="EBDDC3"/>
      </a:lt2>
      <a:accent1>
        <a:srgbClr val="0F181A"/>
      </a:accent1>
      <a:accent2>
        <a:srgbClr val="C2612E"/>
      </a:accent2>
      <a:accent3>
        <a:srgbClr val="D0AF72"/>
      </a:accent3>
      <a:accent4>
        <a:srgbClr val="D8B25C"/>
      </a:accent4>
      <a:accent5>
        <a:srgbClr val="7BA79D"/>
      </a:accent5>
      <a:accent6>
        <a:srgbClr val="968C8C"/>
      </a:accent6>
      <a:hlink>
        <a:srgbClr val="243F56"/>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24</Slides>
  <Notes>23</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MWA_Theme</vt:lpstr>
      <vt:lpstr>MWA Receiver Upgrade Project</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Partner Institutions</vt:lpstr>
      <vt:lpstr>PowerPoint Presentation</vt:lpstr>
      <vt:lpstr>Partner Institutions</vt:lpstr>
      <vt:lpstr>Partner Institutions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MWA Receiver Upgrade Project</dc:title>
  <cp:revision>1039</cp:revision>
  <dcterms:modified xsi:type="dcterms:W3CDTF">2024-08-28T06:13:03Z</dcterms:modified>
</cp:coreProperties>
</file>