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nva Sans" panose="020B0503030501040103" pitchFamily="34" charset="0"/>
      <p:regular r:id="rId25"/>
    </p:embeddedFont>
    <p:embeddedFont>
      <p:font typeface="Now" pitchFamily="2" charset="77"/>
      <p:regular r:id="rId26"/>
    </p:embeddedFont>
    <p:embeddedFont>
      <p:font typeface="Now Bold" pitchFamily="2" charset="77"/>
      <p:regular r:id="rId27"/>
      <p:bold r:id="rId28"/>
    </p:embeddedFont>
    <p:embeddedFont>
      <p:font typeface="Quicksand 1" pitchFamily="2" charset="77"/>
      <p:regular r:id="rId29"/>
    </p:embeddedFont>
    <p:embeddedFont>
      <p:font typeface="Quicksand 1 Bold" pitchFamily="2" charset="77"/>
      <p:regular r:id="rId30"/>
      <p:bold r:id="rId31"/>
    </p:embeddedFont>
    <p:embeddedFont>
      <p:font typeface="Quicksand 1 Medium" pitchFamily="2" charset="77"/>
      <p:regular r:id="rId32"/>
    </p:embeddedFont>
    <p:embeddedFont>
      <p:font typeface="Quicksand 2 Bold" pitchFamily="2" charset="77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3" autoAdjust="0"/>
  </p:normalViewPr>
  <p:slideViewPr>
    <p:cSldViewPr>
      <p:cViewPr varScale="1">
        <p:scale>
          <a:sx n="79" d="100"/>
          <a:sy n="79" d="100"/>
        </p:scale>
        <p:origin x="55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svg"/><Relationship Id="rId7" Type="http://schemas.openxmlformats.org/officeDocument/2006/relationships/image" Target="../media/image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66" b="-10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995511" y="273786"/>
            <a:ext cx="12296979" cy="402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7713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Imaging pulsar census of the Galactic Plane using MWA VCS data​</a:t>
            </a:r>
          </a:p>
        </p:txBody>
      </p:sp>
      <p:sp>
        <p:nvSpPr>
          <p:cNvPr id="4" name="Freeform 4"/>
          <p:cNvSpPr/>
          <p:nvPr/>
        </p:nvSpPr>
        <p:spPr>
          <a:xfrm>
            <a:off x="1821976" y="8822028"/>
            <a:ext cx="1464972" cy="1464972"/>
          </a:xfrm>
          <a:custGeom>
            <a:avLst/>
            <a:gdLst/>
            <a:ahLst/>
            <a:cxnLst/>
            <a:rect l="l" t="t" r="r" b="b"/>
            <a:pathLst>
              <a:path w="1464972" h="1464972">
                <a:moveTo>
                  <a:pt x="0" y="0"/>
                </a:moveTo>
                <a:lnTo>
                  <a:pt x="1464973" y="0"/>
                </a:lnTo>
                <a:lnTo>
                  <a:pt x="1464973" y="1464972"/>
                </a:lnTo>
                <a:lnTo>
                  <a:pt x="0" y="1464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8729160"/>
            <a:ext cx="1569612" cy="1557840"/>
          </a:xfrm>
          <a:custGeom>
            <a:avLst/>
            <a:gdLst/>
            <a:ahLst/>
            <a:cxnLst/>
            <a:rect l="l" t="t" r="r" b="b"/>
            <a:pathLst>
              <a:path w="1569612" h="1557840">
                <a:moveTo>
                  <a:pt x="0" y="0"/>
                </a:moveTo>
                <a:lnTo>
                  <a:pt x="1569612" y="0"/>
                </a:lnTo>
                <a:lnTo>
                  <a:pt x="1569612" y="1557840"/>
                </a:lnTo>
                <a:lnTo>
                  <a:pt x="0" y="1557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334054" y="9312642"/>
            <a:ext cx="7953946" cy="974358"/>
          </a:xfrm>
          <a:custGeom>
            <a:avLst/>
            <a:gdLst/>
            <a:ahLst/>
            <a:cxnLst/>
            <a:rect l="l" t="t" r="r" b="b"/>
            <a:pathLst>
              <a:path w="7953946" h="974358">
                <a:moveTo>
                  <a:pt x="0" y="0"/>
                </a:moveTo>
                <a:lnTo>
                  <a:pt x="7953946" y="0"/>
                </a:lnTo>
                <a:lnTo>
                  <a:pt x="7953946" y="974358"/>
                </a:lnTo>
                <a:lnTo>
                  <a:pt x="0" y="9743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329497" y="3900456"/>
            <a:ext cx="13972351" cy="402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endParaRPr/>
          </a:p>
          <a:p>
            <a:pPr algn="ctr">
              <a:lnSpc>
                <a:spcPts val="10799"/>
              </a:lnSpc>
            </a:pPr>
            <a:r>
              <a:rPr lang="en-US" sz="7713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Susmita Sett</a:t>
            </a:r>
          </a:p>
          <a:p>
            <a:pPr algn="ctr">
              <a:lnSpc>
                <a:spcPts val="10799"/>
              </a:lnSpc>
            </a:pPr>
            <a:r>
              <a:rPr lang="en-US" sz="7713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susmita.sett@curtin.edu.au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80238" y="666037"/>
            <a:ext cx="13071950" cy="69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51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IMAGING WITH THE VCS DATA</a:t>
            </a:r>
          </a:p>
        </p:txBody>
      </p:sp>
      <p:sp>
        <p:nvSpPr>
          <p:cNvPr id="3" name="Freeform 3"/>
          <p:cNvSpPr/>
          <p:nvPr/>
        </p:nvSpPr>
        <p:spPr>
          <a:xfrm>
            <a:off x="14311847" y="-5092018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877848" y="8803231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77275" y="-1697624"/>
            <a:ext cx="4541649" cy="4574921"/>
          </a:xfrm>
          <a:custGeom>
            <a:avLst/>
            <a:gdLst/>
            <a:ahLst/>
            <a:cxnLst/>
            <a:rect l="l" t="t" r="r" b="b"/>
            <a:pathLst>
              <a:path w="4541649" h="4574921">
                <a:moveTo>
                  <a:pt x="0" y="0"/>
                </a:moveTo>
                <a:lnTo>
                  <a:pt x="4541649" y="0"/>
                </a:lnTo>
                <a:lnTo>
                  <a:pt x="4541649" y="4574921"/>
                </a:lnTo>
                <a:lnTo>
                  <a:pt x="0" y="4574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32060" y="8521209"/>
            <a:ext cx="3531247" cy="41148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3531247" y="0"/>
                </a:moveTo>
                <a:lnTo>
                  <a:pt x="0" y="0"/>
                </a:lnTo>
                <a:lnTo>
                  <a:pt x="0" y="4114800"/>
                </a:lnTo>
                <a:lnTo>
                  <a:pt x="3531247" y="4114800"/>
                </a:lnTo>
                <a:lnTo>
                  <a:pt x="35312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0083" y="2053669"/>
            <a:ext cx="15284379" cy="8024299"/>
          </a:xfrm>
          <a:custGeom>
            <a:avLst/>
            <a:gdLst/>
            <a:ahLst/>
            <a:cxnLst/>
            <a:rect l="l" t="t" r="r" b="b"/>
            <a:pathLst>
              <a:path w="15284379" h="8024299">
                <a:moveTo>
                  <a:pt x="0" y="0"/>
                </a:moveTo>
                <a:lnTo>
                  <a:pt x="15284379" y="0"/>
                </a:lnTo>
                <a:lnTo>
                  <a:pt x="15284379" y="8024299"/>
                </a:lnTo>
                <a:lnTo>
                  <a:pt x="0" y="80242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89352" y="532097"/>
            <a:ext cx="10661622" cy="136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51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IMAGE BASED GALACTIC PLANE SURVEY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15020091" y="9258300"/>
            <a:ext cx="4243833" cy="4312950"/>
          </a:xfrm>
          <a:custGeom>
            <a:avLst/>
            <a:gdLst/>
            <a:ahLst/>
            <a:cxnLst/>
            <a:rect l="l" t="t" r="r" b="b"/>
            <a:pathLst>
              <a:path w="4243833" h="4312950">
                <a:moveTo>
                  <a:pt x="4243832" y="0"/>
                </a:moveTo>
                <a:lnTo>
                  <a:pt x="0" y="0"/>
                </a:lnTo>
                <a:lnTo>
                  <a:pt x="0" y="4312950"/>
                </a:lnTo>
                <a:lnTo>
                  <a:pt x="4243832" y="4312950"/>
                </a:lnTo>
                <a:lnTo>
                  <a:pt x="42438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77584">
            <a:off x="-1412284" y="-985280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2" y="0"/>
                </a:lnTo>
                <a:lnTo>
                  <a:pt x="4438842" y="3881969"/>
                </a:lnTo>
                <a:lnTo>
                  <a:pt x="0" y="38819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70837" y="-4895759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482801" y="8808426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7114" y="2082112"/>
            <a:ext cx="10573055" cy="5894478"/>
          </a:xfrm>
          <a:custGeom>
            <a:avLst/>
            <a:gdLst/>
            <a:ahLst/>
            <a:cxnLst/>
            <a:rect l="l" t="t" r="r" b="b"/>
            <a:pathLst>
              <a:path w="10573055" h="5894478">
                <a:moveTo>
                  <a:pt x="0" y="0"/>
                </a:moveTo>
                <a:lnTo>
                  <a:pt x="10573055" y="0"/>
                </a:lnTo>
                <a:lnTo>
                  <a:pt x="10573055" y="5894479"/>
                </a:lnTo>
                <a:lnTo>
                  <a:pt x="0" y="58944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910169" y="3919358"/>
            <a:ext cx="7253446" cy="3362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764" lvl="1" indent="-342882" algn="ctr">
              <a:lnSpc>
                <a:spcPts val="4446"/>
              </a:lnSpc>
              <a:spcBef>
                <a:spcPct val="0"/>
              </a:spcBef>
              <a:buFont typeface="Arial"/>
              <a:buChar char="•"/>
            </a:pPr>
            <a:r>
              <a:rPr lang="en-US" sz="3176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12 Phase II MWA VCS observations</a:t>
            </a:r>
          </a:p>
          <a:p>
            <a:pPr algn="ctr">
              <a:lnSpc>
                <a:spcPts val="4446"/>
              </a:lnSpc>
              <a:spcBef>
                <a:spcPct val="0"/>
              </a:spcBef>
            </a:pPr>
            <a:r>
              <a:rPr lang="en-US" sz="3176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​</a:t>
            </a:r>
          </a:p>
          <a:p>
            <a:pPr marL="685764" lvl="1" indent="-342882" algn="ctr">
              <a:lnSpc>
                <a:spcPts val="4446"/>
              </a:lnSpc>
              <a:spcBef>
                <a:spcPct val="0"/>
              </a:spcBef>
              <a:buFont typeface="Arial"/>
              <a:buChar char="•"/>
            </a:pPr>
            <a:r>
              <a:rPr lang="en-US" sz="3176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Sky coverage: 6000 sq deg​</a:t>
            </a:r>
          </a:p>
          <a:p>
            <a:pPr algn="ctr">
              <a:lnSpc>
                <a:spcPts val="4446"/>
              </a:lnSpc>
              <a:spcBef>
                <a:spcPct val="0"/>
              </a:spcBef>
            </a:pPr>
            <a:endParaRPr lang="en-US" sz="3176" b="1">
              <a:solidFill>
                <a:srgbClr val="FFFFFF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  <a:p>
            <a:pPr marL="685764" lvl="1" indent="-342882" algn="ctr">
              <a:lnSpc>
                <a:spcPts val="4446"/>
              </a:lnSpc>
              <a:spcBef>
                <a:spcPct val="0"/>
              </a:spcBef>
              <a:buFont typeface="Arial"/>
              <a:buChar char="•"/>
            </a:pPr>
            <a:r>
              <a:rPr lang="en-US" sz="3176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​Data processed: ~450 TB</a:t>
            </a:r>
            <a:r>
              <a:rPr lang="en-US" sz="3176" b="1">
                <a:solidFill>
                  <a:srgbClr val="000000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 </a:t>
            </a:r>
            <a:r>
              <a:rPr lang="en-US" sz="3176">
                <a:solidFill>
                  <a:srgbClr val="000000"/>
                </a:solidFill>
                <a:latin typeface="Quicksand 1"/>
                <a:ea typeface="Quicksand 1"/>
                <a:cs typeface="Quicksand 1"/>
                <a:sym typeface="Quicksand 1"/>
              </a:rPr>
              <a:t>TB ​</a:t>
            </a:r>
          </a:p>
          <a:p>
            <a:pPr algn="ctr">
              <a:lnSpc>
                <a:spcPts val="4446"/>
              </a:lnSpc>
              <a:spcBef>
                <a:spcPct val="0"/>
              </a:spcBef>
            </a:pPr>
            <a:endParaRPr lang="en-US" sz="3176">
              <a:solidFill>
                <a:srgbClr val="000000"/>
              </a:solidFill>
              <a:latin typeface="Quicksand 1"/>
              <a:ea typeface="Quicksand 1"/>
              <a:cs typeface="Quicksand 1"/>
              <a:sym typeface="Quicksand 1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9973" y="8765857"/>
            <a:ext cx="15290483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DB1F26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Is imaging performing as good as beamforming?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483978" y="9627934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12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735717" y="148589"/>
            <a:ext cx="11554503" cy="839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 dirty="0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Methodology and initial results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476" y="1585285"/>
            <a:ext cx="4004246" cy="12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~4300 pulsars in ATNF catalogue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32421" y="1585285"/>
            <a:ext cx="4370852" cy="12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~1000 pulsars in 3DB beam power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03273" y="1539565"/>
            <a:ext cx="6139211" cy="12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85% below detection threshold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290220" y="1904372"/>
            <a:ext cx="2723356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~4% in SNRs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77080" y="3790004"/>
            <a:ext cx="3852386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110 pulsar sample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10422" y="5633085"/>
            <a:ext cx="2202180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50 in both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53877" y="5633085"/>
            <a:ext cx="3899535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16 in imaging only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4825" y="8908732"/>
            <a:ext cx="17278350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b="1">
                <a:solidFill>
                  <a:srgbClr val="FFDE59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3 MSPs, 4 binary pulsars and 14 first low-frequency (150 MHz) detections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84211" y="7389495"/>
            <a:ext cx="9319578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b="1">
                <a:solidFill>
                  <a:srgbClr val="FF914D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83 pulsar detections in this pilot survey</a:t>
            </a:r>
          </a:p>
        </p:txBody>
      </p:sp>
      <p:sp>
        <p:nvSpPr>
          <p:cNvPr id="13" name="AutoShape 13"/>
          <p:cNvSpPr/>
          <p:nvPr/>
        </p:nvSpPr>
        <p:spPr>
          <a:xfrm>
            <a:off x="4026249" y="2276475"/>
            <a:ext cx="50617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8890914" y="2276475"/>
            <a:ext cx="50617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14465788" y="2295525"/>
            <a:ext cx="50617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 flipH="1">
            <a:off x="5545080" y="4611463"/>
            <a:ext cx="1178914" cy="80540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>
            <a:off x="11273667" y="4451876"/>
            <a:ext cx="1212303" cy="964991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81845" y="5633085"/>
            <a:ext cx="5153025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17 in beamforming only</a:t>
            </a:r>
          </a:p>
        </p:txBody>
      </p:sp>
      <p:sp>
        <p:nvSpPr>
          <p:cNvPr id="19" name="AutoShape 19"/>
          <p:cNvSpPr/>
          <p:nvPr/>
        </p:nvSpPr>
        <p:spPr>
          <a:xfrm>
            <a:off x="8992898" y="4595733"/>
            <a:ext cx="10746" cy="1094502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8258" y="1765463"/>
            <a:ext cx="15651483" cy="7356197"/>
          </a:xfrm>
          <a:custGeom>
            <a:avLst/>
            <a:gdLst/>
            <a:ahLst/>
            <a:cxnLst/>
            <a:rect l="l" t="t" r="r" b="b"/>
            <a:pathLst>
              <a:path w="15651483" h="7356197">
                <a:moveTo>
                  <a:pt x="0" y="0"/>
                </a:moveTo>
                <a:lnTo>
                  <a:pt x="15651484" y="0"/>
                </a:lnTo>
                <a:lnTo>
                  <a:pt x="15651484" y="7356197"/>
                </a:lnTo>
                <a:lnTo>
                  <a:pt x="0" y="7356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61716" y="148589"/>
            <a:ext cx="9701530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Pulsar detections in this survey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70825" y="-2330288"/>
            <a:ext cx="4541649" cy="4574921"/>
          </a:xfrm>
          <a:custGeom>
            <a:avLst/>
            <a:gdLst/>
            <a:ahLst/>
            <a:cxnLst/>
            <a:rect l="l" t="t" r="r" b="b"/>
            <a:pathLst>
              <a:path w="4541649" h="4574921">
                <a:moveTo>
                  <a:pt x="0" y="0"/>
                </a:moveTo>
                <a:lnTo>
                  <a:pt x="4541650" y="0"/>
                </a:lnTo>
                <a:lnTo>
                  <a:pt x="4541650" y="4574922"/>
                </a:lnTo>
                <a:lnTo>
                  <a:pt x="0" y="457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824290"/>
            <a:ext cx="8115300" cy="6137451"/>
          </a:xfrm>
          <a:custGeom>
            <a:avLst/>
            <a:gdLst/>
            <a:ahLst/>
            <a:cxnLst/>
            <a:rect l="l" t="t" r="r" b="b"/>
            <a:pathLst>
              <a:path w="8115300" h="6137451">
                <a:moveTo>
                  <a:pt x="0" y="0"/>
                </a:moveTo>
                <a:lnTo>
                  <a:pt x="8115300" y="0"/>
                </a:lnTo>
                <a:lnTo>
                  <a:pt x="8115300" y="6137450"/>
                </a:lnTo>
                <a:lnTo>
                  <a:pt x="0" y="6137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734356" y="90973"/>
            <a:ext cx="9490715" cy="2153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1"/>
              </a:lnSpc>
            </a:pPr>
            <a:r>
              <a:rPr lang="en-US" sz="4732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TIME DOMAIN VS IMAGING DETECTIONS​</a:t>
            </a:r>
          </a:p>
          <a:p>
            <a:pPr algn="ctr">
              <a:lnSpc>
                <a:spcPts val="6881"/>
              </a:lnSpc>
            </a:pPr>
            <a:endParaRPr lang="en-US" sz="4732" b="1">
              <a:solidFill>
                <a:srgbClr val="FFFFFF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38555" y="1845923"/>
            <a:ext cx="5349240" cy="540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 b="1">
                <a:solidFill>
                  <a:srgbClr val="FF66C4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Both - 50​</a:t>
            </a:r>
          </a:p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FFFFFF"/>
                </a:solidFill>
                <a:latin typeface="Quicksand 1"/>
                <a:ea typeface="Quicksand 1"/>
                <a:cs typeface="Quicksand 1"/>
                <a:sym typeface="Quicksand 1"/>
              </a:rPr>
              <a:t>​</a:t>
            </a:r>
          </a:p>
          <a:p>
            <a:pPr algn="ctr">
              <a:lnSpc>
                <a:spcPts val="7139"/>
              </a:lnSpc>
            </a:pPr>
            <a:r>
              <a:rPr lang="en-US" sz="5099" b="1">
                <a:solidFill>
                  <a:srgbClr val="FFDE59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Imaging - 16​</a:t>
            </a:r>
          </a:p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FFFFFF"/>
                </a:solidFill>
                <a:latin typeface="Quicksand 1"/>
                <a:ea typeface="Quicksand 1"/>
                <a:cs typeface="Quicksand 1"/>
                <a:sym typeface="Quicksand 1"/>
              </a:rPr>
              <a:t>​</a:t>
            </a:r>
          </a:p>
          <a:p>
            <a:pPr algn="ctr">
              <a:lnSpc>
                <a:spcPts val="7139"/>
              </a:lnSpc>
            </a:pPr>
            <a:r>
              <a:rPr lang="en-US" sz="5099" b="1">
                <a:solidFill>
                  <a:srgbClr val="FF914D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Beamformed - 17</a:t>
            </a:r>
            <a:r>
              <a:rPr lang="en-US" sz="5099">
                <a:solidFill>
                  <a:srgbClr val="FF914D"/>
                </a:solidFill>
                <a:latin typeface="Quicksand 1"/>
                <a:ea typeface="Quicksand 1"/>
                <a:cs typeface="Quicksand 1"/>
                <a:sym typeface="Quicksand 1"/>
              </a:rPr>
              <a:t>​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endParaRPr lang="en-US" sz="5099">
              <a:solidFill>
                <a:srgbClr val="FF914D"/>
              </a:solidFill>
              <a:latin typeface="Quicksand 1"/>
              <a:ea typeface="Quicksand 1"/>
              <a:cs typeface="Quicksand 1"/>
              <a:sym typeface="Quicksand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8297792"/>
            <a:ext cx="17804802" cy="2374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3"/>
              </a:lnSpc>
            </a:pPr>
            <a:r>
              <a:rPr lang="en-US" sz="4752" b="1">
                <a:solidFill>
                  <a:srgbClr val="D2C3E9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For 14 pulsars these are the first reported low-frequency detections​</a:t>
            </a:r>
          </a:p>
          <a:p>
            <a:pPr algn="ctr">
              <a:lnSpc>
                <a:spcPts val="5673"/>
              </a:lnSpc>
              <a:spcBef>
                <a:spcPct val="0"/>
              </a:spcBef>
            </a:pPr>
            <a:endParaRPr lang="en-US" sz="4752" b="1">
              <a:solidFill>
                <a:srgbClr val="D2C3E9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002726" y="9937750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77584">
            <a:off x="-2219421" y="-1299952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2" y="0"/>
                </a:lnTo>
                <a:lnTo>
                  <a:pt x="4438842" y="3881968"/>
                </a:lnTo>
                <a:lnTo>
                  <a:pt x="0" y="3881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534723" y="8651373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1463" y="1309168"/>
            <a:ext cx="17349045" cy="8175737"/>
          </a:xfrm>
          <a:custGeom>
            <a:avLst/>
            <a:gdLst/>
            <a:ahLst/>
            <a:cxnLst/>
            <a:rect l="l" t="t" r="r" b="b"/>
            <a:pathLst>
              <a:path w="17349045" h="8175737">
                <a:moveTo>
                  <a:pt x="0" y="0"/>
                </a:moveTo>
                <a:lnTo>
                  <a:pt x="17349045" y="0"/>
                </a:lnTo>
                <a:lnTo>
                  <a:pt x="17349045" y="8175737"/>
                </a:lnTo>
                <a:lnTo>
                  <a:pt x="0" y="81757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32318" y="148589"/>
            <a:ext cx="13990002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INTERESTING DETECTION IN BOTH METHODS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77584">
            <a:off x="-1347202" y="-1299952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2" y="0"/>
                </a:lnTo>
                <a:lnTo>
                  <a:pt x="4438842" y="3881968"/>
                </a:lnTo>
                <a:lnTo>
                  <a:pt x="0" y="3881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305540" y="8803231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91136" y="1283420"/>
            <a:ext cx="17242983" cy="7974880"/>
          </a:xfrm>
          <a:custGeom>
            <a:avLst/>
            <a:gdLst/>
            <a:ahLst/>
            <a:cxnLst/>
            <a:rect l="l" t="t" r="r" b="b"/>
            <a:pathLst>
              <a:path w="17242983" h="7974880">
                <a:moveTo>
                  <a:pt x="0" y="0"/>
                </a:moveTo>
                <a:lnTo>
                  <a:pt x="17242983" y="0"/>
                </a:lnTo>
                <a:lnTo>
                  <a:pt x="17242983" y="7974880"/>
                </a:lnTo>
                <a:lnTo>
                  <a:pt x="0" y="79748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669519" y="148589"/>
            <a:ext cx="10461784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ONLY A TIME DOMAIN DETECTION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77584">
            <a:off x="-2219421" y="-1229941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2" y="0"/>
                </a:lnTo>
                <a:lnTo>
                  <a:pt x="4438842" y="3881969"/>
                </a:lnTo>
                <a:lnTo>
                  <a:pt x="0" y="3881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71328" y="-5243876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387972" y="8369352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47748" y="1237022"/>
            <a:ext cx="17770794" cy="8852273"/>
          </a:xfrm>
          <a:custGeom>
            <a:avLst/>
            <a:gdLst/>
            <a:ahLst/>
            <a:cxnLst/>
            <a:rect l="l" t="t" r="r" b="b"/>
            <a:pathLst>
              <a:path w="17770794" h="8852273">
                <a:moveTo>
                  <a:pt x="0" y="0"/>
                </a:moveTo>
                <a:lnTo>
                  <a:pt x="17770793" y="0"/>
                </a:lnTo>
                <a:lnTo>
                  <a:pt x="17770793" y="8852273"/>
                </a:lnTo>
                <a:lnTo>
                  <a:pt x="0" y="8852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12" r="-2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63348" y="218601"/>
            <a:ext cx="9161304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DETECTION ONLY IN IMAGING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347075" y="8130525"/>
            <a:ext cx="4243833" cy="4312950"/>
          </a:xfrm>
          <a:custGeom>
            <a:avLst/>
            <a:gdLst/>
            <a:ahLst/>
            <a:cxnLst/>
            <a:rect l="l" t="t" r="r" b="b"/>
            <a:pathLst>
              <a:path w="4243833" h="4312950">
                <a:moveTo>
                  <a:pt x="4243833" y="0"/>
                </a:moveTo>
                <a:lnTo>
                  <a:pt x="0" y="0"/>
                </a:lnTo>
                <a:lnTo>
                  <a:pt x="0" y="4312950"/>
                </a:lnTo>
                <a:lnTo>
                  <a:pt x="4243833" y="4312950"/>
                </a:lnTo>
                <a:lnTo>
                  <a:pt x="42438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77584">
            <a:off x="-1629223" y="-1446880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1" y="0"/>
                </a:lnTo>
                <a:lnTo>
                  <a:pt x="4438841" y="3881969"/>
                </a:lnTo>
                <a:lnTo>
                  <a:pt x="0" y="38819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736796" y="-4701527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387972" y="8651373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08570" y="1369031"/>
            <a:ext cx="12070861" cy="8555223"/>
          </a:xfrm>
          <a:custGeom>
            <a:avLst/>
            <a:gdLst/>
            <a:ahLst/>
            <a:cxnLst/>
            <a:rect l="l" t="t" r="r" b="b"/>
            <a:pathLst>
              <a:path w="12070861" h="8555223">
                <a:moveTo>
                  <a:pt x="0" y="0"/>
                </a:moveTo>
                <a:lnTo>
                  <a:pt x="12070860" y="0"/>
                </a:lnTo>
                <a:lnTo>
                  <a:pt x="12070860" y="8555223"/>
                </a:lnTo>
                <a:lnTo>
                  <a:pt x="0" y="85552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97124" y="148589"/>
            <a:ext cx="9693751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Flux comparison with literature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642984" y="9258300"/>
            <a:ext cx="4243833" cy="4312950"/>
          </a:xfrm>
          <a:custGeom>
            <a:avLst/>
            <a:gdLst/>
            <a:ahLst/>
            <a:cxnLst/>
            <a:rect l="l" t="t" r="r" b="b"/>
            <a:pathLst>
              <a:path w="4243833" h="4312950">
                <a:moveTo>
                  <a:pt x="4243833" y="0"/>
                </a:moveTo>
                <a:lnTo>
                  <a:pt x="0" y="0"/>
                </a:lnTo>
                <a:lnTo>
                  <a:pt x="0" y="4312950"/>
                </a:lnTo>
                <a:lnTo>
                  <a:pt x="4243833" y="4312950"/>
                </a:lnTo>
                <a:lnTo>
                  <a:pt x="42438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77584">
            <a:off x="-1980508" y="-1480554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2" y="0"/>
                </a:lnTo>
                <a:lnTo>
                  <a:pt x="4438842" y="3881968"/>
                </a:lnTo>
                <a:lnTo>
                  <a:pt x="0" y="3881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76929" y="-5323249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38845" y="8607985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53617" y="2364807"/>
            <a:ext cx="9828347" cy="6893493"/>
          </a:xfrm>
          <a:custGeom>
            <a:avLst/>
            <a:gdLst/>
            <a:ahLst/>
            <a:cxnLst/>
            <a:rect l="l" t="t" r="r" b="b"/>
            <a:pathLst>
              <a:path w="9828347" h="6893493">
                <a:moveTo>
                  <a:pt x="0" y="0"/>
                </a:moveTo>
                <a:lnTo>
                  <a:pt x="9828347" y="0"/>
                </a:lnTo>
                <a:lnTo>
                  <a:pt x="9828347" y="6893493"/>
                </a:lnTo>
                <a:lnTo>
                  <a:pt x="0" y="68934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340879" y="148589"/>
            <a:ext cx="10532269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SPECTRAL ENERGY DISTRIBUTION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16894" y="3565381"/>
            <a:ext cx="5099864" cy="3692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3505" b="1">
                <a:solidFill>
                  <a:srgbClr val="FFBD59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Measurements of flux density at low frequency is important in disregarding poor spectral fits!​</a:t>
            </a:r>
          </a:p>
          <a:p>
            <a:pPr algn="ctr">
              <a:lnSpc>
                <a:spcPts val="4907"/>
              </a:lnSpc>
              <a:spcBef>
                <a:spcPct val="0"/>
              </a:spcBef>
            </a:pPr>
            <a:endParaRPr lang="en-US" sz="3505" b="1">
              <a:solidFill>
                <a:srgbClr val="FFBD59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77584">
            <a:off x="-3224743" y="-2207191"/>
            <a:ext cx="5862692" cy="5127191"/>
          </a:xfrm>
          <a:custGeom>
            <a:avLst/>
            <a:gdLst/>
            <a:ahLst/>
            <a:cxnLst/>
            <a:rect l="l" t="t" r="r" b="b"/>
            <a:pathLst>
              <a:path w="5862692" h="5127191">
                <a:moveTo>
                  <a:pt x="0" y="0"/>
                </a:moveTo>
                <a:lnTo>
                  <a:pt x="5862693" y="0"/>
                </a:lnTo>
                <a:lnTo>
                  <a:pt x="5862693" y="5127191"/>
                </a:lnTo>
                <a:lnTo>
                  <a:pt x="0" y="5127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03401" y="-4963925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387972" y="8787833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802264" y="3044712"/>
            <a:ext cx="13681393" cy="4973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7687" lvl="1" indent="-508844" algn="l">
              <a:lnSpc>
                <a:spcPts val="6599"/>
              </a:lnSpc>
              <a:spcBef>
                <a:spcPct val="0"/>
              </a:spcBef>
              <a:buFont typeface="Arial"/>
              <a:buChar char="•"/>
            </a:pPr>
            <a:r>
              <a:rPr lang="en-US" sz="4713" b="1">
                <a:solidFill>
                  <a:srgbClr val="FFFFFF"/>
                </a:solidFill>
                <a:latin typeface="Quicksand 1 Medium"/>
                <a:ea typeface="Quicksand 1 Medium"/>
                <a:cs typeface="Quicksand 1 Medium"/>
                <a:sym typeface="Quicksand 1 Medium"/>
              </a:rPr>
              <a:t>Introduction​</a:t>
            </a:r>
          </a:p>
          <a:p>
            <a:pPr marL="1017687" lvl="1" indent="-508844" algn="l">
              <a:lnSpc>
                <a:spcPts val="6599"/>
              </a:lnSpc>
              <a:spcBef>
                <a:spcPct val="0"/>
              </a:spcBef>
              <a:buFont typeface="Arial"/>
              <a:buChar char="•"/>
            </a:pPr>
            <a:r>
              <a:rPr lang="en-US" sz="4713" b="1">
                <a:solidFill>
                  <a:srgbClr val="FFFFFF"/>
                </a:solidFill>
                <a:latin typeface="Quicksand 1 Medium"/>
                <a:ea typeface="Quicksand 1 Medium"/>
                <a:cs typeface="Quicksand 1 Medium"/>
                <a:sym typeface="Quicksand 1 Medium"/>
              </a:rPr>
              <a:t>Image based methodologies and first results​</a:t>
            </a:r>
          </a:p>
          <a:p>
            <a:pPr marL="1017687" lvl="1" indent="-508844" algn="l">
              <a:lnSpc>
                <a:spcPts val="6599"/>
              </a:lnSpc>
              <a:spcBef>
                <a:spcPct val="0"/>
              </a:spcBef>
              <a:buFont typeface="Arial"/>
              <a:buChar char="•"/>
            </a:pPr>
            <a:r>
              <a:rPr lang="en-US" sz="4713" b="1">
                <a:solidFill>
                  <a:srgbClr val="FFFFFF"/>
                </a:solidFill>
                <a:latin typeface="Quicksand 1 Medium"/>
                <a:ea typeface="Quicksand 1 Medium"/>
                <a:cs typeface="Quicksand 1 Medium"/>
                <a:sym typeface="Quicksand 1 Medium"/>
              </a:rPr>
              <a:t>Image based Galactic plane survey​</a:t>
            </a:r>
          </a:p>
          <a:p>
            <a:pPr marL="1017687" lvl="1" indent="-508844" algn="l">
              <a:lnSpc>
                <a:spcPts val="6599"/>
              </a:lnSpc>
              <a:spcBef>
                <a:spcPct val="0"/>
              </a:spcBef>
              <a:buFont typeface="Arial"/>
              <a:buChar char="•"/>
            </a:pPr>
            <a:r>
              <a:rPr lang="en-US" sz="4713" b="1">
                <a:solidFill>
                  <a:srgbClr val="FFFFFF"/>
                </a:solidFill>
                <a:latin typeface="Quicksand 1 Medium"/>
                <a:ea typeface="Quicksand 1 Medium"/>
                <a:cs typeface="Quicksand 1 Medium"/>
                <a:sym typeface="Quicksand 1 Medium"/>
              </a:rPr>
              <a:t>Pulsar census​</a:t>
            </a:r>
          </a:p>
          <a:p>
            <a:pPr marL="1017687" lvl="1" indent="-508844" algn="l">
              <a:lnSpc>
                <a:spcPts val="6599"/>
              </a:lnSpc>
              <a:spcBef>
                <a:spcPct val="0"/>
              </a:spcBef>
              <a:buFont typeface="Arial"/>
              <a:buChar char="•"/>
            </a:pPr>
            <a:r>
              <a:rPr lang="en-US" sz="4713" b="1">
                <a:solidFill>
                  <a:srgbClr val="FFFFFF"/>
                </a:solidFill>
                <a:latin typeface="Quicksand 1 Medium"/>
                <a:ea typeface="Quicksand 1 Medium"/>
                <a:cs typeface="Quicksand 1 Medium"/>
                <a:sym typeface="Quicksand 1 Medium"/>
              </a:rPr>
              <a:t>Summary</a:t>
            </a:r>
          </a:p>
          <a:p>
            <a:pPr algn="ctr">
              <a:lnSpc>
                <a:spcPts val="6879"/>
              </a:lnSpc>
              <a:spcBef>
                <a:spcPct val="0"/>
              </a:spcBef>
            </a:pPr>
            <a:endParaRPr lang="en-US" sz="4713" b="1">
              <a:solidFill>
                <a:srgbClr val="FFFFFF"/>
              </a:solidFill>
              <a:latin typeface="Quicksand 1 Medium"/>
              <a:ea typeface="Quicksand 1 Medium"/>
              <a:cs typeface="Quicksand 1 Medium"/>
              <a:sym typeface="Quicksand 1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30420" y="914510"/>
            <a:ext cx="3825081" cy="120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59"/>
              </a:lnSpc>
              <a:spcBef>
                <a:spcPct val="0"/>
              </a:spcBef>
            </a:pPr>
            <a:r>
              <a:rPr lang="en-US" sz="7113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OUTLINE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60757" y="1746316"/>
            <a:ext cx="11566486" cy="7662797"/>
          </a:xfrm>
          <a:custGeom>
            <a:avLst/>
            <a:gdLst/>
            <a:ahLst/>
            <a:cxnLst/>
            <a:rect l="l" t="t" r="r" b="b"/>
            <a:pathLst>
              <a:path w="11566486" h="7662797">
                <a:moveTo>
                  <a:pt x="0" y="0"/>
                </a:moveTo>
                <a:lnTo>
                  <a:pt x="11566486" y="0"/>
                </a:lnTo>
                <a:lnTo>
                  <a:pt x="11566486" y="7662796"/>
                </a:lnTo>
                <a:lnTo>
                  <a:pt x="0" y="7662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58933" y="395688"/>
            <a:ext cx="12916694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EFEFE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More low frequency detections of pulsars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585708" y="8130525"/>
            <a:ext cx="4243833" cy="4312950"/>
          </a:xfrm>
          <a:custGeom>
            <a:avLst/>
            <a:gdLst/>
            <a:ahLst/>
            <a:cxnLst/>
            <a:rect l="l" t="t" r="r" b="b"/>
            <a:pathLst>
              <a:path w="4243833" h="4312950">
                <a:moveTo>
                  <a:pt x="4243833" y="0"/>
                </a:moveTo>
                <a:lnTo>
                  <a:pt x="0" y="0"/>
                </a:lnTo>
                <a:lnTo>
                  <a:pt x="0" y="4312950"/>
                </a:lnTo>
                <a:lnTo>
                  <a:pt x="4243833" y="4312950"/>
                </a:lnTo>
                <a:lnTo>
                  <a:pt x="42438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77584">
            <a:off x="-2219421" y="-1940984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2" y="0"/>
                </a:lnTo>
                <a:lnTo>
                  <a:pt x="4438842" y="3881968"/>
                </a:lnTo>
                <a:lnTo>
                  <a:pt x="0" y="3881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41311" y="-5157100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761112" y="9258300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40628" y="148589"/>
            <a:ext cx="6684010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Overall pulsar census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7582" y="1266877"/>
            <a:ext cx="9708060" cy="801357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82450" y="3119153"/>
            <a:ext cx="6993932" cy="459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4950" lvl="1" indent="-382475" algn="ctr">
              <a:lnSpc>
                <a:spcPts val="4960"/>
              </a:lnSpc>
              <a:spcBef>
                <a:spcPct val="0"/>
              </a:spcBef>
              <a:buFont typeface="Arial"/>
              <a:buChar char="•"/>
            </a:pPr>
            <a:r>
              <a:rPr lang="en-US" sz="3543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First low frequency (&lt;400 MHz) detections of 14 pulsars</a:t>
            </a:r>
          </a:p>
          <a:p>
            <a:pPr algn="ctr">
              <a:lnSpc>
                <a:spcPts val="4960"/>
              </a:lnSpc>
              <a:spcBef>
                <a:spcPct val="0"/>
              </a:spcBef>
            </a:pPr>
            <a:endParaRPr lang="en-US" sz="3543" b="1">
              <a:solidFill>
                <a:srgbClr val="FFFFFF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  <a:p>
            <a:pPr marL="764950" lvl="1" indent="-382475" algn="ctr">
              <a:lnSpc>
                <a:spcPts val="4960"/>
              </a:lnSpc>
              <a:spcBef>
                <a:spcPct val="0"/>
              </a:spcBef>
              <a:buFont typeface="Arial"/>
              <a:buChar char="•"/>
            </a:pPr>
            <a:r>
              <a:rPr lang="en-US" sz="3543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Imaging has detected a lot of high DM pulsars ​</a:t>
            </a:r>
          </a:p>
          <a:p>
            <a:pPr algn="ctr">
              <a:lnSpc>
                <a:spcPts val="6837"/>
              </a:lnSpc>
              <a:spcBef>
                <a:spcPct val="0"/>
              </a:spcBef>
            </a:pPr>
            <a:endParaRPr lang="en-US" sz="3543" b="1">
              <a:solidFill>
                <a:srgbClr val="FFFFFF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913196" y="8305064"/>
            <a:ext cx="4243833" cy="4312950"/>
          </a:xfrm>
          <a:custGeom>
            <a:avLst/>
            <a:gdLst/>
            <a:ahLst/>
            <a:cxnLst/>
            <a:rect l="l" t="t" r="r" b="b"/>
            <a:pathLst>
              <a:path w="4243833" h="4312950">
                <a:moveTo>
                  <a:pt x="4243833" y="0"/>
                </a:moveTo>
                <a:lnTo>
                  <a:pt x="0" y="0"/>
                </a:lnTo>
                <a:lnTo>
                  <a:pt x="0" y="4312950"/>
                </a:lnTo>
                <a:lnTo>
                  <a:pt x="4243833" y="4312950"/>
                </a:lnTo>
                <a:lnTo>
                  <a:pt x="42438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77584">
            <a:off x="-3082718" y="-2146016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2" y="0"/>
                </a:lnTo>
                <a:lnTo>
                  <a:pt x="4438842" y="3881968"/>
                </a:lnTo>
                <a:lnTo>
                  <a:pt x="0" y="3881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39644" y="-4961855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674337" y="8976782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384314" y="6416148"/>
            <a:ext cx="1022419" cy="1022419"/>
          </a:xfrm>
          <a:custGeom>
            <a:avLst/>
            <a:gdLst/>
            <a:ahLst/>
            <a:cxnLst/>
            <a:rect l="l" t="t" r="r" b="b"/>
            <a:pathLst>
              <a:path w="1022419" h="1022419">
                <a:moveTo>
                  <a:pt x="0" y="0"/>
                </a:moveTo>
                <a:lnTo>
                  <a:pt x="1022419" y="0"/>
                </a:lnTo>
                <a:lnTo>
                  <a:pt x="1022419" y="1022419"/>
                </a:lnTo>
                <a:lnTo>
                  <a:pt x="0" y="1022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660946" y="148589"/>
            <a:ext cx="9446736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FUTURE OF IMAGING SURVEYS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0628" y="1418659"/>
            <a:ext cx="17807372" cy="268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099" b="1">
                <a:solidFill>
                  <a:srgbClr val="FF3131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Are low frequency image-based searches important in new pulsar discovery in the future?​​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endParaRPr lang="en-US" sz="5099" b="1">
              <a:solidFill>
                <a:srgbClr val="FF3131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47910" y="3558428"/>
            <a:ext cx="15293816" cy="1409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Quicksand 1"/>
                <a:ea typeface="Quicksand 1"/>
                <a:cs typeface="Quicksand 1"/>
                <a:sym typeface="Quicksand 1"/>
              </a:rPr>
              <a:t>In our work, we add 25% more to the pulsar detections via image-based searches!​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endParaRPr lang="en-US" sz="3200">
              <a:solidFill>
                <a:srgbClr val="FFFFFF"/>
              </a:solidFill>
              <a:latin typeface="Quicksand 1"/>
              <a:ea typeface="Quicksand 1"/>
              <a:cs typeface="Quicksand 1"/>
              <a:sym typeface="Quicksand 1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183187" y="4698682"/>
            <a:ext cx="7921625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914D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What does this mean for SKA Low??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0628" y="5903982"/>
            <a:ext cx="8655886" cy="2924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Keane et al 2014 predicted that SKA Low will be able to detect ~8000 pulsars using beamformed search​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endParaRPr lang="en-US" sz="3899" b="1">
              <a:solidFill>
                <a:srgbClr val="FFFFFF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877047" y="6311373"/>
            <a:ext cx="7074376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Image-based searches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36720" y="8378189"/>
            <a:ext cx="1316196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00BF63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YES!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77584">
            <a:off x="-1650917" y="-1078083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1" y="0"/>
                </a:lnTo>
                <a:lnTo>
                  <a:pt x="4438841" y="3881969"/>
                </a:lnTo>
                <a:lnTo>
                  <a:pt x="0" y="3881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739644" y="-4920778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609255" y="8477822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8504" y="1296780"/>
            <a:ext cx="8000945" cy="8673111"/>
          </a:xfrm>
          <a:custGeom>
            <a:avLst/>
            <a:gdLst/>
            <a:ahLst/>
            <a:cxnLst/>
            <a:rect l="l" t="t" r="r" b="b"/>
            <a:pathLst>
              <a:path w="8000945" h="8673111">
                <a:moveTo>
                  <a:pt x="0" y="0"/>
                </a:moveTo>
                <a:lnTo>
                  <a:pt x="8000944" y="0"/>
                </a:lnTo>
                <a:lnTo>
                  <a:pt x="8000944" y="8673111"/>
                </a:lnTo>
                <a:lnTo>
                  <a:pt x="0" y="86731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913870" y="7813554"/>
            <a:ext cx="2374130" cy="2473446"/>
          </a:xfrm>
          <a:custGeom>
            <a:avLst/>
            <a:gdLst/>
            <a:ahLst/>
            <a:cxnLst/>
            <a:rect l="l" t="t" r="r" b="b"/>
            <a:pathLst>
              <a:path w="2374130" h="2473446">
                <a:moveTo>
                  <a:pt x="0" y="0"/>
                </a:moveTo>
                <a:lnTo>
                  <a:pt x="2374130" y="0"/>
                </a:lnTo>
                <a:lnTo>
                  <a:pt x="2374130" y="2473446"/>
                </a:lnTo>
                <a:lnTo>
                  <a:pt x="0" y="24734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351141" y="-17209"/>
            <a:ext cx="3204051" cy="92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Summary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16130" y="1421515"/>
            <a:ext cx="7097741" cy="686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7775" lvl="1" indent="-348888" algn="ctr">
              <a:lnSpc>
                <a:spcPts val="4524"/>
              </a:lnSpc>
              <a:buFont typeface="Arial"/>
              <a:buChar char="•"/>
            </a:pPr>
            <a:r>
              <a:rPr lang="en-US" sz="3231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Redetected 83 pulsars</a:t>
            </a:r>
          </a:p>
          <a:p>
            <a:pPr algn="ctr">
              <a:lnSpc>
                <a:spcPts val="4524"/>
              </a:lnSpc>
            </a:pPr>
            <a:endParaRPr lang="en-US" sz="3231" b="1">
              <a:solidFill>
                <a:srgbClr val="FFFFFF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  <a:p>
            <a:pPr marL="697775" lvl="1" indent="-348888" algn="ctr">
              <a:lnSpc>
                <a:spcPts val="4524"/>
              </a:lnSpc>
              <a:buFont typeface="Arial"/>
              <a:buChar char="•"/>
            </a:pPr>
            <a:r>
              <a:rPr lang="en-US" sz="3231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16 only imaging detections</a:t>
            </a:r>
          </a:p>
          <a:p>
            <a:pPr algn="ctr">
              <a:lnSpc>
                <a:spcPts val="4524"/>
              </a:lnSpc>
            </a:pPr>
            <a:endParaRPr lang="en-US" sz="3231" b="1">
              <a:solidFill>
                <a:srgbClr val="FFFFFF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  <a:p>
            <a:pPr marL="697775" lvl="1" indent="-348888" algn="ctr">
              <a:lnSpc>
                <a:spcPts val="4524"/>
              </a:lnSpc>
              <a:buFont typeface="Arial"/>
              <a:buChar char="•"/>
            </a:pPr>
            <a:r>
              <a:rPr lang="en-US" sz="3231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14 first low frequency detections </a:t>
            </a:r>
          </a:p>
          <a:p>
            <a:pPr algn="ctr">
              <a:lnSpc>
                <a:spcPts val="4524"/>
              </a:lnSpc>
            </a:pPr>
            <a:endParaRPr lang="en-US" sz="3231" b="1">
              <a:solidFill>
                <a:srgbClr val="FFFFFF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  <a:p>
            <a:pPr marL="697775" lvl="1" indent="-348888" algn="ctr">
              <a:lnSpc>
                <a:spcPts val="4524"/>
              </a:lnSpc>
              <a:buFont typeface="Arial"/>
              <a:buChar char="•"/>
            </a:pPr>
            <a:r>
              <a:rPr lang="en-US" sz="3231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Some interesting pulsar candidates</a:t>
            </a:r>
          </a:p>
          <a:p>
            <a:pPr algn="ctr">
              <a:lnSpc>
                <a:spcPts val="4524"/>
              </a:lnSpc>
            </a:pPr>
            <a:endParaRPr lang="en-US" sz="3231" b="1">
              <a:solidFill>
                <a:srgbClr val="FFFFFF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  <a:p>
            <a:pPr marL="697775" lvl="1" indent="-348888" algn="ctr">
              <a:lnSpc>
                <a:spcPts val="4524"/>
              </a:lnSpc>
              <a:buFont typeface="Arial"/>
              <a:buChar char="•"/>
            </a:pPr>
            <a:r>
              <a:rPr lang="en-US" sz="3231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Establishes the importance of image based surveys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676559" y="9620641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85494" y="4777371"/>
            <a:ext cx="12945172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Will low frequency image based pulsar searches be important for future surveys?</a:t>
            </a:r>
          </a:p>
          <a:p>
            <a:pPr algn="ctr">
              <a:lnSpc>
                <a:spcPts val="5599"/>
              </a:lnSpc>
            </a:pPr>
            <a:endParaRPr lang="en-US" sz="3999" b="1">
              <a:solidFill>
                <a:srgbClr val="FFFFFF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2207534" y="-4679833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59272" y="7870391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4756753" y="7149985"/>
            <a:ext cx="3531247" cy="41148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3531247" y="0"/>
                </a:moveTo>
                <a:lnTo>
                  <a:pt x="0" y="0"/>
                </a:lnTo>
                <a:lnTo>
                  <a:pt x="0" y="4114800"/>
                </a:lnTo>
                <a:lnTo>
                  <a:pt x="3531247" y="4114800"/>
                </a:lnTo>
                <a:lnTo>
                  <a:pt x="35312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00589" y="-1153732"/>
            <a:ext cx="4541649" cy="4574921"/>
          </a:xfrm>
          <a:custGeom>
            <a:avLst/>
            <a:gdLst/>
            <a:ahLst/>
            <a:cxnLst/>
            <a:rect l="l" t="t" r="r" b="b"/>
            <a:pathLst>
              <a:path w="4541649" h="4574921">
                <a:moveTo>
                  <a:pt x="0" y="0"/>
                </a:moveTo>
                <a:lnTo>
                  <a:pt x="4541649" y="0"/>
                </a:lnTo>
                <a:lnTo>
                  <a:pt x="4541649" y="4574921"/>
                </a:lnTo>
                <a:lnTo>
                  <a:pt x="0" y="4574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425764" y="2194680"/>
            <a:ext cx="6464633" cy="1658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0"/>
              </a:lnSpc>
            </a:pPr>
            <a:r>
              <a:rPr lang="en-US" sz="6163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KEY QUESTION?​</a:t>
            </a:r>
          </a:p>
          <a:p>
            <a:pPr algn="ctr">
              <a:lnSpc>
                <a:spcPts val="6410"/>
              </a:lnSpc>
            </a:pPr>
            <a:endParaRPr lang="en-US" sz="6163" b="1">
              <a:solidFill>
                <a:srgbClr val="FFFFFF"/>
              </a:solidFill>
              <a:latin typeface="Quicksand 1 Bold"/>
              <a:ea typeface="Quicksand 1 Bold"/>
              <a:cs typeface="Quicksand 1 Bold"/>
              <a:sym typeface="Quicksand 1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77584">
            <a:off x="-1412284" y="-1150566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2" y="0"/>
                </a:lnTo>
                <a:lnTo>
                  <a:pt x="4438842" y="3881969"/>
                </a:lnTo>
                <a:lnTo>
                  <a:pt x="0" y="3881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5105533" y="8664834"/>
            <a:ext cx="4919254" cy="4999372"/>
          </a:xfrm>
          <a:custGeom>
            <a:avLst/>
            <a:gdLst/>
            <a:ahLst/>
            <a:cxnLst/>
            <a:rect l="l" t="t" r="r" b="b"/>
            <a:pathLst>
              <a:path w="4919254" h="4999372">
                <a:moveTo>
                  <a:pt x="4919254" y="0"/>
                </a:moveTo>
                <a:lnTo>
                  <a:pt x="0" y="0"/>
                </a:lnTo>
                <a:lnTo>
                  <a:pt x="0" y="4999372"/>
                </a:lnTo>
                <a:lnTo>
                  <a:pt x="4919254" y="4999372"/>
                </a:lnTo>
                <a:lnTo>
                  <a:pt x="49192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311847" y="-5135406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552439" y="8664834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395129" y="2321630"/>
            <a:ext cx="7864171" cy="4423596"/>
          </a:xfrm>
          <a:custGeom>
            <a:avLst/>
            <a:gdLst/>
            <a:ahLst/>
            <a:cxnLst/>
            <a:rect l="l" t="t" r="r" b="b"/>
            <a:pathLst>
              <a:path w="7864171" h="4423596">
                <a:moveTo>
                  <a:pt x="0" y="0"/>
                </a:moveTo>
                <a:lnTo>
                  <a:pt x="7864171" y="0"/>
                </a:lnTo>
                <a:lnTo>
                  <a:pt x="7864171" y="4423596"/>
                </a:lnTo>
                <a:lnTo>
                  <a:pt x="0" y="44235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573171" y="142239"/>
            <a:ext cx="2863374" cy="88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PULSARS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4494" y="1596232"/>
            <a:ext cx="6999923" cy="846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Neutron Stars​</a:t>
            </a:r>
          </a:p>
          <a:p>
            <a:pPr algn="ctr">
              <a:lnSpc>
                <a:spcPts val="4760"/>
              </a:lnSpc>
            </a:pPr>
            <a:endParaRPr lang="en-US" sz="340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Mass ~ (1.2 - 2.1) M ☉​</a:t>
            </a:r>
          </a:p>
          <a:p>
            <a:pPr algn="ctr">
              <a:lnSpc>
                <a:spcPts val="4760"/>
              </a:lnSpc>
            </a:pPr>
            <a:endParaRPr lang="en-US" sz="340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Diameter ~ 20 km​</a:t>
            </a:r>
          </a:p>
          <a:p>
            <a:pPr algn="ctr">
              <a:lnSpc>
                <a:spcPts val="4760"/>
              </a:lnSpc>
            </a:pPr>
            <a:endParaRPr lang="en-US" sz="340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Rapidly rotating (~ 1.5 ms to 76 s)</a:t>
            </a:r>
          </a:p>
          <a:p>
            <a:pPr algn="ctr">
              <a:lnSpc>
                <a:spcPts val="4760"/>
              </a:lnSpc>
            </a:pPr>
            <a:endParaRPr lang="en-US" sz="340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Steep spectral index (α ~ -1.8)​</a:t>
            </a:r>
          </a:p>
          <a:p>
            <a:pPr algn="ctr">
              <a:lnSpc>
                <a:spcPts val="4760"/>
              </a:lnSpc>
            </a:pPr>
            <a:endParaRPr lang="en-US" sz="340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Circularly polarised​</a:t>
            </a:r>
          </a:p>
          <a:p>
            <a:pPr algn="ctr">
              <a:lnSpc>
                <a:spcPts val="4760"/>
              </a:lnSpc>
            </a:pPr>
            <a:endParaRPr lang="en-US" sz="340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Variable​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400">
              <a:solidFill>
                <a:srgbClr val="FFFFFF"/>
              </a:solidFill>
              <a:latin typeface="Now"/>
              <a:ea typeface="Now"/>
              <a:cs typeface="Now"/>
              <a:sym typeface="Now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96151" y="6865140"/>
            <a:ext cx="686212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(Image credit: MARK GARLICK/SCIENCE PHOTO LIBRARY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14383" y="797844"/>
            <a:ext cx="11178834" cy="69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51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PERIODICITY SEARCHES</a:t>
            </a:r>
          </a:p>
        </p:txBody>
      </p:sp>
      <p:sp>
        <p:nvSpPr>
          <p:cNvPr id="3" name="Freeform 3"/>
          <p:cNvSpPr/>
          <p:nvPr/>
        </p:nvSpPr>
        <p:spPr>
          <a:xfrm rot="-777584">
            <a:off x="-1103223" y="-912284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2" y="0"/>
                </a:lnTo>
                <a:lnTo>
                  <a:pt x="4438842" y="3881968"/>
                </a:lnTo>
                <a:lnTo>
                  <a:pt x="0" y="3881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5083839" y="9506016"/>
            <a:ext cx="4919254" cy="4999372"/>
          </a:xfrm>
          <a:custGeom>
            <a:avLst/>
            <a:gdLst/>
            <a:ahLst/>
            <a:cxnLst/>
            <a:rect l="l" t="t" r="r" b="b"/>
            <a:pathLst>
              <a:path w="4919254" h="4999372">
                <a:moveTo>
                  <a:pt x="4919254" y="0"/>
                </a:moveTo>
                <a:lnTo>
                  <a:pt x="0" y="0"/>
                </a:lnTo>
                <a:lnTo>
                  <a:pt x="0" y="4999372"/>
                </a:lnTo>
                <a:lnTo>
                  <a:pt x="4919254" y="4999372"/>
                </a:lnTo>
                <a:lnTo>
                  <a:pt x="49192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216246" y="-5296082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387972" y="8611308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609593" y="1940382"/>
            <a:ext cx="9213306" cy="7117279"/>
          </a:xfrm>
          <a:custGeom>
            <a:avLst/>
            <a:gdLst/>
            <a:ahLst/>
            <a:cxnLst/>
            <a:rect l="l" t="t" r="r" b="b"/>
            <a:pathLst>
              <a:path w="9213306" h="7117279">
                <a:moveTo>
                  <a:pt x="0" y="0"/>
                </a:moveTo>
                <a:lnTo>
                  <a:pt x="9213306" y="0"/>
                </a:lnTo>
                <a:lnTo>
                  <a:pt x="9213306" y="7117279"/>
                </a:lnTo>
                <a:lnTo>
                  <a:pt x="0" y="71172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970470" y="3088225"/>
            <a:ext cx="6219506" cy="606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8"/>
              </a:lnSpc>
              <a:spcBef>
                <a:spcPct val="0"/>
              </a:spcBef>
            </a:pPr>
            <a:r>
              <a:rPr lang="en-US" sz="4913" b="1">
                <a:solidFill>
                  <a:srgbClr val="00BF63"/>
                </a:solidFill>
                <a:latin typeface="Now Bold"/>
                <a:ea typeface="Now Bold"/>
                <a:cs typeface="Now Bold"/>
                <a:sym typeface="Now Bold"/>
              </a:rPr>
              <a:t>Sensitive searches​</a:t>
            </a:r>
          </a:p>
          <a:p>
            <a:pPr algn="ctr">
              <a:lnSpc>
                <a:spcPts val="6878"/>
              </a:lnSpc>
              <a:spcBef>
                <a:spcPct val="0"/>
              </a:spcBef>
            </a:pPr>
            <a:r>
              <a:rPr lang="en-US" sz="4913" b="1">
                <a:solidFill>
                  <a:srgbClr val="00BF63"/>
                </a:solidFill>
                <a:latin typeface="Now Bold"/>
                <a:ea typeface="Now Bold"/>
                <a:cs typeface="Now Bold"/>
                <a:sym typeface="Now Bold"/>
              </a:rPr>
              <a:t>​</a:t>
            </a:r>
          </a:p>
          <a:p>
            <a:pPr algn="ctr">
              <a:lnSpc>
                <a:spcPts val="6878"/>
              </a:lnSpc>
              <a:spcBef>
                <a:spcPct val="0"/>
              </a:spcBef>
            </a:pPr>
            <a:r>
              <a:rPr lang="en-US" sz="4913" b="1">
                <a:solidFill>
                  <a:srgbClr val="00BF63"/>
                </a:solidFill>
                <a:latin typeface="Now Bold"/>
                <a:ea typeface="Now Bold"/>
                <a:cs typeface="Now Bold"/>
                <a:sym typeface="Now Bold"/>
              </a:rPr>
              <a:t>Led to majority of pulsar discoveries​</a:t>
            </a:r>
          </a:p>
          <a:p>
            <a:pPr algn="ctr">
              <a:lnSpc>
                <a:spcPts val="6878"/>
              </a:lnSpc>
              <a:spcBef>
                <a:spcPct val="0"/>
              </a:spcBef>
            </a:pPr>
            <a:r>
              <a:rPr lang="en-US" sz="4913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​</a:t>
            </a:r>
          </a:p>
          <a:p>
            <a:pPr algn="ctr">
              <a:lnSpc>
                <a:spcPts val="6878"/>
              </a:lnSpc>
              <a:spcBef>
                <a:spcPct val="0"/>
              </a:spcBef>
            </a:pPr>
            <a:r>
              <a:rPr lang="en-US" sz="4913" b="1">
                <a:solidFill>
                  <a:srgbClr val="FF3131"/>
                </a:solidFill>
                <a:latin typeface="Now Bold"/>
                <a:ea typeface="Now Bold"/>
                <a:cs typeface="Now Bold"/>
                <a:sym typeface="Now Bold"/>
              </a:rPr>
              <a:t>Computationally expensive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77584">
            <a:off x="-1325508" y="-1040425"/>
            <a:ext cx="4438842" cy="3881969"/>
          </a:xfrm>
          <a:custGeom>
            <a:avLst/>
            <a:gdLst/>
            <a:ahLst/>
            <a:cxnLst/>
            <a:rect l="l" t="t" r="r" b="b"/>
            <a:pathLst>
              <a:path w="4438842" h="3881969">
                <a:moveTo>
                  <a:pt x="0" y="0"/>
                </a:moveTo>
                <a:lnTo>
                  <a:pt x="4438842" y="0"/>
                </a:lnTo>
                <a:lnTo>
                  <a:pt x="4438842" y="3881969"/>
                </a:lnTo>
                <a:lnTo>
                  <a:pt x="0" y="38819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992568" y="9462628"/>
            <a:ext cx="4919254" cy="4999372"/>
          </a:xfrm>
          <a:custGeom>
            <a:avLst/>
            <a:gdLst/>
            <a:ahLst/>
            <a:cxnLst/>
            <a:rect l="l" t="t" r="r" b="b"/>
            <a:pathLst>
              <a:path w="4919254" h="4999372">
                <a:moveTo>
                  <a:pt x="4919254" y="0"/>
                </a:moveTo>
                <a:lnTo>
                  <a:pt x="0" y="0"/>
                </a:lnTo>
                <a:lnTo>
                  <a:pt x="0" y="4999372"/>
                </a:lnTo>
                <a:lnTo>
                  <a:pt x="4919254" y="4999372"/>
                </a:lnTo>
                <a:lnTo>
                  <a:pt x="49192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064223" y="-4614751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359272" y="7870391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464361" y="2617332"/>
            <a:ext cx="9549530" cy="5968456"/>
          </a:xfrm>
          <a:custGeom>
            <a:avLst/>
            <a:gdLst/>
            <a:ahLst/>
            <a:cxnLst/>
            <a:rect l="l" t="t" r="r" b="b"/>
            <a:pathLst>
              <a:path w="9549530" h="5968456">
                <a:moveTo>
                  <a:pt x="0" y="0"/>
                </a:moveTo>
                <a:lnTo>
                  <a:pt x="9549530" y="0"/>
                </a:lnTo>
                <a:lnTo>
                  <a:pt x="9549530" y="5968456"/>
                </a:lnTo>
                <a:lnTo>
                  <a:pt x="0" y="5968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677092" y="536257"/>
            <a:ext cx="8933815" cy="886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IMAGE DOMAIN SEARCHES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3433" y="3613027"/>
            <a:ext cx="7932589" cy="5665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7589" lvl="1" indent="-383795" algn="l">
              <a:lnSpc>
                <a:spcPts val="4977"/>
              </a:lnSpc>
              <a:buFont typeface="Arial"/>
              <a:buChar char="•"/>
            </a:pPr>
            <a:r>
              <a:rPr lang="en-US" sz="3555" b="1">
                <a:solidFill>
                  <a:srgbClr val="00BF63"/>
                </a:solidFill>
                <a:latin typeface="Now Bold"/>
                <a:ea typeface="Now Bold"/>
                <a:cs typeface="Now Bold"/>
                <a:sym typeface="Now Bold"/>
              </a:rPr>
              <a:t>Less computational resources are required​</a:t>
            </a:r>
          </a:p>
          <a:p>
            <a:pPr algn="l">
              <a:lnSpc>
                <a:spcPts val="4977"/>
              </a:lnSpc>
            </a:pPr>
            <a:endParaRPr lang="en-US" sz="3555" b="1">
              <a:solidFill>
                <a:srgbClr val="00BF63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marL="767589" lvl="1" indent="-383795" algn="l">
              <a:lnSpc>
                <a:spcPts val="4977"/>
              </a:lnSpc>
              <a:buFont typeface="Arial"/>
              <a:buChar char="•"/>
            </a:pPr>
            <a:r>
              <a:rPr lang="en-US" sz="3555" b="1">
                <a:solidFill>
                  <a:srgbClr val="00BF63"/>
                </a:solidFill>
                <a:latin typeface="Now Bold"/>
                <a:ea typeface="Now Bold"/>
                <a:cs typeface="Now Bold"/>
                <a:sym typeface="Now Bold"/>
              </a:rPr>
              <a:t>More likely to detect high DM or highly scattered pulsars​</a:t>
            </a:r>
          </a:p>
          <a:p>
            <a:pPr algn="l">
              <a:lnSpc>
                <a:spcPts val="4977"/>
              </a:lnSpc>
            </a:pPr>
            <a:r>
              <a:rPr lang="en-US" sz="3555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​</a:t>
            </a:r>
          </a:p>
          <a:p>
            <a:pPr marL="767589" lvl="1" indent="-383795" algn="l">
              <a:lnSpc>
                <a:spcPts val="4977"/>
              </a:lnSpc>
              <a:buFont typeface="Arial"/>
              <a:buChar char="•"/>
            </a:pPr>
            <a:r>
              <a:rPr lang="en-US" sz="3555" b="1">
                <a:solidFill>
                  <a:srgbClr val="FF3131"/>
                </a:solidFill>
                <a:latin typeface="Now Bold"/>
                <a:ea typeface="Now Bold"/>
                <a:cs typeface="Now Bold"/>
                <a:sym typeface="Now Bold"/>
              </a:rPr>
              <a:t>Less sensitive than traditional searches​</a:t>
            </a:r>
          </a:p>
          <a:p>
            <a:pPr algn="ctr">
              <a:lnSpc>
                <a:spcPts val="4193"/>
              </a:lnSpc>
              <a:spcBef>
                <a:spcPct val="0"/>
              </a:spcBef>
            </a:pPr>
            <a:endParaRPr lang="en-US" sz="3555" b="1">
              <a:solidFill>
                <a:srgbClr val="FF3131"/>
              </a:solidFill>
              <a:latin typeface="Now Bold"/>
              <a:ea typeface="Now Bold"/>
              <a:cs typeface="Now Bold"/>
              <a:sym typeface="Now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7848" y="9020170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6522377" y="8694761"/>
            <a:ext cx="3531247" cy="41148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3531246" y="0"/>
                </a:moveTo>
                <a:lnTo>
                  <a:pt x="0" y="0"/>
                </a:lnTo>
                <a:lnTo>
                  <a:pt x="0" y="4114800"/>
                </a:lnTo>
                <a:lnTo>
                  <a:pt x="3531246" y="4114800"/>
                </a:lnTo>
                <a:lnTo>
                  <a:pt x="35312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939567" y="2674796"/>
            <a:ext cx="7731949" cy="5808627"/>
          </a:xfrm>
          <a:custGeom>
            <a:avLst/>
            <a:gdLst/>
            <a:ahLst/>
            <a:cxnLst/>
            <a:rect l="l" t="t" r="r" b="b"/>
            <a:pathLst>
              <a:path w="7731949" h="5808627">
                <a:moveTo>
                  <a:pt x="0" y="0"/>
                </a:moveTo>
                <a:lnTo>
                  <a:pt x="7731950" y="0"/>
                </a:lnTo>
                <a:lnTo>
                  <a:pt x="7731950" y="5808627"/>
                </a:lnTo>
                <a:lnTo>
                  <a:pt x="0" y="58086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6924" y="5143500"/>
            <a:ext cx="6495314" cy="4871485"/>
          </a:xfrm>
          <a:custGeom>
            <a:avLst/>
            <a:gdLst/>
            <a:ahLst/>
            <a:cxnLst/>
            <a:rect l="l" t="t" r="r" b="b"/>
            <a:pathLst>
              <a:path w="6495314" h="4871485">
                <a:moveTo>
                  <a:pt x="0" y="0"/>
                </a:moveTo>
                <a:lnTo>
                  <a:pt x="6495313" y="0"/>
                </a:lnTo>
                <a:lnTo>
                  <a:pt x="6495313" y="4871485"/>
                </a:lnTo>
                <a:lnTo>
                  <a:pt x="0" y="48714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126666" y="129639"/>
            <a:ext cx="10992580" cy="2296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4935" b="1">
                <a:solidFill>
                  <a:srgbClr val="FFFFFF"/>
                </a:solidFill>
                <a:latin typeface="Quicksand 2 Bold"/>
                <a:ea typeface="Quicksand 2 Bold"/>
                <a:cs typeface="Quicksand 2 Bold"/>
                <a:sym typeface="Quicksand 2 Bold"/>
              </a:rPr>
              <a:t>MURCHISON WIDEFIELD ARRAY (MWA)​</a:t>
            </a:r>
          </a:p>
          <a:p>
            <a:pPr algn="ctr">
              <a:lnSpc>
                <a:spcPts val="7548"/>
              </a:lnSpc>
            </a:pPr>
            <a:endParaRPr lang="en-US" sz="4935" b="1">
              <a:solidFill>
                <a:srgbClr val="FFFFFF"/>
              </a:solidFill>
              <a:latin typeface="Quicksand 2 Bold"/>
              <a:ea typeface="Quicksand 2 Bold"/>
              <a:cs typeface="Quicksand 2 Bold"/>
              <a:sym typeface="Quicksand 2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962025"/>
            <a:ext cx="9549525" cy="461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Quicksand 1"/>
                <a:ea typeface="Quicksand 1"/>
                <a:cs typeface="Quicksand 1"/>
                <a:sym typeface="Quicksand 1"/>
              </a:rPr>
              <a:t>Low frequency SKA precursor telescope​</a:t>
            </a:r>
          </a:p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Quicksand 1"/>
                <a:ea typeface="Quicksand 1"/>
                <a:cs typeface="Quicksand 1"/>
                <a:sym typeface="Quicksand 1"/>
              </a:rPr>
              <a:t>​</a:t>
            </a:r>
          </a:p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Quicksand 1"/>
                <a:ea typeface="Quicksand 1"/>
                <a:cs typeface="Quicksand 1"/>
                <a:sym typeface="Quicksand 1"/>
              </a:rPr>
              <a:t>Frequency range 70-300 MHz​</a:t>
            </a:r>
          </a:p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Quicksand 1"/>
                <a:ea typeface="Quicksand 1"/>
                <a:cs typeface="Quicksand 1"/>
                <a:sym typeface="Quicksand 1"/>
              </a:rPr>
              <a:t>​</a:t>
            </a:r>
          </a:p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Quicksand 1"/>
                <a:ea typeface="Quicksand 1"/>
                <a:cs typeface="Quicksand 1"/>
                <a:sym typeface="Quicksand 1"/>
              </a:rPr>
              <a:t>Voltage Capture System (VCS) - Voltage data (100 microseconds / 10 KHz) ​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700">
              <a:solidFill>
                <a:srgbClr val="FFFFFF"/>
              </a:solidFill>
              <a:latin typeface="Quicksand 1"/>
              <a:ea typeface="Quicksand 1"/>
              <a:cs typeface="Quicksand 1"/>
              <a:sym typeface="Quicksand 1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98623" y="-4916924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682603" y="8890007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8"/>
                </a:lnTo>
                <a:lnTo>
                  <a:pt x="0" y="6788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7259300" y="9409112"/>
            <a:ext cx="3531247" cy="41148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3531247" y="0"/>
                </a:moveTo>
                <a:lnTo>
                  <a:pt x="0" y="0"/>
                </a:lnTo>
                <a:lnTo>
                  <a:pt x="0" y="4114800"/>
                </a:lnTo>
                <a:lnTo>
                  <a:pt x="3531247" y="4114800"/>
                </a:lnTo>
                <a:lnTo>
                  <a:pt x="353124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48308" y="-1522529"/>
            <a:ext cx="4541649" cy="4574921"/>
          </a:xfrm>
          <a:custGeom>
            <a:avLst/>
            <a:gdLst/>
            <a:ahLst/>
            <a:cxnLst/>
            <a:rect l="l" t="t" r="r" b="b"/>
            <a:pathLst>
              <a:path w="4541649" h="4574921">
                <a:moveTo>
                  <a:pt x="0" y="0"/>
                </a:moveTo>
                <a:lnTo>
                  <a:pt x="4541649" y="0"/>
                </a:lnTo>
                <a:lnTo>
                  <a:pt x="4541649" y="4574921"/>
                </a:lnTo>
                <a:lnTo>
                  <a:pt x="0" y="4574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386538" y="2847674"/>
            <a:ext cx="9134145" cy="5434816"/>
          </a:xfrm>
          <a:custGeom>
            <a:avLst/>
            <a:gdLst/>
            <a:ahLst/>
            <a:cxnLst/>
            <a:rect l="l" t="t" r="r" b="b"/>
            <a:pathLst>
              <a:path w="9134145" h="5434816">
                <a:moveTo>
                  <a:pt x="0" y="0"/>
                </a:moveTo>
                <a:lnTo>
                  <a:pt x="9134145" y="0"/>
                </a:lnTo>
                <a:lnTo>
                  <a:pt x="9134145" y="5434817"/>
                </a:lnTo>
                <a:lnTo>
                  <a:pt x="0" y="54348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792459" y="386334"/>
            <a:ext cx="9369102" cy="136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51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PULSAR OBSERVING WITH THE MWA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633242" y="9937750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8</a:t>
            </a:r>
          </a:p>
        </p:txBody>
      </p:sp>
      <p:sp>
        <p:nvSpPr>
          <p:cNvPr id="9" name="Freeform 9"/>
          <p:cNvSpPr/>
          <p:nvPr/>
        </p:nvSpPr>
        <p:spPr>
          <a:xfrm>
            <a:off x="428188" y="2822680"/>
            <a:ext cx="7300905" cy="5484805"/>
          </a:xfrm>
          <a:custGeom>
            <a:avLst/>
            <a:gdLst/>
            <a:ahLst/>
            <a:cxnLst/>
            <a:rect l="l" t="t" r="r" b="b"/>
            <a:pathLst>
              <a:path w="7300905" h="5484805">
                <a:moveTo>
                  <a:pt x="0" y="0"/>
                </a:moveTo>
                <a:lnTo>
                  <a:pt x="7300905" y="0"/>
                </a:lnTo>
                <a:lnTo>
                  <a:pt x="7300905" y="5484805"/>
                </a:lnTo>
                <a:lnTo>
                  <a:pt x="0" y="54848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091047" y="8665100"/>
            <a:ext cx="10942638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EFEFE"/>
                </a:solidFill>
                <a:latin typeface="Canva Sans"/>
                <a:ea typeface="Canva Sans"/>
                <a:cs typeface="Canva Sans"/>
                <a:sym typeface="Canva Sans"/>
              </a:rPr>
              <a:t>Voltage Capture System (VCS) - Voltage data (100 microseconds / 10 KHz) 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84993" y="386334"/>
            <a:ext cx="13267196" cy="1360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</a:pPr>
            <a:r>
              <a:rPr lang="en-US" sz="5100" b="1">
                <a:solidFill>
                  <a:srgbClr val="FFFFFF"/>
                </a:solidFill>
                <a:latin typeface="Quicksand 1 Bold"/>
                <a:ea typeface="Quicksand 1 Bold"/>
                <a:cs typeface="Quicksand 1 Bold"/>
                <a:sym typeface="Quicksand 1 Bold"/>
              </a:rPr>
              <a:t>PULSAR OBSERVING FLEXIBILITY OF THE MWA </a:t>
            </a:r>
          </a:p>
        </p:txBody>
      </p:sp>
      <p:sp>
        <p:nvSpPr>
          <p:cNvPr id="3" name="Freeform 3"/>
          <p:cNvSpPr/>
          <p:nvPr/>
        </p:nvSpPr>
        <p:spPr>
          <a:xfrm>
            <a:off x="14398623" y="-4896773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3" y="0"/>
                </a:lnTo>
                <a:lnTo>
                  <a:pt x="6775943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138176" y="8282576"/>
            <a:ext cx="6775943" cy="6788789"/>
          </a:xfrm>
          <a:custGeom>
            <a:avLst/>
            <a:gdLst/>
            <a:ahLst/>
            <a:cxnLst/>
            <a:rect l="l" t="t" r="r" b="b"/>
            <a:pathLst>
              <a:path w="6775943" h="6788789">
                <a:moveTo>
                  <a:pt x="0" y="0"/>
                </a:moveTo>
                <a:lnTo>
                  <a:pt x="6775944" y="0"/>
                </a:lnTo>
                <a:lnTo>
                  <a:pt x="6775944" y="6788789"/>
                </a:lnTo>
                <a:lnTo>
                  <a:pt x="0" y="6788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747112" y="-1761163"/>
            <a:ext cx="4541649" cy="4574921"/>
          </a:xfrm>
          <a:custGeom>
            <a:avLst/>
            <a:gdLst/>
            <a:ahLst/>
            <a:cxnLst/>
            <a:rect l="l" t="t" r="r" b="b"/>
            <a:pathLst>
              <a:path w="4541649" h="4574921">
                <a:moveTo>
                  <a:pt x="0" y="0"/>
                </a:moveTo>
                <a:lnTo>
                  <a:pt x="4541649" y="0"/>
                </a:lnTo>
                <a:lnTo>
                  <a:pt x="4541649" y="4574922"/>
                </a:lnTo>
                <a:lnTo>
                  <a:pt x="0" y="4574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875448" y="8282576"/>
            <a:ext cx="3531247" cy="41148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3531247" y="0"/>
                </a:moveTo>
                <a:lnTo>
                  <a:pt x="0" y="0"/>
                </a:lnTo>
                <a:lnTo>
                  <a:pt x="0" y="4114800"/>
                </a:lnTo>
                <a:lnTo>
                  <a:pt x="3531247" y="4114800"/>
                </a:lnTo>
                <a:lnTo>
                  <a:pt x="35312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9768" y="2101524"/>
            <a:ext cx="15345011" cy="7672506"/>
          </a:xfrm>
          <a:custGeom>
            <a:avLst/>
            <a:gdLst/>
            <a:ahLst/>
            <a:cxnLst/>
            <a:rect l="l" t="t" r="r" b="b"/>
            <a:pathLst>
              <a:path w="15345011" h="7672506">
                <a:moveTo>
                  <a:pt x="0" y="0"/>
                </a:moveTo>
                <a:lnTo>
                  <a:pt x="15345012" y="0"/>
                </a:lnTo>
                <a:lnTo>
                  <a:pt x="15345012" y="7672505"/>
                </a:lnTo>
                <a:lnTo>
                  <a:pt x="0" y="76725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510</Words>
  <Application>Microsoft Macintosh PowerPoint</Application>
  <PresentationFormat>Custom</PresentationFormat>
  <Paragraphs>126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Now</vt:lpstr>
      <vt:lpstr>Calibri</vt:lpstr>
      <vt:lpstr>Canva Sans</vt:lpstr>
      <vt:lpstr>Quicksand 1 Medium</vt:lpstr>
      <vt:lpstr>Quicksand 1</vt:lpstr>
      <vt:lpstr>Quicksand 1 Bold</vt:lpstr>
      <vt:lpstr>Now Bold</vt:lpstr>
      <vt:lpstr>Arial</vt:lpstr>
      <vt:lpstr>Quicksand 2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MWA_project_meeting_2025</dc:title>
  <cp:lastModifiedBy>Sett, Susmita</cp:lastModifiedBy>
  <cp:revision>2</cp:revision>
  <dcterms:created xsi:type="dcterms:W3CDTF">2006-08-16T00:00:00Z</dcterms:created>
  <dcterms:modified xsi:type="dcterms:W3CDTF">2025-08-26T03:11:34Z</dcterms:modified>
  <dc:identifier>DAGvcRe3u1w</dc:identifier>
</cp:coreProperties>
</file>