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 id="2147483695" r:id="rId2"/>
    <p:sldMasterId id="2147483718" r:id="rId3"/>
  </p:sldMasterIdLst>
  <p:notesMasterIdLst>
    <p:notesMasterId r:id="rId24"/>
  </p:notesMasterIdLst>
  <p:handoutMasterIdLst>
    <p:handoutMasterId r:id="rId25"/>
  </p:handoutMasterIdLst>
  <p:sldIdLst>
    <p:sldId id="545" r:id="rId4"/>
    <p:sldId id="538" r:id="rId5"/>
    <p:sldId id="539" r:id="rId6"/>
    <p:sldId id="556" r:id="rId7"/>
    <p:sldId id="569" r:id="rId8"/>
    <p:sldId id="558" r:id="rId9"/>
    <p:sldId id="559" r:id="rId10"/>
    <p:sldId id="560" r:id="rId11"/>
    <p:sldId id="561" r:id="rId12"/>
    <p:sldId id="562" r:id="rId13"/>
    <p:sldId id="566" r:id="rId14"/>
    <p:sldId id="536" r:id="rId15"/>
    <p:sldId id="564" r:id="rId16"/>
    <p:sldId id="567" r:id="rId17"/>
    <p:sldId id="568" r:id="rId18"/>
    <p:sldId id="565" r:id="rId19"/>
    <p:sldId id="563" r:id="rId20"/>
    <p:sldId id="555" r:id="rId21"/>
    <p:sldId id="571" r:id="rId22"/>
    <p:sldId id="570" r:id="rId2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936" userDrawn="1">
          <p15:clr>
            <a:srgbClr val="A4A3A4"/>
          </p15:clr>
        </p15:guide>
        <p15:guide id="2" orient="horz"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C7E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6" autoAdjust="0"/>
    <p:restoredTop sz="94660"/>
  </p:normalViewPr>
  <p:slideViewPr>
    <p:cSldViewPr>
      <p:cViewPr varScale="1">
        <p:scale>
          <a:sx n="144" d="100"/>
          <a:sy n="144" d="100"/>
        </p:scale>
        <p:origin x="1104" y="192"/>
      </p:cViewPr>
      <p:guideLst>
        <p:guide pos="936"/>
        <p:guide orient="horz" pos="162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88" d="100"/>
          <a:sy n="88" d="100"/>
        </p:scale>
        <p:origin x="3822" y="108"/>
      </p:cViewPr>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A75CBB-4ACE-4197-843F-490870DCEC36}" type="datetimeFigureOut">
              <a:rPr lang="en-US" smtClean="0"/>
              <a:t>8/18/25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D75DE-8BBB-43B0-8222-21A780E92114}" type="slidenum">
              <a:rPr lang="en-US" smtClean="0"/>
              <a:t>‹#›</a:t>
            </a:fld>
            <a:endParaRPr lang="en-US"/>
          </a:p>
        </p:txBody>
      </p:sp>
    </p:spTree>
    <p:extLst>
      <p:ext uri="{BB962C8B-B14F-4D97-AF65-F5344CB8AC3E}">
        <p14:creationId xmlns:p14="http://schemas.microsoft.com/office/powerpoint/2010/main" val="35985894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07:36:02.164"/>
    </inkml:context>
    <inkml:brush xml:id="br0">
      <inkml:brushProperty name="width" value="0.1" units="cm"/>
      <inkml:brushProperty name="height" value="0.1" units="cm"/>
      <inkml:brushProperty name="color" value="#E71224"/>
    </inkml:brush>
  </inkml:definitions>
  <inkml:trace contextRef="#ctx0" brushRef="#br0">6906 7514 16383 0 0,'5'0'0'0'0,"9"0"0"0"0,13 0 0 0 0,18 0 0 0 0,20 0 0 0 0,13 0 0 0 0,1 0 0 0 0,-3 0 0 0 0,-11 0 0 0 0,-7 0 0 0 0,-9 0 0 0 0,-8 0 0 0 0,-3 0 0 0 0,-3 0 0 0 0,-3 0 0 0 0,-2 0 0 0 0,3 0 0 0 0,-1 0 0 0 0,13 0 0 0 0,3 0 0 0 0,2 0 0 0 0,2 0 0 0 0,0 0 0 0 0,-3 0 0 0 0,-2 0 0 0 0,1 0 0 0 0,-4 0 0 0 0,-5 0 0 0 0,-5 0 0 0 0,-2 0 0 0 0,-4 0 0 0 0,-1 0 0 0 0,-2 0 0 0 0,1 0 0 0 0,-6-4 0 0 0,-1-2 0 0 0,2 0 0 0 0,0 1 0 0 0,2 2 0 0 0,1 1 0 0 0,-3 6 0 0 0,-2 1 0 0 0,2 0 0 0 0,1 0 0 0 0,1-2 0 0 0,2 0 0 0 0,0-2 0 0 0,1 0 0 0 0,0-1 0 0 0,1 0 0 0 0,0 0 0 0 0,-6 4 0 0 0,0 2 0 0 0,0-1 0 0 0,-4-1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07:36:02.165"/>
    </inkml:context>
    <inkml:brush xml:id="br0">
      <inkml:brushProperty name="width" value="0.1" units="cm"/>
      <inkml:brushProperty name="height" value="0.1" units="cm"/>
      <inkml:brushProperty name="color" value="#E71224"/>
    </inkml:brush>
  </inkml:definitions>
  <inkml:trace contextRef="#ctx0" brushRef="#br0">8545 7064 16383 0 0,'0'9'0'0'0,"0"8"0"0"0,0 4 0 0 0,0 5 0 0 0,0 5 0 0 0,0 3 0 0 0,0 0 0 0 0,4-2 0 0 0,7-1 0 0 0,0-3 0 0 0,0 0 0 0 0,1-5 0 0 0,-1-3 0 0 0,2-4 0 0 0,-1-1 0 0 0,-3 3 0 0 0,2-3 0 0 0,-1 0 0 0 0,2-1 0 0 0,3-5 0 0 0,5-2 0 0 0,2-3 0 0 0,2-2 0 0 0,2-2 0 0 0,-8 0 0 0 0,-8 4 0 0 0,-9 6 0 0 0,-10 5 0 0 0,-3 5 0 0 0,-4 4 0 0 0,-3 1 0 0 0,0 2 0 0 0,0-4 0 0 0,4-1 0 0 0,-2-1 0 0 0,-1 2 0 0 0,-2 0 0 0 0,-3 2 0 0 0,-1-5 0 0 0,-2-4 0 0 0,4-1 0 0 0,2-4 0 0 0,4 2 0 0 0,-1 3 0 0 0,0 2 0 0 0,-3 4 0 0 0,-2 1 0 0 0,-2-2 0 0 0,3 0 0 0 0,5-4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07:36:02.166"/>
    </inkml:context>
    <inkml:brush xml:id="br0">
      <inkml:brushProperty name="width" value="0.1" units="cm"/>
      <inkml:brushProperty name="height" value="0.1" units="cm"/>
      <inkml:brushProperty name="color" value="#E71224"/>
    </inkml:brush>
  </inkml:definitions>
  <inkml:trace contextRef="#ctx0" brushRef="#br0">714 7329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8T07:37:07.638"/>
    </inkml:context>
    <inkml:brush xml:id="br0">
      <inkml:brushProperty name="width" value="0.1" units="cm"/>
      <inkml:brushProperty name="height" value="0.1" units="cm"/>
      <inkml:brushProperty name="color" value="#E71224"/>
    </inkml:brush>
  </inkml:definitions>
  <inkml:trace contextRef="#ctx0" brushRef="#br0">714 7329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DE419-74F0-334A-ABED-CD1CDDE582A6}"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436803-8491-E548-ADED-F374DE12CC57}" type="slidenum">
              <a:rPr lang="en-US" smtClean="0"/>
              <a:t>‹#›</a:t>
            </a:fld>
            <a:endParaRPr lang="en-US"/>
          </a:p>
        </p:txBody>
      </p:sp>
    </p:spTree>
    <p:extLst>
      <p:ext uri="{BB962C8B-B14F-4D97-AF65-F5344CB8AC3E}">
        <p14:creationId xmlns:p14="http://schemas.microsoft.com/office/powerpoint/2010/main" val="166971268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ange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43563" y="2057400"/>
            <a:ext cx="3086100" cy="557213"/>
          </a:xfrm>
        </p:spPr>
        <p:txBody>
          <a:bodyPr>
            <a:noAutofit/>
          </a:bodyPr>
          <a:lstStyle>
            <a:lvl1pPr marL="0" indent="0">
              <a:buNone/>
              <a:defRPr sz="1200" baseline="0">
                <a:solidFill>
                  <a:schemeClr val="bg1"/>
                </a:solidFill>
                <a:latin typeface="Libre Franklin" panose="00000500000000000000" pitchFamily="2" charset="0"/>
              </a:defRPr>
            </a:lvl1pPr>
            <a:lvl2pPr marL="342900" indent="0">
              <a:buNone/>
              <a:defRPr sz="1200" baseline="0">
                <a:solidFill>
                  <a:schemeClr val="bg1"/>
                </a:solidFill>
                <a:latin typeface="Libre Franklin" panose="00000500000000000000" pitchFamily="2" charset="0"/>
              </a:defRPr>
            </a:lvl2pPr>
            <a:lvl3pPr marL="685800" indent="0">
              <a:buNone/>
              <a:defRPr sz="1200" baseline="0">
                <a:solidFill>
                  <a:schemeClr val="bg1"/>
                </a:solidFill>
                <a:latin typeface="Libre Franklin" panose="00000500000000000000" pitchFamily="2" charset="0"/>
              </a:defRPr>
            </a:lvl3pPr>
            <a:lvl4pPr marL="1028700" indent="0">
              <a:buNone/>
              <a:defRPr sz="1200" baseline="0">
                <a:solidFill>
                  <a:schemeClr val="bg1"/>
                </a:solidFill>
                <a:latin typeface="Libre Franklin" panose="00000500000000000000" pitchFamily="2" charset="0"/>
              </a:defRPr>
            </a:lvl4pPr>
            <a:lvl5pPr marL="1371600" indent="0">
              <a:buNone/>
              <a:defRPr sz="1200" baseline="0">
                <a:solidFill>
                  <a:schemeClr val="bg1"/>
                </a:solidFill>
                <a:latin typeface="Libre Franklin" panose="00000500000000000000" pitchFamily="2" charset="0"/>
              </a:defRPr>
            </a:lvl5pPr>
          </a:lstStyle>
          <a:p>
            <a:pPr lvl="0"/>
            <a:r>
              <a:rPr lang="en-US" dirty="0"/>
              <a:t>Click to edit sub title</a:t>
            </a:r>
          </a:p>
        </p:txBody>
      </p:sp>
      <p:sp>
        <p:nvSpPr>
          <p:cNvPr id="5" name="Title 1"/>
          <p:cNvSpPr>
            <a:spLocks noGrp="1"/>
          </p:cNvSpPr>
          <p:nvPr>
            <p:ph type="ctrTitle"/>
          </p:nvPr>
        </p:nvSpPr>
        <p:spPr>
          <a:xfrm>
            <a:off x="5643562" y="1192845"/>
            <a:ext cx="3043238" cy="864555"/>
          </a:xfrm>
        </p:spPr>
        <p:txBody>
          <a:bodyPr anchor="b" anchorCtr="0">
            <a:noAutofit/>
          </a:bodyPr>
          <a:lstStyle>
            <a:lvl1pPr algn="l">
              <a:defRPr sz="2625" cap="all" baseline="0">
                <a:solidFill>
                  <a:schemeClr val="bg1"/>
                </a:solidFill>
                <a:latin typeface="Libre Franklin Black italic" panose="00000A00000000000000" pitchFamily="2" charset="0"/>
              </a:defRPr>
            </a:lvl1pPr>
          </a:lstStyle>
          <a:p>
            <a:r>
              <a:rPr lang="en-US" dirty="0"/>
              <a:t>Click to edit Master title</a:t>
            </a:r>
          </a:p>
        </p:txBody>
      </p:sp>
    </p:spTree>
    <p:extLst>
      <p:ext uri="{BB962C8B-B14F-4D97-AF65-F5344CB8AC3E}">
        <p14:creationId xmlns:p14="http://schemas.microsoft.com/office/powerpoint/2010/main" val="166773548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BG Pink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57913" y="1414463"/>
            <a:ext cx="2536626" cy="2536626"/>
          </a:xfrm>
          <a:prstGeom prst="rect">
            <a:avLst/>
          </a:prstGeom>
        </p:spPr>
      </p:pic>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86400"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6376094" y="1414463"/>
            <a:ext cx="2100263" cy="2536626"/>
          </a:xfrm>
        </p:spPr>
        <p:txBody>
          <a:bodyPr anchor="ctr" anchorCtr="0">
            <a:normAutofit/>
          </a:bodyPr>
          <a:lstStyle>
            <a:lvl1pPr marL="0" indent="0" algn="ctr">
              <a:buNone/>
              <a:defRPr sz="1350" cap="all" baseline="0">
                <a:solidFill>
                  <a:schemeClr val="accent5"/>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 y="-1"/>
            <a:ext cx="9144564" cy="637753"/>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990623590"/>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hite BG Pink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86400"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 y="-1"/>
            <a:ext cx="9144564" cy="637753"/>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814029058"/>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G Pi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3157538" y="1758552"/>
            <a:ext cx="5486400" cy="383806"/>
          </a:xfrm>
        </p:spPr>
        <p:txBody>
          <a:bodyPr anchor="b">
            <a:normAutofit/>
          </a:bodyPr>
          <a:lstStyle>
            <a:lvl1pPr marL="0" indent="0">
              <a:buNone/>
              <a:defRPr sz="1200" b="0" i="0" cap="all" baseline="0">
                <a:solidFill>
                  <a:schemeClr val="accent5"/>
                </a:solidFill>
                <a:latin typeface="Libre Franklin Black italic" panose="00000A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HEADING 2</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7" y="5682"/>
            <a:ext cx="9137423" cy="637255"/>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860530276"/>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BG Pi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3157538" y="1758552"/>
            <a:ext cx="5486400" cy="383806"/>
          </a:xfrm>
        </p:spPr>
        <p:txBody>
          <a:bodyPr anchor="b">
            <a:normAutofit/>
          </a:bodyPr>
          <a:lstStyle>
            <a:lvl1pPr marL="0" indent="0">
              <a:buNone/>
              <a:defRPr sz="1200" b="0" i="0" cap="all" baseline="0">
                <a:solidFill>
                  <a:schemeClr val="accent5"/>
                </a:solidFill>
                <a:latin typeface="Libre Franklin Black italic" panose="00000A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HEADING 2</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7" y="5682"/>
            <a:ext cx="9137423" cy="637255"/>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3980695734"/>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G Image Pink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1028701"/>
            <a:ext cx="2743200" cy="851297"/>
          </a:xfrm>
        </p:spPr>
        <p:txBody>
          <a:bodyPr>
            <a:normAutofit/>
          </a:bodyPr>
          <a:lstStyle>
            <a:lvl1pPr>
              <a:defRPr sz="1875"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94285"/>
            <a:ext cx="27432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329500286"/>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SKA Science Meeting 2019</a:t>
            </a:r>
          </a:p>
        </p:txBody>
      </p:sp>
      <p:sp>
        <p:nvSpPr>
          <p:cNvPr id="6" name="Slide Number Placeholder 5"/>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B6C400-0755-48CA-8DD5-9953B02F2AC8}" type="datetime1">
              <a:rPr lang="en-AU" smtClean="0"/>
              <a:t>18/8/2025</a:t>
            </a:fld>
            <a:endParaRPr lang="en-AU"/>
          </a:p>
        </p:txBody>
      </p:sp>
      <p:sp>
        <p:nvSpPr>
          <p:cNvPr id="5" name="Footer Placeholder 4"/>
          <p:cNvSpPr>
            <a:spLocks noGrp="1"/>
          </p:cNvSpPr>
          <p:nvPr>
            <p:ph type="ftr" sz="quarter" idx="11"/>
          </p:nvPr>
        </p:nvSpPr>
        <p:spPr/>
        <p:txBody>
          <a:bodyPr/>
          <a:lstStyle/>
          <a:p>
            <a:r>
              <a:rPr lang="en-US"/>
              <a:t>Presentation Title (change by selecting ‘Insert’ tab, ‘Header &amp; Footer’)</a:t>
            </a:r>
            <a:endParaRPr lang="en-AU"/>
          </a:p>
        </p:txBody>
      </p:sp>
      <p:sp>
        <p:nvSpPr>
          <p:cNvPr id="6" name="Slide Number Placeholder 5"/>
          <p:cNvSpPr>
            <a:spLocks noGrp="1"/>
          </p:cNvSpPr>
          <p:nvPr>
            <p:ph type="sldNum" sz="quarter" idx="12"/>
          </p:nvPr>
        </p:nvSpPr>
        <p:spPr/>
        <p:txBody>
          <a:bodyPr/>
          <a:lstStyle/>
          <a:p>
            <a:fld id="{55D3EB6E-7FCE-4468-A5DA-5C7E98C6D4DA}" type="slidenum">
              <a:rPr lang="en-AU" smtClean="0"/>
              <a:t>‹#›</a:t>
            </a:fld>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SKA Science Meeting 2019</a:t>
            </a:r>
          </a:p>
        </p:txBody>
      </p:sp>
      <p:sp>
        <p:nvSpPr>
          <p:cNvPr id="6" name="Slide Number Placeholder 5"/>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SKA Science Meeting 2019</a:t>
            </a:r>
          </a:p>
        </p:txBody>
      </p:sp>
      <p:sp>
        <p:nvSpPr>
          <p:cNvPr id="7" name="Slide Number Placeholder 6"/>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SKA Science Meeting 2019</a:t>
            </a:r>
          </a:p>
        </p:txBody>
      </p:sp>
      <p:sp>
        <p:nvSpPr>
          <p:cNvPr id="9" name="Slide Number Placeholder 8"/>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ange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71673"/>
            <a:ext cx="4114800" cy="3300413"/>
          </a:xfrm>
        </p:spPr>
        <p:txBody>
          <a:bodyPr anchor="ctr" anchorCtr="0">
            <a:normAutofit/>
          </a:bodyPr>
          <a:lstStyle>
            <a:lvl1pPr algn="l">
              <a:defRPr sz="3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414337" y="471487"/>
            <a:ext cx="3900488" cy="346472"/>
          </a:xfrm>
        </p:spPr>
        <p:txBody>
          <a:bodyPr>
            <a:normAutofit/>
          </a:bodyPr>
          <a:lstStyle>
            <a:lvl1pPr marL="0" indent="0" algn="l">
              <a:buNone/>
              <a:defRPr sz="825" cap="all" baseline="0">
                <a:solidFill>
                  <a:schemeClr val="accent3"/>
                </a:solidFill>
                <a:latin typeface="Libre Franklin Black italic" panose="00000A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UNLOCKING THE UNIVERSE, INSPIRING THE FUTURE</a:t>
            </a:r>
          </a:p>
        </p:txBody>
      </p:sp>
      <p:sp>
        <p:nvSpPr>
          <p:cNvPr id="6" name="Rectangle 5"/>
          <p:cNvSpPr/>
          <p:nvPr userDrawn="1"/>
        </p:nvSpPr>
        <p:spPr>
          <a:xfrm>
            <a:off x="5594684" y="4071937"/>
            <a:ext cx="2571750" cy="47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5588531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SKA Science Meeting 2019</a:t>
            </a:r>
          </a:p>
        </p:txBody>
      </p:sp>
      <p:sp>
        <p:nvSpPr>
          <p:cNvPr id="5" name="Slide Number Placeholder 4"/>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SKA Science Meeting 2019</a:t>
            </a:r>
          </a:p>
        </p:txBody>
      </p:sp>
      <p:sp>
        <p:nvSpPr>
          <p:cNvPr id="4" name="Slide Number Placeholder 3"/>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SKA Science Meeting 2019</a:t>
            </a:r>
          </a:p>
        </p:txBody>
      </p:sp>
      <p:sp>
        <p:nvSpPr>
          <p:cNvPr id="7" name="Slide Number Placeholder 6"/>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SKA Science Meeting 2019</a:t>
            </a:r>
          </a:p>
        </p:txBody>
      </p:sp>
      <p:sp>
        <p:nvSpPr>
          <p:cNvPr id="7" name="Slide Number Placeholder 6"/>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SKA Science Meeting 2019</a:t>
            </a:r>
          </a:p>
        </p:txBody>
      </p:sp>
      <p:sp>
        <p:nvSpPr>
          <p:cNvPr id="6" name="Slide Number Placeholder 5"/>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SKA Science Meeting 2019</a:t>
            </a:r>
          </a:p>
        </p:txBody>
      </p:sp>
      <p:sp>
        <p:nvSpPr>
          <p:cNvPr id="6" name="Slide Number Placeholder 5"/>
          <p:cNvSpPr>
            <a:spLocks noGrp="1"/>
          </p:cNvSpPr>
          <p:nvPr>
            <p:ph type="sldNum" sz="quarter" idx="12"/>
          </p:nvPr>
        </p:nvSpPr>
        <p:spPr/>
        <p:txBody>
          <a:bodyPr/>
          <a:lstStyle/>
          <a:p>
            <a:fld id="{63DEA423-2F5E-4E3D-ADC2-748F6A9880D4}" type="slidenum">
              <a:rPr lang="en-US" smtClean="0"/>
              <a:t>‹#›</a:t>
            </a:fld>
            <a:endParaRPr lang="en-US"/>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G Image Purpl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338" y="1028701"/>
            <a:ext cx="2743200" cy="851297"/>
          </a:xfrm>
        </p:spPr>
        <p:txBody>
          <a:bodyPr>
            <a:normAutofit/>
          </a:bodyPr>
          <a:lstStyle>
            <a:lvl1pPr>
              <a:defRPr sz="1875"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94285"/>
            <a:ext cx="27432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033917944"/>
      </p:ext>
    </p:extLst>
  </p:cSld>
  <p:clrMapOvr>
    <a:masterClrMapping/>
  </p:clrMapOvr>
  <p:extLst>
    <p:ext uri="{DCECCB84-F9BA-43D5-87BE-67443E8EF086}">
      <p15:sldGuideLst xmlns:p15="http://schemas.microsoft.com/office/powerpoint/2012/main">
        <p15:guide id="1" orient="horz" pos="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White BG Purp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00675"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573" cy="637754"/>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768696931"/>
      </p:ext>
    </p:extLst>
  </p:cSld>
  <p:clrMapOvr>
    <a:masterClrMapping/>
  </p:clrMapOvr>
  <p:extLst>
    <p:ext uri="{DCECCB84-F9BA-43D5-87BE-67443E8EF086}">
      <p15:sldGuideLst xmlns:p15="http://schemas.microsoft.com/office/powerpoint/2012/main">
        <p15:guide id="1" orient="horz" pos="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3562" y="1192845"/>
            <a:ext cx="3043238" cy="864555"/>
          </a:xfrm>
        </p:spPr>
        <p:txBody>
          <a:bodyPr anchor="b" anchorCtr="0">
            <a:noAutofit/>
          </a:bodyPr>
          <a:lstStyle>
            <a:lvl1pPr algn="l">
              <a:defRPr sz="2625" cap="all" baseline="0">
                <a:solidFill>
                  <a:schemeClr val="bg1"/>
                </a:solidFill>
                <a:latin typeface="Libre Franklin Black italic" panose="00000A00000000000000" pitchFamily="2" charset="0"/>
              </a:defRPr>
            </a:lvl1pPr>
          </a:lstStyle>
          <a:p>
            <a:r>
              <a:rPr lang="en-US" dirty="0"/>
              <a:t>Click to edit Master title</a:t>
            </a:r>
          </a:p>
        </p:txBody>
      </p:sp>
      <p:sp>
        <p:nvSpPr>
          <p:cNvPr id="4" name="Text Placeholder 3"/>
          <p:cNvSpPr>
            <a:spLocks noGrp="1"/>
          </p:cNvSpPr>
          <p:nvPr>
            <p:ph type="body" sz="quarter" idx="10" hasCustomPrompt="1"/>
          </p:nvPr>
        </p:nvSpPr>
        <p:spPr>
          <a:xfrm>
            <a:off x="5643563" y="2057400"/>
            <a:ext cx="3086100" cy="557213"/>
          </a:xfrm>
        </p:spPr>
        <p:txBody>
          <a:bodyPr>
            <a:noAutofit/>
          </a:bodyPr>
          <a:lstStyle>
            <a:lvl1pPr marL="0" indent="0">
              <a:buNone/>
              <a:defRPr sz="1200" baseline="0">
                <a:solidFill>
                  <a:schemeClr val="bg1"/>
                </a:solidFill>
                <a:latin typeface="Libre Franklin" panose="00000500000000000000" pitchFamily="2" charset="0"/>
              </a:defRPr>
            </a:lvl1pPr>
            <a:lvl2pPr marL="342900" indent="0">
              <a:buNone/>
              <a:defRPr sz="1200" baseline="0">
                <a:solidFill>
                  <a:schemeClr val="bg1"/>
                </a:solidFill>
                <a:latin typeface="Libre Franklin" panose="00000500000000000000" pitchFamily="2" charset="0"/>
              </a:defRPr>
            </a:lvl2pPr>
            <a:lvl3pPr marL="685800" indent="0">
              <a:buNone/>
              <a:defRPr sz="1200" baseline="0">
                <a:solidFill>
                  <a:schemeClr val="bg1"/>
                </a:solidFill>
                <a:latin typeface="Libre Franklin" panose="00000500000000000000" pitchFamily="2" charset="0"/>
              </a:defRPr>
            </a:lvl3pPr>
            <a:lvl4pPr marL="1028700" indent="0">
              <a:buNone/>
              <a:defRPr sz="1200" baseline="0">
                <a:solidFill>
                  <a:schemeClr val="bg1"/>
                </a:solidFill>
                <a:latin typeface="Libre Franklin" panose="00000500000000000000" pitchFamily="2" charset="0"/>
              </a:defRPr>
            </a:lvl4pPr>
            <a:lvl5pPr marL="1371600" indent="0">
              <a:buNone/>
              <a:defRPr sz="1200" baseline="0">
                <a:solidFill>
                  <a:schemeClr val="bg1"/>
                </a:solidFill>
                <a:latin typeface="Libre Franklin" panose="00000500000000000000" pitchFamily="2" charset="0"/>
              </a:defRPr>
            </a:lvl5pPr>
          </a:lstStyle>
          <a:p>
            <a:pPr lvl="0"/>
            <a:r>
              <a:rPr lang="en-US" dirty="0"/>
              <a:t>Click to edit sub title</a:t>
            </a:r>
          </a:p>
        </p:txBody>
      </p:sp>
    </p:spTree>
    <p:extLst>
      <p:ext uri="{BB962C8B-B14F-4D97-AF65-F5344CB8AC3E}">
        <p14:creationId xmlns:p14="http://schemas.microsoft.com/office/powerpoint/2010/main" val="1904093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rple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71673"/>
            <a:ext cx="4114800" cy="3300413"/>
          </a:xfrm>
        </p:spPr>
        <p:txBody>
          <a:bodyPr anchor="ctr" anchorCtr="0">
            <a:normAutofit/>
          </a:bodyPr>
          <a:lstStyle>
            <a:lvl1pPr algn="l">
              <a:defRPr sz="3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414337" y="471487"/>
            <a:ext cx="3900488" cy="346472"/>
          </a:xfrm>
        </p:spPr>
        <p:txBody>
          <a:bodyPr>
            <a:normAutofit/>
          </a:bodyPr>
          <a:lstStyle>
            <a:lvl1pPr marL="0" indent="0" algn="l">
              <a:buNone/>
              <a:defRPr sz="825" cap="all" baseline="0">
                <a:solidFill>
                  <a:schemeClr val="accent1"/>
                </a:solidFill>
                <a:latin typeface="Libre Franklin Black italic" panose="00000A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UNLOCKING THE UNIVERSE, INSPIRING THE FUTURE</a:t>
            </a:r>
          </a:p>
        </p:txBody>
      </p:sp>
      <p:sp>
        <p:nvSpPr>
          <p:cNvPr id="6" name="Rectangle 5"/>
          <p:cNvSpPr/>
          <p:nvPr userDrawn="1"/>
        </p:nvSpPr>
        <p:spPr>
          <a:xfrm>
            <a:off x="5594684" y="4071937"/>
            <a:ext cx="2571750" cy="47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167771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G Orang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57913" y="1414463"/>
            <a:ext cx="2536626" cy="2536626"/>
          </a:xfrm>
          <a:prstGeom prst="rect">
            <a:avLst/>
          </a:prstGeom>
        </p:spPr>
      </p:pic>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86400"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6376094" y="1414463"/>
            <a:ext cx="2100263" cy="2536626"/>
          </a:xfrm>
        </p:spPr>
        <p:txBody>
          <a:bodyPr anchor="ctr" anchorCtr="0">
            <a:normAutofit/>
          </a:bodyPr>
          <a:lstStyle>
            <a:lvl1pPr marL="0" indent="0" algn="ctr">
              <a:buNone/>
              <a:defRPr sz="1350" cap="all" baseline="0">
                <a:solidFill>
                  <a:schemeClr val="accent3"/>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 y="-1"/>
            <a:ext cx="9144564" cy="637754"/>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561045639"/>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BG Purpl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57913" y="1414463"/>
            <a:ext cx="2536626" cy="2536626"/>
          </a:xfrm>
          <a:prstGeom prst="rect">
            <a:avLst/>
          </a:prstGeom>
        </p:spPr>
      </p:pic>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86400"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6376094" y="1414463"/>
            <a:ext cx="2100263" cy="2536626"/>
          </a:xfrm>
        </p:spPr>
        <p:txBody>
          <a:bodyPr anchor="ctr" anchorCtr="0">
            <a:normAutofit/>
          </a:bodyPr>
          <a:lstStyle>
            <a:lvl1pPr marL="0" indent="0" algn="ctr">
              <a:buNone/>
              <a:defRPr sz="1350" cap="all" baseline="0">
                <a:solidFill>
                  <a:schemeClr val="accent1"/>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9144573" cy="637754"/>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945556547"/>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BG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5682"/>
            <a:ext cx="9137429" cy="637256"/>
          </a:xfrm>
          <a:prstGeom prst="rect">
            <a:avLst/>
          </a:prstGeom>
        </p:spPr>
      </p:pic>
      <p:sp>
        <p:nvSpPr>
          <p:cNvPr id="9" name="Text Placeholder 8"/>
          <p:cNvSpPr>
            <a:spLocks noGrp="1"/>
          </p:cNvSpPr>
          <p:nvPr>
            <p:ph type="body" sz="quarter" idx="15" hasCustomPrompt="1"/>
          </p:nvPr>
        </p:nvSpPr>
        <p:spPr>
          <a:xfrm>
            <a:off x="3157538" y="1885951"/>
            <a:ext cx="5486400" cy="213500"/>
          </a:xfrm>
        </p:spPr>
        <p:txBody>
          <a:bodyPr>
            <a:noAutofit/>
          </a:bodyPr>
          <a:lstStyle>
            <a:lvl1pPr marL="0" indent="0">
              <a:buNone/>
              <a:defRPr sz="1200" cap="all" baseline="0">
                <a:solidFill>
                  <a:schemeClr val="accent1"/>
                </a:solidFill>
                <a:latin typeface="Libre Franklin Black italic" panose="00000A00000000000000" pitchFamily="2" charset="0"/>
              </a:defRPr>
            </a:lvl1pPr>
            <a:lvl2pPr>
              <a:defRPr sz="1200">
                <a:latin typeface="Libre Franklin" panose="00000500000000000000" pitchFamily="2" charset="0"/>
              </a:defRPr>
            </a:lvl2pPr>
            <a:lvl3pPr>
              <a:defRPr sz="1200">
                <a:latin typeface="Libre Franklin" panose="00000500000000000000" pitchFamily="2" charset="0"/>
              </a:defRPr>
            </a:lvl3pPr>
            <a:lvl4pPr>
              <a:defRPr sz="1200">
                <a:latin typeface="Libre Franklin" panose="00000500000000000000" pitchFamily="2" charset="0"/>
              </a:defRPr>
            </a:lvl4pPr>
            <a:lvl5pPr>
              <a:defRPr sz="1200">
                <a:latin typeface="Libre Franklin" panose="00000500000000000000" pitchFamily="2" charset="0"/>
              </a:defRPr>
            </a:lvl5pPr>
          </a:lstStyle>
          <a:p>
            <a:pPr lvl="0"/>
            <a:r>
              <a:rPr lang="en-US" dirty="0"/>
              <a:t>Click to edit heading 2</a:t>
            </a:r>
          </a:p>
        </p:txBody>
      </p:sp>
      <p:sp>
        <p:nvSpPr>
          <p:cNvPr id="13" name="TextBox 12"/>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460267532"/>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Purp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3157538" y="1758552"/>
            <a:ext cx="5486400" cy="383806"/>
          </a:xfrm>
        </p:spPr>
        <p:txBody>
          <a:bodyPr anchor="b">
            <a:normAutofit/>
          </a:bodyPr>
          <a:lstStyle>
            <a:lvl1pPr marL="0" indent="0">
              <a:buNone/>
              <a:defRPr sz="1200" b="0" i="0" cap="all" baseline="0">
                <a:solidFill>
                  <a:schemeClr val="accent1"/>
                </a:solidFill>
                <a:latin typeface="Libre Franklin Black italic" panose="00000A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HEADING 2</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5682"/>
            <a:ext cx="9137429" cy="637256"/>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194174290"/>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ite BG Oran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1028701"/>
            <a:ext cx="5486400" cy="851297"/>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79996"/>
            <a:ext cx="5486400" cy="2749154"/>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 y="-1"/>
            <a:ext cx="9144564" cy="637754"/>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758365199"/>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BG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2">
                    <a:lumMod val="50000"/>
                  </a:schemeClr>
                </a:solidFill>
                <a:latin typeface="Libre Franklin" panose="00000500000000000000" pitchFamily="2" charset="0"/>
              </a:defRPr>
            </a:lvl1pPr>
            <a:lvl2pPr>
              <a:defRPr sz="1200" baseline="0">
                <a:solidFill>
                  <a:schemeClr val="bg2">
                    <a:lumMod val="50000"/>
                  </a:schemeClr>
                </a:solidFill>
                <a:latin typeface="Libre Franklin" panose="00000500000000000000" pitchFamily="2" charset="0"/>
              </a:defRPr>
            </a:lvl2pPr>
            <a:lvl3pPr>
              <a:defRPr sz="1200" baseline="0">
                <a:solidFill>
                  <a:schemeClr val="bg2">
                    <a:lumMod val="50000"/>
                  </a:schemeClr>
                </a:solidFill>
                <a:latin typeface="Libre Franklin" panose="00000500000000000000" pitchFamily="2" charset="0"/>
              </a:defRPr>
            </a:lvl3pPr>
            <a:lvl4pPr>
              <a:defRPr sz="1200" baseline="0">
                <a:solidFill>
                  <a:schemeClr val="bg2">
                    <a:lumMod val="50000"/>
                  </a:schemeClr>
                </a:solidFill>
                <a:latin typeface="Libre Franklin" panose="00000500000000000000" pitchFamily="2" charset="0"/>
              </a:defRPr>
            </a:lvl4pPr>
            <a:lvl5pPr>
              <a:defRPr sz="12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3157538" y="1758552"/>
            <a:ext cx="5486400" cy="383806"/>
          </a:xfrm>
        </p:spPr>
        <p:txBody>
          <a:bodyPr anchor="b">
            <a:normAutofit/>
          </a:bodyPr>
          <a:lstStyle>
            <a:lvl1pPr marL="0" indent="0">
              <a:buNone/>
              <a:defRPr sz="1200" b="0" i="0" cap="all" baseline="0">
                <a:solidFill>
                  <a:schemeClr val="accent3"/>
                </a:solidFill>
                <a:latin typeface="Libre Franklin Black italic" panose="00000A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HEADING 2</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7" y="5682"/>
            <a:ext cx="9137423" cy="637256"/>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tx2"/>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000121118"/>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G Oran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4675" y="1028701"/>
            <a:ext cx="5486400" cy="851297"/>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3200400" y="2215159"/>
            <a:ext cx="54864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3157538" y="1758552"/>
            <a:ext cx="5486400" cy="383806"/>
          </a:xfrm>
        </p:spPr>
        <p:txBody>
          <a:bodyPr anchor="b">
            <a:normAutofit/>
          </a:bodyPr>
          <a:lstStyle>
            <a:lvl1pPr marL="0" indent="0">
              <a:buNone/>
              <a:defRPr sz="1200" b="0" i="0" cap="all" baseline="0">
                <a:solidFill>
                  <a:schemeClr val="accent3"/>
                </a:solidFill>
                <a:latin typeface="Libre Franklin Black italic" panose="00000A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HEADING 2</a:t>
            </a:r>
          </a:p>
        </p:txBody>
      </p:sp>
      <p:sp>
        <p:nvSpPr>
          <p:cNvPr id="14" name="Freeform 13"/>
          <p:cNvSpPr/>
          <p:nvPr userDrawn="1"/>
        </p:nvSpPr>
        <p:spPr>
          <a:xfrm>
            <a:off x="457200" y="1285875"/>
            <a:ext cx="2271713" cy="222885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Text Placeholder 7"/>
          <p:cNvSpPr>
            <a:spLocks noGrp="1"/>
          </p:cNvSpPr>
          <p:nvPr>
            <p:ph type="body" sz="quarter" idx="13" hasCustomPrompt="1"/>
          </p:nvPr>
        </p:nvSpPr>
        <p:spPr>
          <a:xfrm>
            <a:off x="575370" y="1758552"/>
            <a:ext cx="1596331" cy="1627586"/>
          </a:xfrm>
        </p:spPr>
        <p:txBody>
          <a:bodyPr anchor="b" anchorCtr="0">
            <a:normAutofit/>
          </a:bodyPr>
          <a:lstStyle>
            <a:lvl1pPr marL="0" indent="0" algn="l">
              <a:buNone/>
              <a:defRPr sz="135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7" y="5682"/>
            <a:ext cx="9137423" cy="637256"/>
          </a:xfrm>
          <a:prstGeom prst="rect">
            <a:avLst/>
          </a:prstGeom>
        </p:spPr>
      </p:pic>
      <p:sp>
        <p:nvSpPr>
          <p:cNvPr id="12" name="TextBox 11"/>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9036841"/>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G Image Orang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1028701"/>
            <a:ext cx="2743200" cy="851297"/>
          </a:xfrm>
        </p:spPr>
        <p:txBody>
          <a:bodyPr>
            <a:normAutofit/>
          </a:bodyPr>
          <a:lstStyle>
            <a:lvl1pPr>
              <a:defRPr sz="1875"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57200" y="1894285"/>
            <a:ext cx="2743200" cy="2071091"/>
          </a:xfrm>
        </p:spPr>
        <p:txBody>
          <a:bodyPr>
            <a:normAutofit/>
          </a:bodyPr>
          <a:lstStyle>
            <a:lvl1pPr>
              <a:defRPr sz="1200" baseline="0">
                <a:solidFill>
                  <a:schemeClr val="bg1"/>
                </a:solidFill>
                <a:latin typeface="Libre Franklin" panose="00000500000000000000" pitchFamily="2" charset="0"/>
              </a:defRPr>
            </a:lvl1pPr>
            <a:lvl2pPr>
              <a:defRPr sz="1200" baseline="0">
                <a:solidFill>
                  <a:schemeClr val="bg1"/>
                </a:solidFill>
                <a:latin typeface="Libre Franklin" panose="00000500000000000000" pitchFamily="2" charset="0"/>
              </a:defRPr>
            </a:lvl2pPr>
            <a:lvl3pPr>
              <a:defRPr sz="1200" baseline="0">
                <a:solidFill>
                  <a:schemeClr val="bg1"/>
                </a:solidFill>
                <a:latin typeface="Libre Franklin" panose="00000500000000000000" pitchFamily="2" charset="0"/>
              </a:defRPr>
            </a:lvl3pPr>
            <a:lvl4pPr>
              <a:defRPr sz="1200" baseline="0">
                <a:solidFill>
                  <a:schemeClr val="bg1"/>
                </a:solidFill>
                <a:latin typeface="Libre Franklin" panose="00000500000000000000" pitchFamily="2" charset="0"/>
              </a:defRPr>
            </a:lvl4pPr>
            <a:lvl5pPr>
              <a:defRPr sz="12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7229475" y="4624171"/>
            <a:ext cx="1500188" cy="24237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1FE010B-243C-433C-818B-DCAFE4E8C7FA}" type="slidenum">
              <a:rPr lang="en-US" sz="975" baseline="0" smtClean="0">
                <a:solidFill>
                  <a:schemeClr val="bg1"/>
                </a:solidFill>
                <a:latin typeface="Libre Franklin Black italic" panose="00000A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lang="en-US" sz="975"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2460949091"/>
      </p:ext>
    </p:extLst>
  </p:cSld>
  <p:clrMapOvr>
    <a:masterClrMapping/>
  </p:clrMapOvr>
  <p:extLst>
    <p:ext uri="{DCECCB84-F9BA-43D5-87BE-67443E8EF086}">
      <p15:sldGuideLst xmlns:p15="http://schemas.microsoft.com/office/powerpoint/2012/main">
        <p15:guide id="1" orient="horz" pos="6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nk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43563" y="2057400"/>
            <a:ext cx="3086100" cy="557213"/>
          </a:xfrm>
        </p:spPr>
        <p:txBody>
          <a:bodyPr>
            <a:noAutofit/>
          </a:bodyPr>
          <a:lstStyle>
            <a:lvl1pPr marL="0" indent="0">
              <a:buNone/>
              <a:defRPr sz="1200" baseline="0">
                <a:solidFill>
                  <a:schemeClr val="bg1"/>
                </a:solidFill>
                <a:latin typeface="Libre Franklin" panose="00000500000000000000" pitchFamily="2" charset="0"/>
              </a:defRPr>
            </a:lvl1pPr>
            <a:lvl2pPr marL="342900" indent="0">
              <a:buNone/>
              <a:defRPr sz="1200" baseline="0">
                <a:solidFill>
                  <a:schemeClr val="bg1"/>
                </a:solidFill>
                <a:latin typeface="Libre Franklin" panose="00000500000000000000" pitchFamily="2" charset="0"/>
              </a:defRPr>
            </a:lvl2pPr>
            <a:lvl3pPr marL="685800" indent="0">
              <a:buNone/>
              <a:defRPr sz="1200" baseline="0">
                <a:solidFill>
                  <a:schemeClr val="bg1"/>
                </a:solidFill>
                <a:latin typeface="Libre Franklin" panose="00000500000000000000" pitchFamily="2" charset="0"/>
              </a:defRPr>
            </a:lvl3pPr>
            <a:lvl4pPr marL="1028700" indent="0">
              <a:buNone/>
              <a:defRPr sz="1200" baseline="0">
                <a:solidFill>
                  <a:schemeClr val="bg1"/>
                </a:solidFill>
                <a:latin typeface="Libre Franklin" panose="00000500000000000000" pitchFamily="2" charset="0"/>
              </a:defRPr>
            </a:lvl4pPr>
            <a:lvl5pPr marL="1371600" indent="0">
              <a:buNone/>
              <a:defRPr sz="1200" baseline="0">
                <a:solidFill>
                  <a:schemeClr val="bg1"/>
                </a:solidFill>
                <a:latin typeface="Libre Franklin" panose="00000500000000000000" pitchFamily="2" charset="0"/>
              </a:defRPr>
            </a:lvl5pPr>
          </a:lstStyle>
          <a:p>
            <a:pPr lvl="0"/>
            <a:r>
              <a:rPr lang="en-US" dirty="0"/>
              <a:t>Click to edit sub title</a:t>
            </a:r>
          </a:p>
        </p:txBody>
      </p:sp>
      <p:sp>
        <p:nvSpPr>
          <p:cNvPr id="5" name="Title 1"/>
          <p:cNvSpPr>
            <a:spLocks noGrp="1"/>
          </p:cNvSpPr>
          <p:nvPr>
            <p:ph type="ctrTitle"/>
          </p:nvPr>
        </p:nvSpPr>
        <p:spPr>
          <a:xfrm>
            <a:off x="5643562" y="1192845"/>
            <a:ext cx="3043238" cy="864555"/>
          </a:xfrm>
        </p:spPr>
        <p:txBody>
          <a:bodyPr anchor="b" anchorCtr="0">
            <a:noAutofit/>
          </a:bodyPr>
          <a:lstStyle>
            <a:lvl1pPr algn="l">
              <a:defRPr sz="2625" cap="all" baseline="0">
                <a:solidFill>
                  <a:schemeClr val="bg1"/>
                </a:solidFill>
                <a:latin typeface="Libre Franklin Black italic" panose="00000A00000000000000" pitchFamily="2" charset="0"/>
              </a:defRPr>
            </a:lvl1pPr>
          </a:lstStyle>
          <a:p>
            <a:r>
              <a:rPr lang="en-US" dirty="0"/>
              <a:t>Click to edit Master title</a:t>
            </a:r>
          </a:p>
        </p:txBody>
      </p:sp>
    </p:spTree>
    <p:extLst>
      <p:ext uri="{BB962C8B-B14F-4D97-AF65-F5344CB8AC3E}">
        <p14:creationId xmlns:p14="http://schemas.microsoft.com/office/powerpoint/2010/main" val="22811549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nk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71673"/>
            <a:ext cx="4114800" cy="3300413"/>
          </a:xfrm>
        </p:spPr>
        <p:txBody>
          <a:bodyPr anchor="ctr" anchorCtr="0">
            <a:normAutofit/>
          </a:bodyPr>
          <a:lstStyle>
            <a:lvl1pPr algn="l">
              <a:defRPr sz="3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414337" y="471487"/>
            <a:ext cx="3900488" cy="346472"/>
          </a:xfrm>
        </p:spPr>
        <p:txBody>
          <a:bodyPr>
            <a:normAutofit/>
          </a:bodyPr>
          <a:lstStyle>
            <a:lvl1pPr marL="0" indent="0" algn="l">
              <a:buNone/>
              <a:defRPr sz="825" cap="all" baseline="0">
                <a:solidFill>
                  <a:schemeClr val="accent5"/>
                </a:solidFill>
                <a:latin typeface="Libre Franklin Black italic" panose="00000A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UNLOCKING THE UNIVERSE, INSPIRING THE FUTURE</a:t>
            </a:r>
          </a:p>
        </p:txBody>
      </p:sp>
      <p:sp>
        <p:nvSpPr>
          <p:cNvPr id="6" name="Rectangle 5"/>
          <p:cNvSpPr/>
          <p:nvPr userDrawn="1"/>
        </p:nvSpPr>
        <p:spPr>
          <a:xfrm>
            <a:off x="5594684" y="4071937"/>
            <a:ext cx="2571750" cy="47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26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SKA Science Meeting 2019</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3514650465"/>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85" r:id="rId3"/>
    <p:sldLayoutId id="2147483686" r:id="rId4"/>
    <p:sldLayoutId id="2147483687" r:id="rId5"/>
    <p:sldLayoutId id="2147483688" r:id="rId6"/>
    <p:sldLayoutId id="2147483689" r:id="rId7"/>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SKA Science Meeting 2019</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3920514662"/>
      </p:ext>
    </p:extLst>
  </p:cSld>
  <p:clrMap bg1="lt1" tx1="dk1" bg2="lt2" tx2="dk2" accent1="accent1" accent2="accent2" accent3="accent3" accent4="accent4" accent5="accent5" accent6="accent6" hlink="hlink" folHlink="folHlink"/>
  <p:sldLayoutIdLst>
    <p:sldLayoutId id="2147483698" r:id="rId1"/>
    <p:sldLayoutId id="2147483701" r:id="rId2"/>
    <p:sldLayoutId id="2147483712" r:id="rId3"/>
    <p:sldLayoutId id="2147483713" r:id="rId4"/>
    <p:sldLayoutId id="2147483714" r:id="rId5"/>
    <p:sldLayoutId id="2147483715" r:id="rId6"/>
    <p:sldLayoutId id="2147483716" r:id="rId7"/>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SKA Science Meeting 2019</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158636540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649" r:id="rId14"/>
    <p:sldLayoutId id="2147483656" r:id="rId15"/>
    <p:sldLayoutId id="2147483650" r:id="rId16"/>
    <p:sldLayoutId id="2147483654" r:id="rId17"/>
    <p:sldLayoutId id="2147483669" r:id="rId18"/>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ustomXml" Target="../ink/ink4.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tif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png"/><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png"/><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customXml" Target="../ink/ink2.xm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customXml" Target="../ink/ink1.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5.googleusercontent.com/-0THM4w_qVIG67IH-BHVsBjPAj_jswFHDfgX4k_fhmnQs7HPR4Iq1p3vNgOaKdegPXLJUfe8fOB-2YBOhTjE0XlHGqrlr8IKZ_4UQGm37duQSExyd3Fx6_CDxneZRPmUpNBhWww9N5aDhSHmE48P9eTg5Q=s2048"/>
          <p:cNvPicPr>
            <a:picLocks noChangeAspect="1" noChangeArrowheads="1"/>
          </p:cNvPicPr>
          <p:nvPr/>
        </p:nvPicPr>
        <p:blipFill rotWithShape="1">
          <a:blip r:embed="rId2">
            <a:extLst>
              <a:ext uri="{28A0092B-C50C-407E-A947-70E740481C1C}">
                <a14:useLocalDpi xmlns:a14="http://schemas.microsoft.com/office/drawing/2010/main" val="0"/>
              </a:ext>
            </a:extLst>
          </a:blip>
          <a:srcRect t="24361" b="-13848"/>
          <a:stretch/>
        </p:blipFill>
        <p:spPr bwMode="auto">
          <a:xfrm>
            <a:off x="0" y="643050"/>
            <a:ext cx="9172575" cy="54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5300662" y="4329113"/>
            <a:ext cx="3128963" cy="685800"/>
          </a:xfrm>
          <a:prstGeom prst="rect">
            <a:avLst/>
          </a:prstGeom>
          <a:solidFill>
            <a:schemeClr val="bg1"/>
          </a:solidFill>
          <a:ln w="9525">
            <a:solidFill>
              <a:srgbClr val="000000"/>
            </a:solidFill>
            <a:round/>
            <a:headEnd/>
            <a:tailEnd/>
          </a:ln>
        </p:spPr>
        <p:txBody>
          <a:bodyPr vert="horz" wrap="square" lIns="68580" tIns="34290" rIns="68580" bIns="34290" numCol="1" rtlCol="0" anchor="t" anchorCtr="0" compatLnSpc="1">
            <a:prstTxWarp prst="textNoShape">
              <a:avLst/>
            </a:prstTxWarp>
          </a:bodyPr>
          <a:lstStyle/>
          <a:p>
            <a:pPr algn="ctr"/>
            <a:endParaRPr lang="en-US" sz="1013" dirty="0"/>
          </a:p>
        </p:txBody>
      </p:sp>
      <p:sp>
        <p:nvSpPr>
          <p:cNvPr id="2" name="Title 1"/>
          <p:cNvSpPr>
            <a:spLocks noGrp="1"/>
          </p:cNvSpPr>
          <p:nvPr>
            <p:ph type="title"/>
          </p:nvPr>
        </p:nvSpPr>
        <p:spPr>
          <a:xfrm>
            <a:off x="414338" y="800100"/>
            <a:ext cx="4557711" cy="1028700"/>
          </a:xfrm>
          <a:solidFill>
            <a:schemeClr val="tx2">
              <a:lumMod val="20000"/>
              <a:lumOff val="80000"/>
            </a:schemeClr>
          </a:solidFill>
          <a:ln>
            <a:solidFill>
              <a:schemeClr val="accent1"/>
            </a:solidFill>
          </a:ln>
        </p:spPr>
        <p:txBody>
          <a:bodyPr>
            <a:noAutofit/>
          </a:bodyPr>
          <a:lstStyle/>
          <a:p>
            <a:r>
              <a:rPr lang="en-US" sz="2000" dirty="0">
                <a:solidFill>
                  <a:schemeClr val="tx1">
                    <a:lumMod val="90000"/>
                    <a:lumOff val="10000"/>
                  </a:schemeClr>
                </a:solidFill>
                <a:latin typeface="Arial Rounded MT Bold"/>
              </a:rPr>
              <a:t>extracting information from the cosmic dawn</a:t>
            </a:r>
            <a:endParaRPr lang="en-US" dirty="0">
              <a:solidFill>
                <a:schemeClr val="tx1">
                  <a:lumMod val="90000"/>
                  <a:lumOff val="1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388" y="4414838"/>
            <a:ext cx="2914650" cy="552450"/>
          </a:xfrm>
          <a:prstGeom prst="rect">
            <a:avLst/>
          </a:prstGeom>
        </p:spPr>
      </p:pic>
      <p:sp>
        <p:nvSpPr>
          <p:cNvPr id="3" name="TextBox 2"/>
          <p:cNvSpPr txBox="1"/>
          <p:nvPr/>
        </p:nvSpPr>
        <p:spPr>
          <a:xfrm>
            <a:off x="6057900" y="971550"/>
            <a:ext cx="2828924" cy="923330"/>
          </a:xfrm>
          <a:prstGeom prst="rect">
            <a:avLst/>
          </a:prstGeom>
          <a:noFill/>
        </p:spPr>
        <p:txBody>
          <a:bodyPr wrap="square" rtlCol="0">
            <a:spAutoFit/>
          </a:bodyPr>
          <a:lstStyle/>
          <a:p>
            <a:pPr algn="ctr"/>
            <a:r>
              <a:rPr lang="en-US" i="1" dirty="0"/>
              <a:t>We acknowledge the </a:t>
            </a:r>
            <a:r>
              <a:rPr lang="en-US" i="1" dirty="0" err="1"/>
              <a:t>Wajarri</a:t>
            </a:r>
            <a:r>
              <a:rPr lang="en-US" i="1" dirty="0"/>
              <a:t> </a:t>
            </a:r>
            <a:r>
              <a:rPr lang="en-US" i="1" dirty="0" err="1"/>
              <a:t>Yamatji</a:t>
            </a:r>
            <a:r>
              <a:rPr lang="en-US" i="1" dirty="0"/>
              <a:t> people as the traditional owners of the Observatory site</a:t>
            </a:r>
          </a:p>
          <a:p>
            <a:pPr algn="ctr"/>
            <a:r>
              <a:rPr lang="en-US" b="1" i="1" dirty="0" err="1"/>
              <a:t>Inyarrimanha</a:t>
            </a:r>
            <a:r>
              <a:rPr lang="en-US" b="1" i="1" dirty="0"/>
              <a:t> </a:t>
            </a:r>
            <a:r>
              <a:rPr lang="en-US" b="1" i="1" dirty="0" err="1"/>
              <a:t>Ilgari</a:t>
            </a:r>
            <a:r>
              <a:rPr lang="en-US" b="1" i="1" dirty="0"/>
              <a:t> Bundara</a:t>
            </a:r>
          </a:p>
        </p:txBody>
      </p:sp>
      <p:sp>
        <p:nvSpPr>
          <p:cNvPr id="5" name="TextBox 4">
            <a:extLst>
              <a:ext uri="{FF2B5EF4-FFF2-40B4-BE49-F238E27FC236}">
                <a16:creationId xmlns:a16="http://schemas.microsoft.com/office/drawing/2014/main" id="{FBF8ACD6-FE6F-688A-5316-9C87E1947EB9}"/>
              </a:ext>
            </a:extLst>
          </p:cNvPr>
          <p:cNvSpPr txBox="1"/>
          <p:nvPr/>
        </p:nvSpPr>
        <p:spPr>
          <a:xfrm>
            <a:off x="5543550" y="33410"/>
            <a:ext cx="3200400" cy="584775"/>
          </a:xfrm>
          <a:prstGeom prst="rect">
            <a:avLst/>
          </a:prstGeom>
          <a:noFill/>
        </p:spPr>
        <p:txBody>
          <a:bodyPr wrap="square" rtlCol="0">
            <a:spAutoFit/>
          </a:bodyPr>
          <a:lstStyle/>
          <a:p>
            <a:r>
              <a:rPr lang="en-US" sz="1600" dirty="0">
                <a:solidFill>
                  <a:schemeClr val="bg1"/>
                </a:solidFill>
              </a:rPr>
              <a:t>Cathryn Trott, on behalf of the MWA EoR Collaboration</a:t>
            </a:r>
          </a:p>
        </p:txBody>
      </p:sp>
    </p:spTree>
    <p:extLst>
      <p:ext uri="{BB962C8B-B14F-4D97-AF65-F5344CB8AC3E}">
        <p14:creationId xmlns:p14="http://schemas.microsoft.com/office/powerpoint/2010/main" val="158937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32748B-AF67-DFE2-175B-B96972509568}"/>
              </a:ext>
            </a:extLst>
          </p:cNvPr>
          <p:cNvSpPr txBox="1">
            <a:spLocks/>
          </p:cNvSpPr>
          <p:nvPr/>
        </p:nvSpPr>
        <p:spPr>
          <a:xfrm>
            <a:off x="6286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C9F8A3A-A466-620F-4B7F-696D09774F26}"/>
              </a:ext>
            </a:extLst>
          </p:cNvPr>
          <p:cNvSpPr txBox="1"/>
          <p:nvPr/>
        </p:nvSpPr>
        <p:spPr>
          <a:xfrm>
            <a:off x="651794" y="651794"/>
            <a:ext cx="7991553"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t>Use our measurements in k-space (u, v, eta) as samples (</a:t>
            </a:r>
            <a:r>
              <a:rPr lang="en-US" sz="1600" dirty="0" err="1"/>
              <a:t>realisations</a:t>
            </a:r>
            <a:r>
              <a:rPr lang="en-US" sz="1600" dirty="0"/>
              <a:t>) of the distribution</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391F79BD-452D-CD80-2023-DB36789E9C5D}"/>
                  </a:ext>
                </a:extLst>
              </p14:cNvPr>
              <p14:cNvContentPartPr/>
              <p14:nvPr/>
            </p14:nvContentPartPr>
            <p14:xfrm>
              <a:off x="-491206" y="2219876"/>
              <a:ext cx="9446" cy="9446"/>
            </p14:xfrm>
          </p:contentPart>
        </mc:Choice>
        <mc:Fallback>
          <p:pic>
            <p:nvPicPr>
              <p:cNvPr id="5" name="Ink 4">
                <a:extLst>
                  <a:ext uri="{FF2B5EF4-FFF2-40B4-BE49-F238E27FC236}">
                    <a16:creationId xmlns:a16="http://schemas.microsoft.com/office/drawing/2014/main" id="{391F79BD-452D-CD80-2023-DB36789E9C5D}"/>
                  </a:ext>
                </a:extLst>
              </p:cNvPr>
              <p:cNvPicPr/>
              <p:nvPr/>
            </p:nvPicPr>
            <p:blipFill>
              <a:blip r:embed="rId3"/>
              <a:stretch>
                <a:fillRect/>
              </a:stretch>
            </p:blipFill>
            <p:spPr>
              <a:xfrm>
                <a:off x="-963506" y="1747576"/>
                <a:ext cx="944600" cy="944600"/>
              </a:xfrm>
              <a:prstGeom prst="rect">
                <a:avLst/>
              </a:prstGeom>
            </p:spPr>
          </p:pic>
        </mc:Fallback>
      </mc:AlternateContent>
      <p:pic>
        <p:nvPicPr>
          <p:cNvPr id="6" name="Picture 5" descr="A red and blue circle with white lines&#10;&#10;AI-generated content may be incorrect.">
            <a:extLst>
              <a:ext uri="{FF2B5EF4-FFF2-40B4-BE49-F238E27FC236}">
                <a16:creationId xmlns:a16="http://schemas.microsoft.com/office/drawing/2014/main" id="{5F60476B-F37F-D189-BE51-75DF0FAE6D2B}"/>
              </a:ext>
            </a:extLst>
          </p:cNvPr>
          <p:cNvPicPr>
            <a:picLocks noChangeAspect="1"/>
          </p:cNvPicPr>
          <p:nvPr/>
        </p:nvPicPr>
        <p:blipFill>
          <a:blip r:embed="rId4"/>
          <a:stretch>
            <a:fillRect/>
          </a:stretch>
        </p:blipFill>
        <p:spPr>
          <a:xfrm>
            <a:off x="603803" y="990014"/>
            <a:ext cx="2358550" cy="2268496"/>
          </a:xfrm>
          <a:prstGeom prst="rect">
            <a:avLst/>
          </a:prstGeom>
        </p:spPr>
      </p:pic>
      <p:pic>
        <p:nvPicPr>
          <p:cNvPr id="7" name="Picture 6">
            <a:extLst>
              <a:ext uri="{FF2B5EF4-FFF2-40B4-BE49-F238E27FC236}">
                <a16:creationId xmlns:a16="http://schemas.microsoft.com/office/drawing/2014/main" id="{BDB1894C-2730-DF81-B11E-04F0E81700C3}"/>
              </a:ext>
            </a:extLst>
          </p:cNvPr>
          <p:cNvPicPr>
            <a:picLocks noChangeAspect="1"/>
          </p:cNvPicPr>
          <p:nvPr/>
        </p:nvPicPr>
        <p:blipFill>
          <a:blip r:embed="rId5"/>
          <a:stretch>
            <a:fillRect/>
          </a:stretch>
        </p:blipFill>
        <p:spPr>
          <a:xfrm>
            <a:off x="3626266" y="1178827"/>
            <a:ext cx="5126337" cy="3588435"/>
          </a:xfrm>
          <a:prstGeom prst="rect">
            <a:avLst/>
          </a:prstGeom>
        </p:spPr>
      </p:pic>
      <p:sp>
        <p:nvSpPr>
          <p:cNvPr id="8" name="TextBox 7">
            <a:extLst>
              <a:ext uri="{FF2B5EF4-FFF2-40B4-BE49-F238E27FC236}">
                <a16:creationId xmlns:a16="http://schemas.microsoft.com/office/drawing/2014/main" id="{1CFDD1EF-00E9-9811-0EB9-2FCDFBD88376}"/>
              </a:ext>
            </a:extLst>
          </p:cNvPr>
          <p:cNvSpPr txBox="1"/>
          <p:nvPr/>
        </p:nvSpPr>
        <p:spPr>
          <a:xfrm>
            <a:off x="306160" y="3286125"/>
            <a:ext cx="3061607"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t>Fit a Gaussian to each of the real and imaginary distributions and extract second moment</a:t>
            </a:r>
          </a:p>
          <a:p>
            <a:endParaRPr lang="en-US" sz="1400" dirty="0"/>
          </a:p>
          <a:p>
            <a:r>
              <a:rPr lang="en-US" sz="1400" dirty="0"/>
              <a:t>(Check goodness-of-fit, check mean values, check residuals)</a:t>
            </a:r>
          </a:p>
        </p:txBody>
      </p:sp>
      <p:sp>
        <p:nvSpPr>
          <p:cNvPr id="9" name="Title 1">
            <a:extLst>
              <a:ext uri="{FF2B5EF4-FFF2-40B4-BE49-F238E27FC236}">
                <a16:creationId xmlns:a16="http://schemas.microsoft.com/office/drawing/2014/main" id="{56221E7B-0F9D-86A6-0667-EE6F4DF8E2A6}"/>
              </a:ext>
            </a:extLst>
          </p:cNvPr>
          <p:cNvSpPr txBox="1">
            <a:spLocks/>
          </p:cNvSpPr>
          <p:nvPr/>
        </p:nvSpPr>
        <p:spPr>
          <a:xfrm>
            <a:off x="2800350" y="9060"/>
            <a:ext cx="394335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how do we use this with our data?</a:t>
            </a:r>
          </a:p>
        </p:txBody>
      </p:sp>
    </p:spTree>
    <p:extLst>
      <p:ext uri="{BB962C8B-B14F-4D97-AF65-F5344CB8AC3E}">
        <p14:creationId xmlns:p14="http://schemas.microsoft.com/office/powerpoint/2010/main" val="10154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0648EA8-1272-6351-FBDC-F5FB926B6646}"/>
              </a:ext>
            </a:extLst>
          </p:cNvPr>
          <p:cNvSpPr txBox="1">
            <a:spLocks/>
          </p:cNvSpPr>
          <p:nvPr/>
        </p:nvSpPr>
        <p:spPr>
          <a:xfrm>
            <a:off x="6286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2C4EC80-8EAE-4598-AF80-D51913D276DB}" type="datetime1">
              <a:rPr lang="en-US" smtClean="0"/>
              <a:pPr/>
              <a:t>8/19/25</a:t>
            </a:fld>
            <a:endParaRPr lang="en-US"/>
          </a:p>
        </p:txBody>
      </p:sp>
      <p:sp>
        <p:nvSpPr>
          <p:cNvPr id="4" name="Footer Placeholder 3">
            <a:extLst>
              <a:ext uri="{FF2B5EF4-FFF2-40B4-BE49-F238E27FC236}">
                <a16:creationId xmlns:a16="http://schemas.microsoft.com/office/drawing/2014/main" id="{FB0F4D84-89D0-9FC1-2849-B81E233F1577}"/>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9E52B919-014D-2A5B-919A-F97DFF5C045F}"/>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11</a:t>
            </a:fld>
            <a:endParaRPr lang="en-US"/>
          </a:p>
        </p:txBody>
      </p:sp>
      <p:pic>
        <p:nvPicPr>
          <p:cNvPr id="6" name="Picture 5" descr="A screenshot of a computer&#10;&#10;AI-generated content may be incorrect.">
            <a:extLst>
              <a:ext uri="{FF2B5EF4-FFF2-40B4-BE49-F238E27FC236}">
                <a16:creationId xmlns:a16="http://schemas.microsoft.com/office/drawing/2014/main" id="{F75BD3E1-FE0D-BA77-B8C1-7E43AFACECE4}"/>
              </a:ext>
            </a:extLst>
          </p:cNvPr>
          <p:cNvPicPr>
            <a:picLocks noChangeAspect="1"/>
          </p:cNvPicPr>
          <p:nvPr/>
        </p:nvPicPr>
        <p:blipFill>
          <a:blip r:embed="rId2"/>
          <a:stretch>
            <a:fillRect/>
          </a:stretch>
        </p:blipFill>
        <p:spPr>
          <a:xfrm>
            <a:off x="402943" y="801252"/>
            <a:ext cx="5985991" cy="1722588"/>
          </a:xfrm>
          <a:prstGeom prst="rect">
            <a:avLst/>
          </a:prstGeom>
        </p:spPr>
      </p:pic>
      <p:pic>
        <p:nvPicPr>
          <p:cNvPr id="7" name="Picture 6" descr="A person with a beard wearing glasses&#10;&#10;Description automatically generated">
            <a:extLst>
              <a:ext uri="{FF2B5EF4-FFF2-40B4-BE49-F238E27FC236}">
                <a16:creationId xmlns:a16="http://schemas.microsoft.com/office/drawing/2014/main" id="{8A4EEC2A-5F40-996B-200A-B297D5103F1C}"/>
              </a:ext>
            </a:extLst>
          </p:cNvPr>
          <p:cNvPicPr>
            <a:picLocks noChangeAspect="1"/>
          </p:cNvPicPr>
          <p:nvPr/>
        </p:nvPicPr>
        <p:blipFill>
          <a:blip r:embed="rId3"/>
          <a:stretch>
            <a:fillRect/>
          </a:stretch>
        </p:blipFill>
        <p:spPr>
          <a:xfrm>
            <a:off x="7090370" y="487960"/>
            <a:ext cx="2047875" cy="2490788"/>
          </a:xfrm>
          <a:prstGeom prst="rect">
            <a:avLst/>
          </a:prstGeom>
        </p:spPr>
      </p:pic>
      <p:sp>
        <p:nvSpPr>
          <p:cNvPr id="8" name="TextBox 7">
            <a:extLst>
              <a:ext uri="{FF2B5EF4-FFF2-40B4-BE49-F238E27FC236}">
                <a16:creationId xmlns:a16="http://schemas.microsoft.com/office/drawing/2014/main" id="{5E7D2904-1EBD-83E4-B712-D5AC589147F3}"/>
              </a:ext>
            </a:extLst>
          </p:cNvPr>
          <p:cNvSpPr txBox="1"/>
          <p:nvPr/>
        </p:nvSpPr>
        <p:spPr>
          <a:xfrm>
            <a:off x="1471730" y="2790806"/>
            <a:ext cx="5743339" cy="16850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dirty="0"/>
              <a:t>Realistic end-to-end simulations:</a:t>
            </a:r>
          </a:p>
          <a:p>
            <a:pPr marL="214313" indent="-214313">
              <a:buFont typeface="Calibri"/>
              <a:buChar char="-"/>
            </a:pPr>
            <a:r>
              <a:rPr lang="en-US" sz="2100" dirty="0"/>
              <a:t>Diffuse + point source + extended source foregrounds</a:t>
            </a:r>
          </a:p>
          <a:p>
            <a:pPr marL="214313" indent="-214313">
              <a:buFont typeface="Calibri"/>
              <a:buChar char="-"/>
            </a:pPr>
            <a:r>
              <a:rPr lang="en-US" sz="2100" dirty="0"/>
              <a:t>21cm-only</a:t>
            </a:r>
          </a:p>
          <a:p>
            <a:pPr marL="214313" indent="-214313">
              <a:buFont typeface="Calibri"/>
              <a:buChar char="-"/>
            </a:pPr>
            <a:r>
              <a:rPr lang="en-US" sz="2100" dirty="0"/>
              <a:t>Everything</a:t>
            </a:r>
          </a:p>
        </p:txBody>
      </p:sp>
      <p:sp>
        <p:nvSpPr>
          <p:cNvPr id="9" name="Title 1">
            <a:extLst>
              <a:ext uri="{FF2B5EF4-FFF2-40B4-BE49-F238E27FC236}">
                <a16:creationId xmlns:a16="http://schemas.microsoft.com/office/drawing/2014/main" id="{625F7986-42F5-504A-5BBA-BD95E88A7207}"/>
              </a:ext>
            </a:extLst>
          </p:cNvPr>
          <p:cNvSpPr txBox="1">
            <a:spLocks/>
          </p:cNvSpPr>
          <p:nvPr/>
        </p:nvSpPr>
        <p:spPr>
          <a:xfrm>
            <a:off x="2686050" y="20791"/>
            <a:ext cx="33147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what do we </a:t>
            </a:r>
            <a:r>
              <a:rPr lang="en-US" sz="1800" dirty="0" err="1">
                <a:solidFill>
                  <a:schemeClr val="tx1">
                    <a:lumMod val="90000"/>
                    <a:lumOff val="10000"/>
                  </a:schemeClr>
                </a:solidFill>
                <a:latin typeface="Arial Rounded MT Bold" charset="0"/>
                <a:ea typeface="Arial Rounded MT Bold" charset="0"/>
                <a:cs typeface="Arial Rounded MT Bold" charset="0"/>
              </a:rPr>
              <a:t>expecT</a:t>
            </a:r>
            <a:r>
              <a:rPr lang="en-US" sz="1800" dirty="0">
                <a:solidFill>
                  <a:schemeClr val="tx1">
                    <a:lumMod val="90000"/>
                    <a:lumOff val="10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100390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0350" y="9060"/>
            <a:ext cx="33147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a:solidFill>
                  <a:schemeClr val="tx1">
                    <a:lumMod val="90000"/>
                    <a:lumOff val="10000"/>
                  </a:schemeClr>
                </a:solidFill>
                <a:latin typeface="Arial Rounded MT Bold" charset="0"/>
                <a:ea typeface="Arial Rounded MT Bold" charset="0"/>
                <a:cs typeface="Arial Rounded MT Bold" charset="0"/>
              </a:rPr>
              <a:t>MWA background work</a:t>
            </a:r>
            <a:endParaRPr lang="en-US" sz="1800" dirty="0">
              <a:solidFill>
                <a:schemeClr val="tx1">
                  <a:lumMod val="90000"/>
                  <a:lumOff val="10000"/>
                </a:schemeClr>
              </a:solidFill>
              <a:latin typeface="Arial Rounded MT Bold" charset="0"/>
              <a:ea typeface="Arial Rounded MT Bold" charset="0"/>
              <a:cs typeface="Arial Rounded MT Bold" charset="0"/>
            </a:endParaRPr>
          </a:p>
        </p:txBody>
      </p:sp>
      <p:sp>
        <p:nvSpPr>
          <p:cNvPr id="8" name="TextBox 7">
            <a:extLst>
              <a:ext uri="{FF2B5EF4-FFF2-40B4-BE49-F238E27FC236}">
                <a16:creationId xmlns:a16="http://schemas.microsoft.com/office/drawing/2014/main" id="{6347F136-7BAF-DAA6-D249-AA8D0E90862D}"/>
              </a:ext>
            </a:extLst>
          </p:cNvPr>
          <p:cNvSpPr txBox="1"/>
          <p:nvPr/>
        </p:nvSpPr>
        <p:spPr>
          <a:xfrm>
            <a:off x="171450" y="685800"/>
            <a:ext cx="5143500" cy="1877437"/>
          </a:xfrm>
          <a:prstGeom prst="rect">
            <a:avLst/>
          </a:prstGeom>
          <a:noFill/>
        </p:spPr>
        <p:txBody>
          <a:bodyPr wrap="square">
            <a:spAutoFit/>
          </a:bodyPr>
          <a:lstStyle/>
          <a:p>
            <a:pPr marL="285750" indent="-285750" fontAlgn="base">
              <a:buFont typeface="Arial" panose="020B0604020202020204" pitchFamily="34" charset="0"/>
              <a:buChar char="•"/>
            </a:pPr>
            <a:r>
              <a:rPr lang="en-AU" sz="1600" dirty="0">
                <a:solidFill>
                  <a:srgbClr val="FF0000"/>
                </a:solidFill>
                <a:latin typeface="Arial" panose="020B0604020202020204" pitchFamily="34" charset="0"/>
              </a:rPr>
              <a:t>Hyperdrive</a:t>
            </a:r>
            <a:r>
              <a:rPr lang="en-AU" sz="1600" dirty="0">
                <a:solidFill>
                  <a:srgbClr val="595959"/>
                </a:solidFill>
                <a:latin typeface="Arial" panose="020B0604020202020204" pitchFamily="34" charset="0"/>
              </a:rPr>
              <a:t> calibration software </a:t>
            </a:r>
            <a:r>
              <a:rPr lang="en-AU" sz="1200" dirty="0">
                <a:solidFill>
                  <a:srgbClr val="0000FF"/>
                </a:solidFill>
                <a:latin typeface="Arial" panose="020B0604020202020204" pitchFamily="34" charset="0"/>
              </a:rPr>
              <a:t>(Jordan et al 2024)</a:t>
            </a:r>
            <a:endParaRPr lang="en-AU" sz="1600" dirty="0">
              <a:solidFill>
                <a:srgbClr val="595959"/>
              </a:solidFill>
              <a:latin typeface="Arial" panose="020B0604020202020204" pitchFamily="34" charset="0"/>
            </a:endParaRPr>
          </a:p>
          <a:p>
            <a:pPr marL="285750" indent="-285750" fontAlgn="base">
              <a:buFont typeface="Arial" panose="020B0604020202020204" pitchFamily="34" charset="0"/>
              <a:buChar char="•"/>
            </a:pPr>
            <a:r>
              <a:rPr lang="en-AU" sz="1600" dirty="0">
                <a:solidFill>
                  <a:srgbClr val="595959"/>
                </a:solidFill>
                <a:latin typeface="Arial" panose="020B0604020202020204" pitchFamily="34" charset="0"/>
              </a:rPr>
              <a:t>Extended source and point source sky model improvements via </a:t>
            </a:r>
            <a:r>
              <a:rPr lang="en-AU" sz="1600" dirty="0">
                <a:solidFill>
                  <a:srgbClr val="FF0000"/>
                </a:solidFill>
                <a:latin typeface="Arial" panose="020B0604020202020204" pitchFamily="34" charset="0"/>
              </a:rPr>
              <a:t>LoBES</a:t>
            </a:r>
            <a:r>
              <a:rPr lang="en-AU" sz="1600" dirty="0">
                <a:solidFill>
                  <a:srgbClr val="595959"/>
                </a:solidFill>
                <a:latin typeface="Arial" panose="020B0604020202020204" pitchFamily="34" charset="0"/>
              </a:rPr>
              <a:t> </a:t>
            </a:r>
            <a:r>
              <a:rPr lang="en-AU" sz="1200" dirty="0">
                <a:solidFill>
                  <a:srgbClr val="0000FF"/>
                </a:solidFill>
                <a:latin typeface="Arial" panose="020B0604020202020204" pitchFamily="34" charset="0"/>
              </a:rPr>
              <a:t>(Lynch et al 2021, Cook et al 2022, McKinley et al 2022)</a:t>
            </a:r>
            <a:endParaRPr lang="en-AU" sz="1600" dirty="0">
              <a:solidFill>
                <a:srgbClr val="595959"/>
              </a:solidFill>
              <a:latin typeface="Arial" panose="020B0604020202020204" pitchFamily="34" charset="0"/>
            </a:endParaRPr>
          </a:p>
          <a:p>
            <a:pPr marL="285750" indent="-285750" fontAlgn="base">
              <a:buFont typeface="Arial" panose="020B0604020202020204" pitchFamily="34" charset="0"/>
              <a:buChar char="•"/>
            </a:pPr>
            <a:r>
              <a:rPr lang="en-AU" sz="1600" dirty="0">
                <a:solidFill>
                  <a:srgbClr val="FF0000"/>
                </a:solidFill>
                <a:latin typeface="Arial" panose="020B0604020202020204" pitchFamily="34" charset="0"/>
              </a:rPr>
              <a:t>WODEN</a:t>
            </a:r>
            <a:r>
              <a:rPr lang="en-AU" sz="1600" dirty="0">
                <a:solidFill>
                  <a:srgbClr val="595959"/>
                </a:solidFill>
                <a:latin typeface="Arial" panose="020B0604020202020204" pitchFamily="34" charset="0"/>
              </a:rPr>
              <a:t> end-to-end simulation tool </a:t>
            </a:r>
            <a:r>
              <a:rPr lang="en-AU" sz="1200" dirty="0">
                <a:solidFill>
                  <a:srgbClr val="0000FF"/>
                </a:solidFill>
                <a:latin typeface="Arial" panose="020B0604020202020204" pitchFamily="34" charset="0"/>
              </a:rPr>
              <a:t>(Line et al 2024a, 2024b)</a:t>
            </a:r>
            <a:endParaRPr lang="en-AU" sz="1600" dirty="0">
              <a:solidFill>
                <a:srgbClr val="595959"/>
              </a:solidFill>
              <a:latin typeface="Arial" panose="020B0604020202020204" pitchFamily="34" charset="0"/>
            </a:endParaRPr>
          </a:p>
          <a:p>
            <a:pPr marL="285750" indent="-285750" fontAlgn="base">
              <a:buFont typeface="Arial" panose="020B0604020202020204" pitchFamily="34" charset="0"/>
              <a:buChar char="•"/>
            </a:pPr>
            <a:r>
              <a:rPr lang="en-AU" sz="1600" dirty="0">
                <a:solidFill>
                  <a:srgbClr val="595959"/>
                </a:solidFill>
                <a:latin typeface="Arial" panose="020B0604020202020204" pitchFamily="34" charset="0"/>
              </a:rPr>
              <a:t>Broad suite of </a:t>
            </a:r>
            <a:r>
              <a:rPr lang="en-AU" sz="1600" dirty="0">
                <a:solidFill>
                  <a:srgbClr val="FF0000"/>
                </a:solidFill>
                <a:latin typeface="Arial" panose="020B0604020202020204" pitchFamily="34" charset="0"/>
              </a:rPr>
              <a:t>QA tools </a:t>
            </a:r>
            <a:r>
              <a:rPr lang="en-AU" sz="1600" dirty="0">
                <a:solidFill>
                  <a:srgbClr val="595959"/>
                </a:solidFill>
                <a:latin typeface="Arial" panose="020B0604020202020204" pitchFamily="34" charset="0"/>
              </a:rPr>
              <a:t>being applied to data </a:t>
            </a:r>
            <a:r>
              <a:rPr lang="en-AU" sz="1200" dirty="0">
                <a:solidFill>
                  <a:srgbClr val="0000FF"/>
                </a:solidFill>
                <a:latin typeface="Arial" panose="020B0604020202020204" pitchFamily="34" charset="0"/>
              </a:rPr>
              <a:t>(</a:t>
            </a:r>
            <a:r>
              <a:rPr lang="en-AU" sz="1200" dirty="0" err="1">
                <a:solidFill>
                  <a:srgbClr val="0000FF"/>
                </a:solidFill>
                <a:latin typeface="Arial" panose="020B0604020202020204" pitchFamily="34" charset="0"/>
              </a:rPr>
              <a:t>Nunhokee</a:t>
            </a:r>
            <a:r>
              <a:rPr lang="en-AU" sz="1200" dirty="0">
                <a:solidFill>
                  <a:srgbClr val="0000FF"/>
                </a:solidFill>
                <a:latin typeface="Arial" panose="020B0604020202020204" pitchFamily="34" charset="0"/>
              </a:rPr>
              <a:t> et al 2024)</a:t>
            </a:r>
            <a:endParaRPr lang="en-AU" sz="1600" dirty="0">
              <a:solidFill>
                <a:srgbClr val="595959"/>
              </a:solidFill>
              <a:latin typeface="Arial" panose="020B0604020202020204" pitchFamily="34" charset="0"/>
            </a:endParaRPr>
          </a:p>
        </p:txBody>
      </p:sp>
      <p:pic>
        <p:nvPicPr>
          <p:cNvPr id="12" name="Picture 11">
            <a:extLst>
              <a:ext uri="{FF2B5EF4-FFF2-40B4-BE49-F238E27FC236}">
                <a16:creationId xmlns:a16="http://schemas.microsoft.com/office/drawing/2014/main" id="{6438664B-672D-14A0-0510-0FA89C9F6955}"/>
              </a:ext>
            </a:extLst>
          </p:cNvPr>
          <p:cNvPicPr>
            <a:picLocks noChangeAspect="1"/>
          </p:cNvPicPr>
          <p:nvPr/>
        </p:nvPicPr>
        <p:blipFill>
          <a:blip r:embed="rId2"/>
          <a:stretch>
            <a:fillRect/>
          </a:stretch>
        </p:blipFill>
        <p:spPr>
          <a:xfrm>
            <a:off x="5486400" y="857251"/>
            <a:ext cx="3314700" cy="3557981"/>
          </a:xfrm>
          <a:prstGeom prst="rect">
            <a:avLst/>
          </a:prstGeom>
        </p:spPr>
      </p:pic>
      <p:pic>
        <p:nvPicPr>
          <p:cNvPr id="2" name="Picture 1">
            <a:extLst>
              <a:ext uri="{FF2B5EF4-FFF2-40B4-BE49-F238E27FC236}">
                <a16:creationId xmlns:a16="http://schemas.microsoft.com/office/drawing/2014/main" id="{719BD099-C061-8815-08DC-A6D5EAE09C10}"/>
              </a:ext>
            </a:extLst>
          </p:cNvPr>
          <p:cNvPicPr>
            <a:picLocks noChangeAspect="1"/>
          </p:cNvPicPr>
          <p:nvPr/>
        </p:nvPicPr>
        <p:blipFill>
          <a:blip r:embed="rId3"/>
          <a:stretch>
            <a:fillRect/>
          </a:stretch>
        </p:blipFill>
        <p:spPr>
          <a:xfrm>
            <a:off x="345621" y="2590256"/>
            <a:ext cx="4871848" cy="2444750"/>
          </a:xfrm>
          <a:prstGeom prst="rect">
            <a:avLst/>
          </a:prstGeom>
        </p:spPr>
      </p:pic>
    </p:spTree>
    <p:extLst>
      <p:ext uri="{BB962C8B-B14F-4D97-AF65-F5344CB8AC3E}">
        <p14:creationId xmlns:p14="http://schemas.microsoft.com/office/powerpoint/2010/main" val="2782829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B32D3D-B064-60CE-23C2-88A4A5D51A42}"/>
              </a:ext>
            </a:extLst>
          </p:cNvPr>
          <p:cNvSpPr txBox="1">
            <a:spLocks/>
          </p:cNvSpPr>
          <p:nvPr/>
        </p:nvSpPr>
        <p:spPr>
          <a:xfrm>
            <a:off x="6286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4" name="Footer Placeholder 3">
            <a:extLst>
              <a:ext uri="{FF2B5EF4-FFF2-40B4-BE49-F238E27FC236}">
                <a16:creationId xmlns:a16="http://schemas.microsoft.com/office/drawing/2014/main" id="{75BAF4EA-5C3E-9B7F-832B-A20CF06713D4}"/>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D8777C8D-07A8-2FC4-0E6E-9163C27D653F}"/>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13</a:t>
            </a:fld>
            <a:endParaRPr lang="en-US"/>
          </a:p>
        </p:txBody>
      </p:sp>
      <p:pic>
        <p:nvPicPr>
          <p:cNvPr id="6" name="Picture 5">
            <a:extLst>
              <a:ext uri="{FF2B5EF4-FFF2-40B4-BE49-F238E27FC236}">
                <a16:creationId xmlns:a16="http://schemas.microsoft.com/office/drawing/2014/main" id="{5BB7E9D0-3187-CE0D-4F9B-E99F5FAC0E87}"/>
              </a:ext>
            </a:extLst>
          </p:cNvPr>
          <p:cNvPicPr>
            <a:picLocks noChangeAspect="1"/>
          </p:cNvPicPr>
          <p:nvPr/>
        </p:nvPicPr>
        <p:blipFill>
          <a:blip r:embed="rId2"/>
          <a:stretch>
            <a:fillRect/>
          </a:stretch>
        </p:blipFill>
        <p:spPr>
          <a:xfrm>
            <a:off x="-57150" y="1028700"/>
            <a:ext cx="4629150" cy="3240404"/>
          </a:xfrm>
          <a:prstGeom prst="rect">
            <a:avLst/>
          </a:prstGeom>
        </p:spPr>
      </p:pic>
      <p:pic>
        <p:nvPicPr>
          <p:cNvPr id="7" name="Picture 6">
            <a:extLst>
              <a:ext uri="{FF2B5EF4-FFF2-40B4-BE49-F238E27FC236}">
                <a16:creationId xmlns:a16="http://schemas.microsoft.com/office/drawing/2014/main" id="{818EE67C-04A3-CC16-B0E9-A7EBF8DC51EA}"/>
              </a:ext>
            </a:extLst>
          </p:cNvPr>
          <p:cNvPicPr>
            <a:picLocks noChangeAspect="1"/>
          </p:cNvPicPr>
          <p:nvPr/>
        </p:nvPicPr>
        <p:blipFill>
          <a:blip r:embed="rId3"/>
          <a:stretch>
            <a:fillRect/>
          </a:stretch>
        </p:blipFill>
        <p:spPr>
          <a:xfrm>
            <a:off x="4451728" y="817340"/>
            <a:ext cx="4730664" cy="3846525"/>
          </a:xfrm>
          <a:prstGeom prst="rect">
            <a:avLst/>
          </a:prstGeom>
        </p:spPr>
      </p:pic>
      <p:sp>
        <p:nvSpPr>
          <p:cNvPr id="8" name="Rectangle 7">
            <a:extLst>
              <a:ext uri="{FF2B5EF4-FFF2-40B4-BE49-F238E27FC236}">
                <a16:creationId xmlns:a16="http://schemas.microsoft.com/office/drawing/2014/main" id="{6E36B199-FF40-C216-E8F6-8F3A037BB5DD}"/>
              </a:ext>
            </a:extLst>
          </p:cNvPr>
          <p:cNvSpPr/>
          <p:nvPr/>
        </p:nvSpPr>
        <p:spPr>
          <a:xfrm>
            <a:off x="4996674" y="2001794"/>
            <a:ext cx="93418" cy="1044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Title 1">
            <a:extLst>
              <a:ext uri="{FF2B5EF4-FFF2-40B4-BE49-F238E27FC236}">
                <a16:creationId xmlns:a16="http://schemas.microsoft.com/office/drawing/2014/main" id="{3AD54E86-245E-E762-57F8-44EDEE9C2E9B}"/>
              </a:ext>
            </a:extLst>
          </p:cNvPr>
          <p:cNvSpPr txBox="1">
            <a:spLocks/>
          </p:cNvSpPr>
          <p:nvPr/>
        </p:nvSpPr>
        <p:spPr>
          <a:xfrm>
            <a:off x="2800350" y="9060"/>
            <a:ext cx="440055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results: foregrounds only</a:t>
            </a:r>
          </a:p>
        </p:txBody>
      </p:sp>
    </p:spTree>
    <p:extLst>
      <p:ext uri="{BB962C8B-B14F-4D97-AF65-F5344CB8AC3E}">
        <p14:creationId xmlns:p14="http://schemas.microsoft.com/office/powerpoint/2010/main" val="144379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6334A2-1F36-050A-E637-C5EC14C50443}"/>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EEEF354B-6B3A-857D-DF06-2F4915EC443B}"/>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14</a:t>
            </a:fld>
            <a:endParaRPr lang="en-US"/>
          </a:p>
        </p:txBody>
      </p:sp>
      <p:pic>
        <p:nvPicPr>
          <p:cNvPr id="6" name="Picture 5" descr="A group of images of different colored squares&#10;&#10;AI-generated content may be incorrect.">
            <a:extLst>
              <a:ext uri="{FF2B5EF4-FFF2-40B4-BE49-F238E27FC236}">
                <a16:creationId xmlns:a16="http://schemas.microsoft.com/office/drawing/2014/main" id="{CD7E835D-A8CE-B985-8077-E4F4D6D46F86}"/>
              </a:ext>
            </a:extLst>
          </p:cNvPr>
          <p:cNvPicPr>
            <a:picLocks noChangeAspect="1"/>
          </p:cNvPicPr>
          <p:nvPr/>
        </p:nvPicPr>
        <p:blipFill>
          <a:blip r:embed="rId2"/>
          <a:stretch>
            <a:fillRect/>
          </a:stretch>
        </p:blipFill>
        <p:spPr>
          <a:xfrm>
            <a:off x="104871" y="875620"/>
            <a:ext cx="4321438" cy="3509622"/>
          </a:xfrm>
          <a:prstGeom prst="rect">
            <a:avLst/>
          </a:prstGeom>
        </p:spPr>
      </p:pic>
      <p:pic>
        <p:nvPicPr>
          <p:cNvPr id="7" name="Picture 6" descr="A graph of a graph&#10;&#10;AI-generated content may be incorrect.">
            <a:extLst>
              <a:ext uri="{FF2B5EF4-FFF2-40B4-BE49-F238E27FC236}">
                <a16:creationId xmlns:a16="http://schemas.microsoft.com/office/drawing/2014/main" id="{C1FEFD56-B101-6823-454D-DBE886D8AFC1}"/>
              </a:ext>
            </a:extLst>
          </p:cNvPr>
          <p:cNvPicPr>
            <a:picLocks noChangeAspect="1"/>
          </p:cNvPicPr>
          <p:nvPr/>
        </p:nvPicPr>
        <p:blipFill>
          <a:blip r:embed="rId3"/>
          <a:stretch>
            <a:fillRect/>
          </a:stretch>
        </p:blipFill>
        <p:spPr>
          <a:xfrm>
            <a:off x="4656460" y="1033803"/>
            <a:ext cx="3967843" cy="3086100"/>
          </a:xfrm>
          <a:prstGeom prst="rect">
            <a:avLst/>
          </a:prstGeom>
        </p:spPr>
      </p:pic>
      <p:sp>
        <p:nvSpPr>
          <p:cNvPr id="8" name="Title 1">
            <a:extLst>
              <a:ext uri="{FF2B5EF4-FFF2-40B4-BE49-F238E27FC236}">
                <a16:creationId xmlns:a16="http://schemas.microsoft.com/office/drawing/2014/main" id="{3DA4BA3D-7B25-2E48-1072-373A76112B68}"/>
              </a:ext>
            </a:extLst>
          </p:cNvPr>
          <p:cNvSpPr txBox="1">
            <a:spLocks/>
          </p:cNvSpPr>
          <p:nvPr/>
        </p:nvSpPr>
        <p:spPr>
          <a:xfrm>
            <a:off x="2800350" y="9060"/>
            <a:ext cx="33147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results: 21cm only</a:t>
            </a:r>
          </a:p>
        </p:txBody>
      </p:sp>
      <p:sp>
        <p:nvSpPr>
          <p:cNvPr id="11" name="TextBox 10">
            <a:extLst>
              <a:ext uri="{FF2B5EF4-FFF2-40B4-BE49-F238E27FC236}">
                <a16:creationId xmlns:a16="http://schemas.microsoft.com/office/drawing/2014/main" id="{5D273328-91AE-DE0D-CEB5-39D39DECC90F}"/>
              </a:ext>
            </a:extLst>
          </p:cNvPr>
          <p:cNvSpPr txBox="1"/>
          <p:nvPr/>
        </p:nvSpPr>
        <p:spPr>
          <a:xfrm>
            <a:off x="1714500" y="4385242"/>
            <a:ext cx="3886200" cy="300082"/>
          </a:xfrm>
          <a:prstGeom prst="rect">
            <a:avLst/>
          </a:prstGeom>
          <a:noFill/>
        </p:spPr>
        <p:txBody>
          <a:bodyPr wrap="square" rtlCol="0">
            <a:spAutoFit/>
          </a:bodyPr>
          <a:lstStyle/>
          <a:p>
            <a:r>
              <a:rPr lang="en-US" dirty="0"/>
              <a:t>Takeaway – data are Gaussian</a:t>
            </a:r>
          </a:p>
        </p:txBody>
      </p:sp>
    </p:spTree>
    <p:extLst>
      <p:ext uri="{BB962C8B-B14F-4D97-AF65-F5344CB8AC3E}">
        <p14:creationId xmlns:p14="http://schemas.microsoft.com/office/powerpoint/2010/main" val="4294199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6815C2-D10C-839F-3E65-D0C16D702328}"/>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98E7B466-10AE-A33F-0CD6-54F2A811D3BA}"/>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15</a:t>
            </a:fld>
            <a:endParaRPr lang="en-US"/>
          </a:p>
        </p:txBody>
      </p:sp>
      <p:pic>
        <p:nvPicPr>
          <p:cNvPr id="6" name="Picture 5">
            <a:extLst>
              <a:ext uri="{FF2B5EF4-FFF2-40B4-BE49-F238E27FC236}">
                <a16:creationId xmlns:a16="http://schemas.microsoft.com/office/drawing/2014/main" id="{C31D76D7-5A60-56D5-1EE8-91C233824FF8}"/>
              </a:ext>
            </a:extLst>
          </p:cNvPr>
          <p:cNvPicPr>
            <a:picLocks noChangeAspect="1"/>
          </p:cNvPicPr>
          <p:nvPr/>
        </p:nvPicPr>
        <p:blipFill>
          <a:blip r:embed="rId2"/>
          <a:stretch>
            <a:fillRect/>
          </a:stretch>
        </p:blipFill>
        <p:spPr>
          <a:xfrm>
            <a:off x="146417" y="1540484"/>
            <a:ext cx="8846442" cy="2402598"/>
          </a:xfrm>
          <a:prstGeom prst="rect">
            <a:avLst/>
          </a:prstGeom>
        </p:spPr>
      </p:pic>
      <p:sp>
        <p:nvSpPr>
          <p:cNvPr id="7" name="Title 1">
            <a:extLst>
              <a:ext uri="{FF2B5EF4-FFF2-40B4-BE49-F238E27FC236}">
                <a16:creationId xmlns:a16="http://schemas.microsoft.com/office/drawing/2014/main" id="{EC4C472B-4370-9DDF-C287-F28E4203D134}"/>
              </a:ext>
            </a:extLst>
          </p:cNvPr>
          <p:cNvSpPr txBox="1">
            <a:spLocks/>
          </p:cNvSpPr>
          <p:nvPr/>
        </p:nvSpPr>
        <p:spPr>
          <a:xfrm>
            <a:off x="2809228" y="20791"/>
            <a:ext cx="4334522"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results: foregrounds + 21cm</a:t>
            </a:r>
          </a:p>
        </p:txBody>
      </p:sp>
      <p:sp>
        <p:nvSpPr>
          <p:cNvPr id="10" name="TextBox 9">
            <a:extLst>
              <a:ext uri="{FF2B5EF4-FFF2-40B4-BE49-F238E27FC236}">
                <a16:creationId xmlns:a16="http://schemas.microsoft.com/office/drawing/2014/main" id="{D55864AF-7898-93C6-A87C-D7C0E4851A17}"/>
              </a:ext>
            </a:extLst>
          </p:cNvPr>
          <p:cNvSpPr txBox="1"/>
          <p:nvPr/>
        </p:nvSpPr>
        <p:spPr>
          <a:xfrm>
            <a:off x="1714500" y="4385242"/>
            <a:ext cx="3886200" cy="300082"/>
          </a:xfrm>
          <a:prstGeom prst="rect">
            <a:avLst/>
          </a:prstGeom>
          <a:noFill/>
        </p:spPr>
        <p:txBody>
          <a:bodyPr wrap="square" rtlCol="0">
            <a:spAutoFit/>
          </a:bodyPr>
          <a:lstStyle/>
          <a:p>
            <a:r>
              <a:rPr lang="en-US" dirty="0"/>
              <a:t>Takeaway – non-Gaussianity can be attributed to FG</a:t>
            </a:r>
          </a:p>
        </p:txBody>
      </p:sp>
    </p:spTree>
    <p:extLst>
      <p:ext uri="{BB962C8B-B14F-4D97-AF65-F5344CB8AC3E}">
        <p14:creationId xmlns:p14="http://schemas.microsoft.com/office/powerpoint/2010/main" val="204242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04670A-98C2-EA4D-E659-B0430B82EF49}"/>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22020781-74AD-633A-B3C5-F97AAE45D30F}"/>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16</a:t>
            </a:fld>
            <a:endParaRPr lang="en-US"/>
          </a:p>
        </p:txBody>
      </p:sp>
      <p:pic>
        <p:nvPicPr>
          <p:cNvPr id="6" name="Picture 5" descr="A group of images of different colored squares&#10;&#10;AI-generated content may be incorrect.">
            <a:extLst>
              <a:ext uri="{FF2B5EF4-FFF2-40B4-BE49-F238E27FC236}">
                <a16:creationId xmlns:a16="http://schemas.microsoft.com/office/drawing/2014/main" id="{97CFF02E-9387-B25A-41E1-01ACA411B76F}"/>
              </a:ext>
            </a:extLst>
          </p:cNvPr>
          <p:cNvPicPr>
            <a:picLocks noChangeAspect="1"/>
          </p:cNvPicPr>
          <p:nvPr/>
        </p:nvPicPr>
        <p:blipFill>
          <a:blip r:embed="rId2"/>
          <a:stretch>
            <a:fillRect/>
          </a:stretch>
        </p:blipFill>
        <p:spPr>
          <a:xfrm>
            <a:off x="5396349" y="2457450"/>
            <a:ext cx="3254978" cy="2662577"/>
          </a:xfrm>
          <a:prstGeom prst="rect">
            <a:avLst/>
          </a:prstGeom>
        </p:spPr>
      </p:pic>
      <p:pic>
        <p:nvPicPr>
          <p:cNvPr id="7" name="Picture 6" descr="A group of images of different colored squares&#10;&#10;AI-generated content may be incorrect.">
            <a:extLst>
              <a:ext uri="{FF2B5EF4-FFF2-40B4-BE49-F238E27FC236}">
                <a16:creationId xmlns:a16="http://schemas.microsoft.com/office/drawing/2014/main" id="{4047F1EC-6B8B-999D-3B15-EE1A71B2D30F}"/>
              </a:ext>
            </a:extLst>
          </p:cNvPr>
          <p:cNvPicPr>
            <a:picLocks noChangeAspect="1"/>
          </p:cNvPicPr>
          <p:nvPr/>
        </p:nvPicPr>
        <p:blipFill>
          <a:blip r:embed="rId3"/>
          <a:stretch>
            <a:fillRect/>
          </a:stretch>
        </p:blipFill>
        <p:spPr>
          <a:xfrm>
            <a:off x="4635164" y="418420"/>
            <a:ext cx="3260081" cy="2667680"/>
          </a:xfrm>
          <a:prstGeom prst="rect">
            <a:avLst/>
          </a:prstGeom>
        </p:spPr>
      </p:pic>
      <p:pic>
        <p:nvPicPr>
          <p:cNvPr id="8" name="Picture 7">
            <a:extLst>
              <a:ext uri="{FF2B5EF4-FFF2-40B4-BE49-F238E27FC236}">
                <a16:creationId xmlns:a16="http://schemas.microsoft.com/office/drawing/2014/main" id="{BCCE17C2-6EBF-5848-2F8E-2B50CF66A3CF}"/>
              </a:ext>
            </a:extLst>
          </p:cNvPr>
          <p:cNvPicPr>
            <a:picLocks noChangeAspect="1"/>
          </p:cNvPicPr>
          <p:nvPr/>
        </p:nvPicPr>
        <p:blipFill>
          <a:blip r:embed="rId4"/>
          <a:stretch>
            <a:fillRect/>
          </a:stretch>
        </p:blipFill>
        <p:spPr>
          <a:xfrm>
            <a:off x="161548" y="959414"/>
            <a:ext cx="4408715" cy="3086100"/>
          </a:xfrm>
          <a:prstGeom prst="rect">
            <a:avLst/>
          </a:prstGeom>
        </p:spPr>
      </p:pic>
      <p:sp>
        <p:nvSpPr>
          <p:cNvPr id="9" name="Title 1">
            <a:extLst>
              <a:ext uri="{FF2B5EF4-FFF2-40B4-BE49-F238E27FC236}">
                <a16:creationId xmlns:a16="http://schemas.microsoft.com/office/drawing/2014/main" id="{B5D0B580-DBAE-AE66-C314-DECD77A1DE1C}"/>
              </a:ext>
            </a:extLst>
          </p:cNvPr>
          <p:cNvSpPr txBox="1">
            <a:spLocks/>
          </p:cNvSpPr>
          <p:nvPr/>
        </p:nvSpPr>
        <p:spPr>
          <a:xfrm>
            <a:off x="3272263" y="0"/>
            <a:ext cx="2595999"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results: the data</a:t>
            </a:r>
          </a:p>
        </p:txBody>
      </p:sp>
    </p:spTree>
    <p:extLst>
      <p:ext uri="{BB962C8B-B14F-4D97-AF65-F5344CB8AC3E}">
        <p14:creationId xmlns:p14="http://schemas.microsoft.com/office/powerpoint/2010/main" val="88352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471FA6B-CF23-DEF0-E087-8E93D00A088E}"/>
              </a:ext>
            </a:extLst>
          </p:cNvPr>
          <p:cNvSpPr txBox="1">
            <a:spLocks/>
          </p:cNvSpPr>
          <p:nvPr/>
        </p:nvSpPr>
        <p:spPr>
          <a:xfrm>
            <a:off x="6286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4" name="Footer Placeholder 3">
            <a:extLst>
              <a:ext uri="{FF2B5EF4-FFF2-40B4-BE49-F238E27FC236}">
                <a16:creationId xmlns:a16="http://schemas.microsoft.com/office/drawing/2014/main" id="{7ED27C3D-D5CF-ABE1-4BFD-46FAE372CACF}"/>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EB835D5E-E623-F934-897F-2C919BEDE55C}"/>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17</a:t>
            </a:fld>
            <a:endParaRPr lang="en-US"/>
          </a:p>
        </p:txBody>
      </p:sp>
      <p:pic>
        <p:nvPicPr>
          <p:cNvPr id="6" name="Picture 5" descr="A graph of a power line&#10;&#10;AI-generated content may be incorrect.">
            <a:extLst>
              <a:ext uri="{FF2B5EF4-FFF2-40B4-BE49-F238E27FC236}">
                <a16:creationId xmlns:a16="http://schemas.microsoft.com/office/drawing/2014/main" id="{A21E46C1-04C7-2559-4E39-9648F4B26485}"/>
              </a:ext>
            </a:extLst>
          </p:cNvPr>
          <p:cNvPicPr>
            <a:picLocks noChangeAspect="1"/>
          </p:cNvPicPr>
          <p:nvPr/>
        </p:nvPicPr>
        <p:blipFill>
          <a:blip r:embed="rId2"/>
          <a:stretch>
            <a:fillRect/>
          </a:stretch>
        </p:blipFill>
        <p:spPr>
          <a:xfrm>
            <a:off x="0" y="712247"/>
            <a:ext cx="5029200" cy="3913826"/>
          </a:xfrm>
          <a:prstGeom prst="rect">
            <a:avLst/>
          </a:prstGeom>
        </p:spPr>
      </p:pic>
      <p:pic>
        <p:nvPicPr>
          <p:cNvPr id="7" name="Picture 6" descr="A table with numbers and letters&#10;&#10;AI-generated content may be incorrect.">
            <a:extLst>
              <a:ext uri="{FF2B5EF4-FFF2-40B4-BE49-F238E27FC236}">
                <a16:creationId xmlns:a16="http://schemas.microsoft.com/office/drawing/2014/main" id="{62BD1A3A-5312-07F4-56AE-16BC4B29C9C0}"/>
              </a:ext>
            </a:extLst>
          </p:cNvPr>
          <p:cNvPicPr>
            <a:picLocks noChangeAspect="1"/>
          </p:cNvPicPr>
          <p:nvPr/>
        </p:nvPicPr>
        <p:blipFill>
          <a:blip r:embed="rId3"/>
          <a:stretch>
            <a:fillRect/>
          </a:stretch>
        </p:blipFill>
        <p:spPr>
          <a:xfrm>
            <a:off x="3665764" y="3161110"/>
            <a:ext cx="5394552" cy="1714500"/>
          </a:xfrm>
          <a:prstGeom prst="rect">
            <a:avLst/>
          </a:prstGeom>
        </p:spPr>
      </p:pic>
      <p:sp>
        <p:nvSpPr>
          <p:cNvPr id="8" name="Title 1">
            <a:extLst>
              <a:ext uri="{FF2B5EF4-FFF2-40B4-BE49-F238E27FC236}">
                <a16:creationId xmlns:a16="http://schemas.microsoft.com/office/drawing/2014/main" id="{44B20A74-1829-107C-597C-B546E36F45D5}"/>
              </a:ext>
            </a:extLst>
          </p:cNvPr>
          <p:cNvSpPr txBox="1">
            <a:spLocks/>
          </p:cNvSpPr>
          <p:nvPr/>
        </p:nvSpPr>
        <p:spPr>
          <a:xfrm>
            <a:off x="3371850" y="9060"/>
            <a:ext cx="26289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results: the data</a:t>
            </a:r>
          </a:p>
        </p:txBody>
      </p:sp>
      <p:sp>
        <p:nvSpPr>
          <p:cNvPr id="11" name="TextBox 10">
            <a:extLst>
              <a:ext uri="{FF2B5EF4-FFF2-40B4-BE49-F238E27FC236}">
                <a16:creationId xmlns:a16="http://schemas.microsoft.com/office/drawing/2014/main" id="{7CE52F94-DD65-AEE9-8CA6-0BF590763BA9}"/>
              </a:ext>
            </a:extLst>
          </p:cNvPr>
          <p:cNvSpPr txBox="1"/>
          <p:nvPr/>
        </p:nvSpPr>
        <p:spPr>
          <a:xfrm>
            <a:off x="5429250" y="1085850"/>
            <a:ext cx="3028950" cy="1131079"/>
          </a:xfrm>
          <a:prstGeom prst="rect">
            <a:avLst/>
          </a:prstGeom>
          <a:noFill/>
        </p:spPr>
        <p:txBody>
          <a:bodyPr wrap="square" rtlCol="0">
            <a:spAutoFit/>
          </a:bodyPr>
          <a:lstStyle/>
          <a:p>
            <a:r>
              <a:rPr lang="en-US" b="1" dirty="0"/>
              <a:t>Black</a:t>
            </a:r>
            <a:r>
              <a:rPr lang="en-US" dirty="0"/>
              <a:t> - CDF</a:t>
            </a:r>
          </a:p>
          <a:p>
            <a:endParaRPr lang="en-US" dirty="0"/>
          </a:p>
          <a:p>
            <a:r>
              <a:rPr lang="en-US" b="1" dirty="0">
                <a:solidFill>
                  <a:srgbClr val="FF0000"/>
                </a:solidFill>
              </a:rPr>
              <a:t>Red</a:t>
            </a:r>
            <a:r>
              <a:rPr lang="en-US" dirty="0"/>
              <a:t> – KDE-estimated histogram fit</a:t>
            </a:r>
          </a:p>
          <a:p>
            <a:endParaRPr lang="en-US" dirty="0"/>
          </a:p>
          <a:p>
            <a:r>
              <a:rPr lang="en-US" b="1" dirty="0">
                <a:solidFill>
                  <a:schemeClr val="accent6">
                    <a:lumMod val="75000"/>
                  </a:schemeClr>
                </a:solidFill>
              </a:rPr>
              <a:t>Green</a:t>
            </a:r>
            <a:r>
              <a:rPr lang="en-US" dirty="0"/>
              <a:t> – 2 sigma </a:t>
            </a:r>
            <a:r>
              <a:rPr lang="en-US" dirty="0" err="1"/>
              <a:t>thermal+sample</a:t>
            </a:r>
            <a:endParaRPr lang="en-US" dirty="0"/>
          </a:p>
        </p:txBody>
      </p:sp>
    </p:spTree>
    <p:extLst>
      <p:ext uri="{BB962C8B-B14F-4D97-AF65-F5344CB8AC3E}">
        <p14:creationId xmlns:p14="http://schemas.microsoft.com/office/powerpoint/2010/main" val="45815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0B7961-FF67-E926-3C20-831C2D9F3D99}"/>
              </a:ext>
            </a:extLst>
          </p:cNvPr>
          <p:cNvGrpSpPr/>
          <p:nvPr/>
        </p:nvGrpSpPr>
        <p:grpSpPr>
          <a:xfrm>
            <a:off x="362750" y="796274"/>
            <a:ext cx="8134350" cy="3921613"/>
            <a:chOff x="362750" y="796274"/>
            <a:chExt cx="8134350" cy="3921613"/>
          </a:xfrm>
        </p:grpSpPr>
        <p:pic>
          <p:nvPicPr>
            <p:cNvPr id="5" name="Picture 2" descr="Graphical user interface&#10;&#10;Description automatically generated">
              <a:extLst>
                <a:ext uri="{FF2B5EF4-FFF2-40B4-BE49-F238E27FC236}">
                  <a16:creationId xmlns:a16="http://schemas.microsoft.com/office/drawing/2014/main" id="{4FEA6417-9602-813F-1CD9-749767464E3E}"/>
                </a:ext>
              </a:extLst>
            </p:cNvPr>
            <p:cNvPicPr>
              <a:picLocks noChangeAspect="1"/>
            </p:cNvPicPr>
            <p:nvPr/>
          </p:nvPicPr>
          <p:blipFill>
            <a:blip r:embed="rId2"/>
            <a:stretch>
              <a:fillRect/>
            </a:stretch>
          </p:blipFill>
          <p:spPr>
            <a:xfrm>
              <a:off x="690073" y="866254"/>
              <a:ext cx="7758513" cy="3848963"/>
            </a:xfrm>
            <a:prstGeom prst="rect">
              <a:avLst/>
            </a:prstGeom>
          </p:spPr>
        </p:pic>
        <p:pic>
          <p:nvPicPr>
            <p:cNvPr id="6" name="Picture 2" descr="https://lh4.googleusercontent.com/gDQeIUll32sqQEnOcc_GEzg7VIA-UytnQiuLrpKhhsdSP_tBTnKRn04XZTJ-OqlCf2gFpt33LMD5Nhe7YLjvkqWZMJy27XGHsQSp8p0qh311ZqRKvharxz6ivXgDyIU-Fdu8dfH8r1fo6Q8QSK0iuZUujQ=s2048">
              <a:extLst>
                <a:ext uri="{FF2B5EF4-FFF2-40B4-BE49-F238E27FC236}">
                  <a16:creationId xmlns:a16="http://schemas.microsoft.com/office/drawing/2014/main" id="{07D69ABE-3427-E1C8-75DE-312BB372C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50" y="796274"/>
              <a:ext cx="8134350" cy="3921613"/>
            </a:xfrm>
            <a:prstGeom prst="rect">
              <a:avLst/>
            </a:prstGeom>
            <a:noFill/>
            <a:extLst>
              <a:ext uri="{909E8E84-426E-40DD-AFC4-6F175D3DCCD1}">
                <a14:hiddenFill xmlns:a14="http://schemas.microsoft.com/office/drawing/2010/main">
                  <a:solidFill>
                    <a:srgbClr val="FFFFFF"/>
                  </a:solidFill>
                </a14:hiddenFill>
              </a:ext>
            </a:extLst>
          </p:spPr>
        </p:pic>
        <p:sp>
          <p:nvSpPr>
            <p:cNvPr id="7" name="Triangle 6">
              <a:extLst>
                <a:ext uri="{FF2B5EF4-FFF2-40B4-BE49-F238E27FC236}">
                  <a16:creationId xmlns:a16="http://schemas.microsoft.com/office/drawing/2014/main" id="{E09AA88B-6EEA-33C0-97DD-31FF2D7409D3}"/>
                </a:ext>
              </a:extLst>
            </p:cNvPr>
            <p:cNvSpPr/>
            <p:nvPr/>
          </p:nvSpPr>
          <p:spPr>
            <a:xfrm rot="10800000">
              <a:off x="5357813" y="4540851"/>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5F95B4-4A4F-D161-241F-061AAE60EDC6}"/>
                </a:ext>
              </a:extLst>
            </p:cNvPr>
            <p:cNvSpPr txBox="1"/>
            <p:nvPr/>
          </p:nvSpPr>
          <p:spPr>
            <a:xfrm>
              <a:off x="5486400" y="4455468"/>
              <a:ext cx="131445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HERA Collaboration</a:t>
              </a:r>
            </a:p>
          </p:txBody>
        </p:sp>
        <p:sp>
          <p:nvSpPr>
            <p:cNvPr id="9" name="Triangle 8">
              <a:extLst>
                <a:ext uri="{FF2B5EF4-FFF2-40B4-BE49-F238E27FC236}">
                  <a16:creationId xmlns:a16="http://schemas.microsoft.com/office/drawing/2014/main" id="{8FAC30D5-877C-E047-6EB7-571B52316813}"/>
                </a:ext>
              </a:extLst>
            </p:cNvPr>
            <p:cNvSpPr/>
            <p:nvPr/>
          </p:nvSpPr>
          <p:spPr>
            <a:xfrm rot="10800000">
              <a:off x="2070889" y="2637428"/>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04A11F2A-D8C5-06D1-08F6-7854BA49FA4F}"/>
                </a:ext>
              </a:extLst>
            </p:cNvPr>
            <p:cNvSpPr/>
            <p:nvPr/>
          </p:nvSpPr>
          <p:spPr>
            <a:xfrm rot="10800000">
              <a:off x="3414713" y="2400300"/>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wn Arrow 1">
            <a:extLst>
              <a:ext uri="{FF2B5EF4-FFF2-40B4-BE49-F238E27FC236}">
                <a16:creationId xmlns:a16="http://schemas.microsoft.com/office/drawing/2014/main" id="{E99C808A-5DE6-200D-54F1-4CA2B9F35D52}"/>
              </a:ext>
            </a:extLst>
          </p:cNvPr>
          <p:cNvSpPr/>
          <p:nvPr/>
        </p:nvSpPr>
        <p:spPr>
          <a:xfrm>
            <a:off x="1314450" y="262890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CE369229-273D-589B-028D-376A8F5153D0}"/>
              </a:ext>
            </a:extLst>
          </p:cNvPr>
          <p:cNvSpPr/>
          <p:nvPr/>
        </p:nvSpPr>
        <p:spPr>
          <a:xfrm>
            <a:off x="1485900" y="257175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F4DCB95-0CCF-3767-DB28-E335D5A11F1F}"/>
              </a:ext>
            </a:extLst>
          </p:cNvPr>
          <p:cNvSpPr/>
          <p:nvPr/>
        </p:nvSpPr>
        <p:spPr>
          <a:xfrm>
            <a:off x="1600200" y="251460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30EEF-A4E5-FF6E-3107-8301B79E6731}"/>
              </a:ext>
            </a:extLst>
          </p:cNvPr>
          <p:cNvSpPr/>
          <p:nvPr/>
        </p:nvSpPr>
        <p:spPr>
          <a:xfrm>
            <a:off x="1317600" y="2610899"/>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0B64D3-4605-B265-2FE2-7978321D5829}"/>
              </a:ext>
            </a:extLst>
          </p:cNvPr>
          <p:cNvSpPr/>
          <p:nvPr/>
        </p:nvSpPr>
        <p:spPr>
          <a:xfrm>
            <a:off x="1485900" y="2553750"/>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7185FD-CBC6-6F1A-0AE2-00016ABD2546}"/>
              </a:ext>
            </a:extLst>
          </p:cNvPr>
          <p:cNvSpPr/>
          <p:nvPr/>
        </p:nvSpPr>
        <p:spPr>
          <a:xfrm>
            <a:off x="1600200" y="2496600"/>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EB5963D-7340-B304-34CF-BD0B5CBDF1BE}"/>
              </a:ext>
            </a:extLst>
          </p:cNvPr>
          <p:cNvSpPr txBox="1">
            <a:spLocks/>
          </p:cNvSpPr>
          <p:nvPr/>
        </p:nvSpPr>
        <p:spPr>
          <a:xfrm>
            <a:off x="2228850" y="9060"/>
            <a:ext cx="42291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pPr algn="ctr"/>
            <a:r>
              <a:rPr lang="en-US" sz="1800" dirty="0">
                <a:solidFill>
                  <a:schemeClr val="tx1">
                    <a:lumMod val="90000"/>
                    <a:lumOff val="10000"/>
                  </a:schemeClr>
                </a:solidFill>
                <a:latin typeface="Arial Rounded MT Bold" charset="0"/>
                <a:ea typeface="Arial Rounded MT Bold" charset="0"/>
                <a:cs typeface="Arial Rounded MT Bold" charset="0"/>
              </a:rPr>
              <a:t>published results</a:t>
            </a:r>
          </a:p>
        </p:txBody>
      </p:sp>
    </p:spTree>
    <p:extLst>
      <p:ext uri="{BB962C8B-B14F-4D97-AF65-F5344CB8AC3E}">
        <p14:creationId xmlns:p14="http://schemas.microsoft.com/office/powerpoint/2010/main" val="197587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0B7961-FF67-E926-3C20-831C2D9F3D99}"/>
              </a:ext>
            </a:extLst>
          </p:cNvPr>
          <p:cNvGrpSpPr/>
          <p:nvPr/>
        </p:nvGrpSpPr>
        <p:grpSpPr>
          <a:xfrm>
            <a:off x="362750" y="796274"/>
            <a:ext cx="8134350" cy="3921613"/>
            <a:chOff x="362750" y="796274"/>
            <a:chExt cx="8134350" cy="3921613"/>
          </a:xfrm>
        </p:grpSpPr>
        <p:pic>
          <p:nvPicPr>
            <p:cNvPr id="5" name="Picture 2" descr="Graphical user interface&#10;&#10;Description automatically generated">
              <a:extLst>
                <a:ext uri="{FF2B5EF4-FFF2-40B4-BE49-F238E27FC236}">
                  <a16:creationId xmlns:a16="http://schemas.microsoft.com/office/drawing/2014/main" id="{4FEA6417-9602-813F-1CD9-749767464E3E}"/>
                </a:ext>
              </a:extLst>
            </p:cNvPr>
            <p:cNvPicPr>
              <a:picLocks noChangeAspect="1"/>
            </p:cNvPicPr>
            <p:nvPr/>
          </p:nvPicPr>
          <p:blipFill>
            <a:blip r:embed="rId2"/>
            <a:stretch>
              <a:fillRect/>
            </a:stretch>
          </p:blipFill>
          <p:spPr>
            <a:xfrm>
              <a:off x="690073" y="866254"/>
              <a:ext cx="7758513" cy="3848963"/>
            </a:xfrm>
            <a:prstGeom prst="rect">
              <a:avLst/>
            </a:prstGeom>
          </p:spPr>
        </p:pic>
        <p:pic>
          <p:nvPicPr>
            <p:cNvPr id="6" name="Picture 2" descr="https://lh4.googleusercontent.com/gDQeIUll32sqQEnOcc_GEzg7VIA-UytnQiuLrpKhhsdSP_tBTnKRn04XZTJ-OqlCf2gFpt33LMD5Nhe7YLjvkqWZMJy27XGHsQSp8p0qh311ZqRKvharxz6ivXgDyIU-Fdu8dfH8r1fo6Q8QSK0iuZUujQ=s2048">
              <a:extLst>
                <a:ext uri="{FF2B5EF4-FFF2-40B4-BE49-F238E27FC236}">
                  <a16:creationId xmlns:a16="http://schemas.microsoft.com/office/drawing/2014/main" id="{07D69ABE-3427-E1C8-75DE-312BB372C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50" y="796274"/>
              <a:ext cx="8134350" cy="3921613"/>
            </a:xfrm>
            <a:prstGeom prst="rect">
              <a:avLst/>
            </a:prstGeom>
            <a:noFill/>
            <a:extLst>
              <a:ext uri="{909E8E84-426E-40DD-AFC4-6F175D3DCCD1}">
                <a14:hiddenFill xmlns:a14="http://schemas.microsoft.com/office/drawing/2010/main">
                  <a:solidFill>
                    <a:srgbClr val="FFFFFF"/>
                  </a:solidFill>
                </a14:hiddenFill>
              </a:ext>
            </a:extLst>
          </p:spPr>
        </p:pic>
        <p:sp>
          <p:nvSpPr>
            <p:cNvPr id="7" name="Triangle 6">
              <a:extLst>
                <a:ext uri="{FF2B5EF4-FFF2-40B4-BE49-F238E27FC236}">
                  <a16:creationId xmlns:a16="http://schemas.microsoft.com/office/drawing/2014/main" id="{E09AA88B-6EEA-33C0-97DD-31FF2D7409D3}"/>
                </a:ext>
              </a:extLst>
            </p:cNvPr>
            <p:cNvSpPr/>
            <p:nvPr/>
          </p:nvSpPr>
          <p:spPr>
            <a:xfrm rot="10800000">
              <a:off x="5357813" y="4540851"/>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5F95B4-4A4F-D161-241F-061AAE60EDC6}"/>
                </a:ext>
              </a:extLst>
            </p:cNvPr>
            <p:cNvSpPr txBox="1"/>
            <p:nvPr/>
          </p:nvSpPr>
          <p:spPr>
            <a:xfrm>
              <a:off x="5486400" y="4455468"/>
              <a:ext cx="131445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HERA Collaboration</a:t>
              </a:r>
            </a:p>
          </p:txBody>
        </p:sp>
        <p:sp>
          <p:nvSpPr>
            <p:cNvPr id="9" name="Triangle 8">
              <a:extLst>
                <a:ext uri="{FF2B5EF4-FFF2-40B4-BE49-F238E27FC236}">
                  <a16:creationId xmlns:a16="http://schemas.microsoft.com/office/drawing/2014/main" id="{8FAC30D5-877C-E047-6EB7-571B52316813}"/>
                </a:ext>
              </a:extLst>
            </p:cNvPr>
            <p:cNvSpPr/>
            <p:nvPr/>
          </p:nvSpPr>
          <p:spPr>
            <a:xfrm rot="10800000">
              <a:off x="2070889" y="2637428"/>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04A11F2A-D8C5-06D1-08F6-7854BA49FA4F}"/>
                </a:ext>
              </a:extLst>
            </p:cNvPr>
            <p:cNvSpPr/>
            <p:nvPr/>
          </p:nvSpPr>
          <p:spPr>
            <a:xfrm rot="10800000">
              <a:off x="3414713" y="2400300"/>
              <a:ext cx="71437" cy="57150"/>
            </a:xfrm>
            <a:prstGeom prst="triangle">
              <a:avLst/>
            </a:prstGeom>
            <a:solidFill>
              <a:srgbClr val="D000C2"/>
            </a:solidFill>
            <a:ln>
              <a:solidFill>
                <a:srgbClr val="C35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wn Arrow 1">
            <a:extLst>
              <a:ext uri="{FF2B5EF4-FFF2-40B4-BE49-F238E27FC236}">
                <a16:creationId xmlns:a16="http://schemas.microsoft.com/office/drawing/2014/main" id="{E99C808A-5DE6-200D-54F1-4CA2B9F35D52}"/>
              </a:ext>
            </a:extLst>
          </p:cNvPr>
          <p:cNvSpPr/>
          <p:nvPr/>
        </p:nvSpPr>
        <p:spPr>
          <a:xfrm>
            <a:off x="1314450" y="262890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CE369229-273D-589B-028D-376A8F5153D0}"/>
              </a:ext>
            </a:extLst>
          </p:cNvPr>
          <p:cNvSpPr/>
          <p:nvPr/>
        </p:nvSpPr>
        <p:spPr>
          <a:xfrm>
            <a:off x="1485900" y="257175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F4DCB95-0CCF-3767-DB28-E335D5A11F1F}"/>
              </a:ext>
            </a:extLst>
          </p:cNvPr>
          <p:cNvSpPr/>
          <p:nvPr/>
        </p:nvSpPr>
        <p:spPr>
          <a:xfrm>
            <a:off x="1600200" y="2514600"/>
            <a:ext cx="77000" cy="17145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30EEF-A4E5-FF6E-3107-8301B79E6731}"/>
              </a:ext>
            </a:extLst>
          </p:cNvPr>
          <p:cNvSpPr/>
          <p:nvPr/>
        </p:nvSpPr>
        <p:spPr>
          <a:xfrm>
            <a:off x="1317600" y="2610899"/>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00B64D3-4605-B265-2FE2-7978321D5829}"/>
              </a:ext>
            </a:extLst>
          </p:cNvPr>
          <p:cNvSpPr/>
          <p:nvPr/>
        </p:nvSpPr>
        <p:spPr>
          <a:xfrm>
            <a:off x="1485900" y="2553750"/>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7185FD-CBC6-6F1A-0AE2-00016ABD2546}"/>
              </a:ext>
            </a:extLst>
          </p:cNvPr>
          <p:cNvSpPr/>
          <p:nvPr/>
        </p:nvSpPr>
        <p:spPr>
          <a:xfrm>
            <a:off x="1600200" y="2496600"/>
            <a:ext cx="72000" cy="18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EB5963D-7340-B304-34CF-BD0B5CBDF1BE}"/>
              </a:ext>
            </a:extLst>
          </p:cNvPr>
          <p:cNvSpPr txBox="1">
            <a:spLocks/>
          </p:cNvSpPr>
          <p:nvPr/>
        </p:nvSpPr>
        <p:spPr>
          <a:xfrm>
            <a:off x="2228850" y="9060"/>
            <a:ext cx="42291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pPr algn="ctr"/>
            <a:r>
              <a:rPr lang="en-US" sz="1800" dirty="0">
                <a:solidFill>
                  <a:schemeClr val="tx1">
                    <a:lumMod val="90000"/>
                    <a:lumOff val="10000"/>
                  </a:schemeClr>
                </a:solidFill>
                <a:latin typeface="Arial Rounded MT Bold" charset="0"/>
                <a:ea typeface="Arial Rounded MT Bold" charset="0"/>
                <a:cs typeface="Arial Rounded MT Bold" charset="0"/>
              </a:rPr>
              <a:t>published results</a:t>
            </a:r>
          </a:p>
        </p:txBody>
      </p:sp>
      <p:sp>
        <p:nvSpPr>
          <p:cNvPr id="16" name="Rectangle 15">
            <a:extLst>
              <a:ext uri="{FF2B5EF4-FFF2-40B4-BE49-F238E27FC236}">
                <a16:creationId xmlns:a16="http://schemas.microsoft.com/office/drawing/2014/main" id="{7C349ACA-569B-46DC-EDB1-84540CFE6A18}"/>
              </a:ext>
            </a:extLst>
          </p:cNvPr>
          <p:cNvSpPr/>
          <p:nvPr/>
        </p:nvSpPr>
        <p:spPr>
          <a:xfrm>
            <a:off x="4057650" y="1657350"/>
            <a:ext cx="3486150" cy="1828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 factor of 100 improvement on 2016</a:t>
            </a:r>
          </a:p>
          <a:p>
            <a:pPr algn="ctr"/>
            <a:endParaRPr lang="en-US" sz="2000" dirty="0"/>
          </a:p>
          <a:p>
            <a:pPr algn="ctr"/>
            <a:r>
              <a:rPr lang="en-US" sz="2000" dirty="0"/>
              <a:t>A factor of 4 improvement on 2020</a:t>
            </a:r>
          </a:p>
        </p:txBody>
      </p:sp>
    </p:spTree>
    <p:extLst>
      <p:ext uri="{BB962C8B-B14F-4D97-AF65-F5344CB8AC3E}">
        <p14:creationId xmlns:p14="http://schemas.microsoft.com/office/powerpoint/2010/main" val="360308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819899" y="606952"/>
            <a:ext cx="1917225"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ounded Rectangle 24"/>
          <p:cNvSpPr/>
          <p:nvPr/>
        </p:nvSpPr>
        <p:spPr>
          <a:xfrm>
            <a:off x="5029200" y="613865"/>
            <a:ext cx="1600200"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ounded Rectangle 23"/>
          <p:cNvSpPr/>
          <p:nvPr/>
        </p:nvSpPr>
        <p:spPr>
          <a:xfrm>
            <a:off x="3200400" y="613865"/>
            <a:ext cx="1761156"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ounded Rectangle 22"/>
          <p:cNvSpPr/>
          <p:nvPr/>
        </p:nvSpPr>
        <p:spPr>
          <a:xfrm>
            <a:off x="285751" y="606952"/>
            <a:ext cx="2793554"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Left-Right Arrow 5"/>
          <p:cNvSpPr/>
          <p:nvPr/>
        </p:nvSpPr>
        <p:spPr>
          <a:xfrm>
            <a:off x="336075" y="4286251"/>
            <a:ext cx="8401050" cy="659381"/>
          </a:xfrm>
          <a:prstGeom prst="leftRightArrow">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p:cNvSpPr txBox="1">
            <a:spLocks/>
          </p:cNvSpPr>
          <p:nvPr/>
        </p:nvSpPr>
        <p:spPr>
          <a:xfrm>
            <a:off x="2800350" y="9060"/>
            <a:ext cx="33147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MWA background work</a:t>
            </a:r>
          </a:p>
        </p:txBody>
      </p:sp>
      <p:sp>
        <p:nvSpPr>
          <p:cNvPr id="5" name="TextBox 4"/>
          <p:cNvSpPr txBox="1"/>
          <p:nvPr/>
        </p:nvSpPr>
        <p:spPr>
          <a:xfrm>
            <a:off x="3079305" y="4457701"/>
            <a:ext cx="2692846" cy="338554"/>
          </a:xfrm>
          <a:prstGeom prst="rect">
            <a:avLst/>
          </a:prstGeom>
          <a:noFill/>
        </p:spPr>
        <p:txBody>
          <a:bodyPr wrap="square" rtlCol="0">
            <a:spAutoFit/>
          </a:bodyPr>
          <a:lstStyle/>
          <a:p>
            <a:r>
              <a:rPr lang="en-US" sz="1600" b="1" dirty="0"/>
              <a:t>Full end-to-end simulations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12" y="1007061"/>
            <a:ext cx="2167458" cy="1032970"/>
          </a:xfrm>
          <a:prstGeom prst="rect">
            <a:avLst/>
          </a:prstGeom>
        </p:spPr>
      </p:pic>
      <p:pic>
        <p:nvPicPr>
          <p:cNvPr id="19" name="Picture 18"/>
          <p:cNvPicPr/>
          <p:nvPr/>
        </p:nvPicPr>
        <p:blipFill rotWithShape="1">
          <a:blip r:embed="rId3" cstate="print">
            <a:extLst>
              <a:ext uri="{28A0092B-C50C-407E-A947-70E740481C1C}">
                <a14:useLocalDpi xmlns:a14="http://schemas.microsoft.com/office/drawing/2010/main" val="0"/>
              </a:ext>
            </a:extLst>
          </a:blip>
          <a:srcRect l="52206" r="26585" b="49889"/>
          <a:stretch/>
        </p:blipFill>
        <p:spPr>
          <a:xfrm>
            <a:off x="3293735" y="1025844"/>
            <a:ext cx="1600200" cy="1660207"/>
          </a:xfrm>
          <a:prstGeom prst="rect">
            <a:avLst/>
          </a:prstGeom>
        </p:spPr>
      </p:pic>
      <p:pic>
        <p:nvPicPr>
          <p:cNvPr id="20" name="Picture 19"/>
          <p:cNvPicPr>
            <a:picLocks noChangeAspect="1"/>
          </p:cNvPicPr>
          <p:nvPr/>
        </p:nvPicPr>
        <p:blipFill>
          <a:blip r:embed="rId4"/>
          <a:stretch>
            <a:fillRect/>
          </a:stretch>
        </p:blipFill>
        <p:spPr>
          <a:xfrm>
            <a:off x="735547" y="2084152"/>
            <a:ext cx="826955" cy="887649"/>
          </a:xfrm>
          <a:prstGeom prst="rect">
            <a:avLst/>
          </a:prstGeom>
        </p:spPr>
      </p:pic>
      <p:pic>
        <p:nvPicPr>
          <p:cNvPr id="21" name="Picture 4" descr="adio continuum image of SNR Puppis A at 327 MHz obtained with the VLA in the CnB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130" y="2095966"/>
            <a:ext cx="875835" cy="8758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628113" y="3143250"/>
            <a:ext cx="2115088" cy="878010"/>
          </a:xfrm>
          <a:prstGeom prst="rect">
            <a:avLst/>
          </a:prstGeom>
        </p:spPr>
      </p:pic>
      <p:sp>
        <p:nvSpPr>
          <p:cNvPr id="27" name="TextBox 26"/>
          <p:cNvSpPr txBox="1"/>
          <p:nvPr/>
        </p:nvSpPr>
        <p:spPr>
          <a:xfrm>
            <a:off x="2257377" y="466195"/>
            <a:ext cx="739103" cy="400110"/>
          </a:xfrm>
          <a:prstGeom prst="rect">
            <a:avLst/>
          </a:prstGeom>
          <a:solidFill>
            <a:schemeClr val="bg1"/>
          </a:solidFill>
          <a:ln>
            <a:solidFill>
              <a:srgbClr val="7030A0"/>
            </a:solidFill>
          </a:ln>
        </p:spPr>
        <p:txBody>
          <a:bodyPr wrap="square" rtlCol="0">
            <a:spAutoFit/>
          </a:bodyPr>
          <a:lstStyle/>
          <a:p>
            <a:r>
              <a:rPr lang="en-US" sz="2000" b="1" dirty="0">
                <a:solidFill>
                  <a:srgbClr val="7030A0"/>
                </a:solidFill>
              </a:rPr>
              <a:t>SKY</a:t>
            </a:r>
            <a:endParaRPr lang="en-US" sz="1800" b="1" dirty="0">
              <a:solidFill>
                <a:srgbClr val="7030A0"/>
              </a:solidFill>
            </a:endParaRPr>
          </a:p>
        </p:txBody>
      </p:sp>
      <p:sp>
        <p:nvSpPr>
          <p:cNvPr id="28" name="TextBox 27"/>
          <p:cNvSpPr txBox="1"/>
          <p:nvPr/>
        </p:nvSpPr>
        <p:spPr>
          <a:xfrm>
            <a:off x="3429000" y="476056"/>
            <a:ext cx="1653652"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IONOSPHERE</a:t>
            </a:r>
            <a:endParaRPr lang="en-US" sz="1800" b="1" dirty="0">
              <a:solidFill>
                <a:srgbClr val="7030A0"/>
              </a:solidFill>
            </a:endParaRPr>
          </a:p>
        </p:txBody>
      </p:sp>
      <p:sp>
        <p:nvSpPr>
          <p:cNvPr id="29" name="TextBox 28"/>
          <p:cNvSpPr txBox="1"/>
          <p:nvPr/>
        </p:nvSpPr>
        <p:spPr>
          <a:xfrm>
            <a:off x="5232197" y="476056"/>
            <a:ext cx="1386705"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TELESCOPE</a:t>
            </a:r>
            <a:endParaRPr lang="en-US" sz="1800" b="1" dirty="0">
              <a:solidFill>
                <a:srgbClr val="7030A0"/>
              </a:solidFill>
            </a:endParaRPr>
          </a:p>
        </p:txBody>
      </p:sp>
      <p:sp>
        <p:nvSpPr>
          <p:cNvPr id="30" name="TextBox 29"/>
          <p:cNvSpPr txBox="1"/>
          <p:nvPr/>
        </p:nvSpPr>
        <p:spPr>
          <a:xfrm>
            <a:off x="7426372" y="457201"/>
            <a:ext cx="1260428"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ANALYSIS</a:t>
            </a:r>
            <a:endParaRPr lang="en-US" sz="1800" b="1" dirty="0">
              <a:solidFill>
                <a:srgbClr val="7030A0"/>
              </a:solidFill>
            </a:endParaRPr>
          </a:p>
        </p:txBody>
      </p:sp>
      <p:pic>
        <p:nvPicPr>
          <p:cNvPr id="33" name="Picture 32"/>
          <p:cNvPicPr>
            <a:picLocks noChangeAspect="1"/>
          </p:cNvPicPr>
          <p:nvPr/>
        </p:nvPicPr>
        <p:blipFill>
          <a:blip r:embed="rId7"/>
          <a:stretch>
            <a:fillRect/>
          </a:stretch>
        </p:blipFill>
        <p:spPr>
          <a:xfrm>
            <a:off x="5086351" y="2654211"/>
            <a:ext cx="1503008" cy="1174840"/>
          </a:xfrm>
          <a:prstGeom prst="rect">
            <a:avLst/>
          </a:prstGeom>
        </p:spPr>
      </p:pic>
      <p:pic>
        <p:nvPicPr>
          <p:cNvPr id="34" name="Picture 33"/>
          <p:cNvPicPr>
            <a:picLocks noChangeAspect="1"/>
          </p:cNvPicPr>
          <p:nvPr/>
        </p:nvPicPr>
        <p:blipFill>
          <a:blip r:embed="rId8"/>
          <a:stretch>
            <a:fillRect/>
          </a:stretch>
        </p:blipFill>
        <p:spPr>
          <a:xfrm>
            <a:off x="7143750" y="2057400"/>
            <a:ext cx="1314450" cy="19431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6923" y="914400"/>
            <a:ext cx="1212596" cy="1049304"/>
          </a:xfrm>
          <a:prstGeom prst="rect">
            <a:avLst/>
          </a:prstGeom>
        </p:spPr>
      </p:pic>
      <p:pic>
        <p:nvPicPr>
          <p:cNvPr id="3" name="Picture 2"/>
          <p:cNvPicPr>
            <a:picLocks noChangeAspect="1"/>
          </p:cNvPicPr>
          <p:nvPr/>
        </p:nvPicPr>
        <p:blipFill>
          <a:blip r:embed="rId10"/>
          <a:stretch>
            <a:fillRect/>
          </a:stretch>
        </p:blipFill>
        <p:spPr>
          <a:xfrm>
            <a:off x="3314701" y="2857501"/>
            <a:ext cx="1556663" cy="1209569"/>
          </a:xfrm>
          <a:prstGeom prst="rect">
            <a:avLst/>
          </a:prstGeom>
        </p:spPr>
      </p:pic>
      <p:pic>
        <p:nvPicPr>
          <p:cNvPr id="10" name="Picture 9"/>
          <p:cNvPicPr>
            <a:picLocks noChangeAspect="1"/>
          </p:cNvPicPr>
          <p:nvPr/>
        </p:nvPicPr>
        <p:blipFill>
          <a:blip r:embed="rId11"/>
          <a:stretch>
            <a:fillRect/>
          </a:stretch>
        </p:blipFill>
        <p:spPr>
          <a:xfrm>
            <a:off x="5115349" y="1063714"/>
            <a:ext cx="1427903" cy="1404236"/>
          </a:xfrm>
          <a:prstGeom prst="rect">
            <a:avLst/>
          </a:prstGeom>
        </p:spPr>
      </p:pic>
    </p:spTree>
    <p:extLst>
      <p:ext uri="{BB962C8B-B14F-4D97-AF65-F5344CB8AC3E}">
        <p14:creationId xmlns:p14="http://schemas.microsoft.com/office/powerpoint/2010/main" val="298604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EB5963D-7340-B304-34CF-BD0B5CBDF1BE}"/>
              </a:ext>
            </a:extLst>
          </p:cNvPr>
          <p:cNvSpPr txBox="1">
            <a:spLocks/>
          </p:cNvSpPr>
          <p:nvPr/>
        </p:nvSpPr>
        <p:spPr>
          <a:xfrm>
            <a:off x="2914650" y="9060"/>
            <a:ext cx="268605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pPr algn="ctr"/>
            <a:r>
              <a:rPr lang="en-US" sz="1800" dirty="0">
                <a:solidFill>
                  <a:schemeClr val="tx1">
                    <a:lumMod val="90000"/>
                    <a:lumOff val="10000"/>
                  </a:schemeClr>
                </a:solidFill>
                <a:latin typeface="Arial Rounded MT Bold" charset="0"/>
                <a:ea typeface="Arial Rounded MT Bold" charset="0"/>
                <a:cs typeface="Arial Rounded MT Bold" charset="0"/>
              </a:rPr>
              <a:t>21cm forest</a:t>
            </a:r>
          </a:p>
        </p:txBody>
      </p:sp>
      <p:pic>
        <p:nvPicPr>
          <p:cNvPr id="19" name="Picture 18" descr="A screenshot of a document&#10;&#10;Description automatically generated">
            <a:extLst>
              <a:ext uri="{FF2B5EF4-FFF2-40B4-BE49-F238E27FC236}">
                <a16:creationId xmlns:a16="http://schemas.microsoft.com/office/drawing/2014/main" id="{61C0D81B-285F-5836-D5FA-A2B5D192A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 y="1082835"/>
            <a:ext cx="4157564" cy="3146265"/>
          </a:xfrm>
          <a:prstGeom prst="rect">
            <a:avLst/>
          </a:prstGeom>
        </p:spPr>
      </p:pic>
      <p:pic>
        <p:nvPicPr>
          <p:cNvPr id="20" name="Picture 19">
            <a:extLst>
              <a:ext uri="{FF2B5EF4-FFF2-40B4-BE49-F238E27FC236}">
                <a16:creationId xmlns:a16="http://schemas.microsoft.com/office/drawing/2014/main" id="{1E3E84A4-6F88-330A-F84F-1BFA825FF469}"/>
              </a:ext>
            </a:extLst>
          </p:cNvPr>
          <p:cNvPicPr>
            <a:picLocks noChangeAspect="1"/>
          </p:cNvPicPr>
          <p:nvPr/>
        </p:nvPicPr>
        <p:blipFill>
          <a:blip r:embed="rId3"/>
          <a:stretch>
            <a:fillRect/>
          </a:stretch>
        </p:blipFill>
        <p:spPr>
          <a:xfrm>
            <a:off x="4528721" y="421134"/>
            <a:ext cx="4229100" cy="2016767"/>
          </a:xfrm>
          <a:prstGeom prst="rect">
            <a:avLst/>
          </a:prstGeom>
        </p:spPr>
      </p:pic>
      <p:pic>
        <p:nvPicPr>
          <p:cNvPr id="1026" name="Picture 2" descr="1D power spectrum from a single $50\, \rm cMpc$ long 21-cm forest spectrum in the fiducial model of the IGM with $\mathrm{log}_{10}f_{\rm X}=-2$ and $\langle x_{\rm {{H\,\small I}}}\rangle =0.25$. The solid orange curve shows the median power spectrum of the signal and the orange shaded region marks 68 per cent range from 1000 mock spectra. The dashed fuchsia curve shows the power spectrum of the noise assuming an observation targeting $S_{147}=64.2\, \rm mJy$ and $\alpha _{\rm R}=-0.44$ quasar with uGMRT over $t_{\rm int}=500\, \rm hr$ (top curve) and SKA1-low over $t_{\rm int}=50\, \rm hr$.">
            <a:extLst>
              <a:ext uri="{FF2B5EF4-FFF2-40B4-BE49-F238E27FC236}">
                <a16:creationId xmlns:a16="http://schemas.microsoft.com/office/drawing/2014/main" id="{ED2A7410-5AB0-9F29-6A4F-B497DD003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62" y="2794095"/>
            <a:ext cx="4000500" cy="190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00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819899" y="606952"/>
            <a:ext cx="1917225"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ounded Rectangle 24"/>
          <p:cNvSpPr/>
          <p:nvPr/>
        </p:nvSpPr>
        <p:spPr>
          <a:xfrm>
            <a:off x="5029200" y="613865"/>
            <a:ext cx="1600200"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ounded Rectangle 23"/>
          <p:cNvSpPr/>
          <p:nvPr/>
        </p:nvSpPr>
        <p:spPr>
          <a:xfrm>
            <a:off x="3200400" y="613865"/>
            <a:ext cx="1761156"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ounded Rectangle 22"/>
          <p:cNvSpPr/>
          <p:nvPr/>
        </p:nvSpPr>
        <p:spPr>
          <a:xfrm>
            <a:off x="285751" y="606952"/>
            <a:ext cx="2793554" cy="3622149"/>
          </a:xfrm>
          <a:prstGeom prst="roundRect">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Left-Right Arrow 5"/>
          <p:cNvSpPr/>
          <p:nvPr/>
        </p:nvSpPr>
        <p:spPr>
          <a:xfrm>
            <a:off x="336075" y="4286251"/>
            <a:ext cx="8401050" cy="659381"/>
          </a:xfrm>
          <a:prstGeom prst="leftRightArrow">
            <a:avLst/>
          </a:prstGeom>
          <a:solidFill>
            <a:srgbClr val="D5C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p:cNvSpPr txBox="1">
            <a:spLocks/>
          </p:cNvSpPr>
          <p:nvPr/>
        </p:nvSpPr>
        <p:spPr>
          <a:xfrm>
            <a:off x="2800350" y="9060"/>
            <a:ext cx="33147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MWA background work</a:t>
            </a:r>
          </a:p>
        </p:txBody>
      </p:sp>
      <p:sp>
        <p:nvSpPr>
          <p:cNvPr id="5" name="TextBox 4"/>
          <p:cNvSpPr txBox="1"/>
          <p:nvPr/>
        </p:nvSpPr>
        <p:spPr>
          <a:xfrm>
            <a:off x="3079305" y="4457701"/>
            <a:ext cx="2692846" cy="338554"/>
          </a:xfrm>
          <a:prstGeom prst="rect">
            <a:avLst/>
          </a:prstGeom>
          <a:noFill/>
        </p:spPr>
        <p:txBody>
          <a:bodyPr wrap="square" rtlCol="0">
            <a:spAutoFit/>
          </a:bodyPr>
          <a:lstStyle/>
          <a:p>
            <a:r>
              <a:rPr lang="en-US" sz="1600" b="1" dirty="0"/>
              <a:t>Full end-to-end simulations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12" y="1007061"/>
            <a:ext cx="2167458" cy="1032970"/>
          </a:xfrm>
          <a:prstGeom prst="rect">
            <a:avLst/>
          </a:prstGeom>
        </p:spPr>
      </p:pic>
      <p:pic>
        <p:nvPicPr>
          <p:cNvPr id="19" name="Picture 18"/>
          <p:cNvPicPr/>
          <p:nvPr/>
        </p:nvPicPr>
        <p:blipFill rotWithShape="1">
          <a:blip r:embed="rId3" cstate="print">
            <a:extLst>
              <a:ext uri="{28A0092B-C50C-407E-A947-70E740481C1C}">
                <a14:useLocalDpi xmlns:a14="http://schemas.microsoft.com/office/drawing/2010/main" val="0"/>
              </a:ext>
            </a:extLst>
          </a:blip>
          <a:srcRect l="52206" r="26585" b="49889"/>
          <a:stretch/>
        </p:blipFill>
        <p:spPr>
          <a:xfrm>
            <a:off x="3293735" y="1025844"/>
            <a:ext cx="1600200" cy="1660207"/>
          </a:xfrm>
          <a:prstGeom prst="rect">
            <a:avLst/>
          </a:prstGeom>
        </p:spPr>
      </p:pic>
      <p:pic>
        <p:nvPicPr>
          <p:cNvPr id="20" name="Picture 19"/>
          <p:cNvPicPr>
            <a:picLocks noChangeAspect="1"/>
          </p:cNvPicPr>
          <p:nvPr/>
        </p:nvPicPr>
        <p:blipFill>
          <a:blip r:embed="rId4"/>
          <a:stretch>
            <a:fillRect/>
          </a:stretch>
        </p:blipFill>
        <p:spPr>
          <a:xfrm>
            <a:off x="735547" y="2084152"/>
            <a:ext cx="826955" cy="887649"/>
          </a:xfrm>
          <a:prstGeom prst="rect">
            <a:avLst/>
          </a:prstGeom>
        </p:spPr>
      </p:pic>
      <p:pic>
        <p:nvPicPr>
          <p:cNvPr id="21" name="Picture 4" descr="adio continuum image of SNR Puppis A at 327 MHz obtained with the VLA in the CnB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130" y="2095966"/>
            <a:ext cx="875835" cy="8758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stretch>
            <a:fillRect/>
          </a:stretch>
        </p:blipFill>
        <p:spPr>
          <a:xfrm>
            <a:off x="628113" y="3143250"/>
            <a:ext cx="2115088" cy="878010"/>
          </a:xfrm>
          <a:prstGeom prst="rect">
            <a:avLst/>
          </a:prstGeom>
        </p:spPr>
      </p:pic>
      <p:sp>
        <p:nvSpPr>
          <p:cNvPr id="27" name="TextBox 26"/>
          <p:cNvSpPr txBox="1"/>
          <p:nvPr/>
        </p:nvSpPr>
        <p:spPr>
          <a:xfrm>
            <a:off x="2257377" y="466195"/>
            <a:ext cx="739103" cy="400110"/>
          </a:xfrm>
          <a:prstGeom prst="rect">
            <a:avLst/>
          </a:prstGeom>
          <a:solidFill>
            <a:schemeClr val="bg1"/>
          </a:solidFill>
          <a:ln>
            <a:solidFill>
              <a:srgbClr val="7030A0"/>
            </a:solidFill>
          </a:ln>
        </p:spPr>
        <p:txBody>
          <a:bodyPr wrap="square" rtlCol="0">
            <a:spAutoFit/>
          </a:bodyPr>
          <a:lstStyle/>
          <a:p>
            <a:r>
              <a:rPr lang="en-US" sz="2000" b="1" dirty="0">
                <a:solidFill>
                  <a:srgbClr val="7030A0"/>
                </a:solidFill>
              </a:rPr>
              <a:t>SKY</a:t>
            </a:r>
            <a:endParaRPr lang="en-US" sz="1800" b="1" dirty="0">
              <a:solidFill>
                <a:srgbClr val="7030A0"/>
              </a:solidFill>
            </a:endParaRPr>
          </a:p>
        </p:txBody>
      </p:sp>
      <p:sp>
        <p:nvSpPr>
          <p:cNvPr id="28" name="TextBox 27"/>
          <p:cNvSpPr txBox="1"/>
          <p:nvPr/>
        </p:nvSpPr>
        <p:spPr>
          <a:xfrm>
            <a:off x="3429000" y="476056"/>
            <a:ext cx="1653652"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IONOSPHERE</a:t>
            </a:r>
            <a:endParaRPr lang="en-US" sz="1800" b="1" dirty="0">
              <a:solidFill>
                <a:srgbClr val="7030A0"/>
              </a:solidFill>
            </a:endParaRPr>
          </a:p>
        </p:txBody>
      </p:sp>
      <p:sp>
        <p:nvSpPr>
          <p:cNvPr id="29" name="TextBox 28"/>
          <p:cNvSpPr txBox="1"/>
          <p:nvPr/>
        </p:nvSpPr>
        <p:spPr>
          <a:xfrm>
            <a:off x="5232197" y="476056"/>
            <a:ext cx="1386705"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TELESCOPE</a:t>
            </a:r>
            <a:endParaRPr lang="en-US" sz="1800" b="1" dirty="0">
              <a:solidFill>
                <a:srgbClr val="7030A0"/>
              </a:solidFill>
            </a:endParaRPr>
          </a:p>
        </p:txBody>
      </p:sp>
      <p:sp>
        <p:nvSpPr>
          <p:cNvPr id="30" name="TextBox 29"/>
          <p:cNvSpPr txBox="1"/>
          <p:nvPr/>
        </p:nvSpPr>
        <p:spPr>
          <a:xfrm>
            <a:off x="7426372" y="457201"/>
            <a:ext cx="1260428" cy="400110"/>
          </a:xfrm>
          <a:prstGeom prst="rect">
            <a:avLst/>
          </a:prstGeom>
          <a:solidFill>
            <a:schemeClr val="bg1"/>
          </a:solidFill>
          <a:ln>
            <a:solidFill>
              <a:srgbClr val="7030A0"/>
            </a:solidFill>
          </a:ln>
        </p:spPr>
        <p:txBody>
          <a:bodyPr wrap="square" rtlCol="0">
            <a:spAutoFit/>
          </a:bodyPr>
          <a:lstStyle/>
          <a:p>
            <a:r>
              <a:rPr lang="en-US" sz="2000" b="1">
                <a:solidFill>
                  <a:srgbClr val="7030A0"/>
                </a:solidFill>
              </a:rPr>
              <a:t>ANALYSIS</a:t>
            </a:r>
            <a:endParaRPr lang="en-US" sz="1800" b="1" dirty="0">
              <a:solidFill>
                <a:srgbClr val="7030A0"/>
              </a:solidFill>
            </a:endParaRPr>
          </a:p>
        </p:txBody>
      </p:sp>
      <p:pic>
        <p:nvPicPr>
          <p:cNvPr id="33" name="Picture 32"/>
          <p:cNvPicPr>
            <a:picLocks noChangeAspect="1"/>
          </p:cNvPicPr>
          <p:nvPr/>
        </p:nvPicPr>
        <p:blipFill>
          <a:blip r:embed="rId7"/>
          <a:stretch>
            <a:fillRect/>
          </a:stretch>
        </p:blipFill>
        <p:spPr>
          <a:xfrm>
            <a:off x="5086351" y="2654211"/>
            <a:ext cx="1503008" cy="1174840"/>
          </a:xfrm>
          <a:prstGeom prst="rect">
            <a:avLst/>
          </a:prstGeom>
        </p:spPr>
      </p:pic>
      <p:pic>
        <p:nvPicPr>
          <p:cNvPr id="34" name="Picture 33"/>
          <p:cNvPicPr>
            <a:picLocks noChangeAspect="1"/>
          </p:cNvPicPr>
          <p:nvPr/>
        </p:nvPicPr>
        <p:blipFill>
          <a:blip r:embed="rId8"/>
          <a:stretch>
            <a:fillRect/>
          </a:stretch>
        </p:blipFill>
        <p:spPr>
          <a:xfrm>
            <a:off x="7143750" y="2057400"/>
            <a:ext cx="1314450" cy="19431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6923" y="914400"/>
            <a:ext cx="1212596" cy="1049304"/>
          </a:xfrm>
          <a:prstGeom prst="rect">
            <a:avLst/>
          </a:prstGeom>
        </p:spPr>
      </p:pic>
      <p:pic>
        <p:nvPicPr>
          <p:cNvPr id="3" name="Picture 2"/>
          <p:cNvPicPr>
            <a:picLocks noChangeAspect="1"/>
          </p:cNvPicPr>
          <p:nvPr/>
        </p:nvPicPr>
        <p:blipFill>
          <a:blip r:embed="rId10"/>
          <a:stretch>
            <a:fillRect/>
          </a:stretch>
        </p:blipFill>
        <p:spPr>
          <a:xfrm>
            <a:off x="3314701" y="2857501"/>
            <a:ext cx="1556663" cy="1209569"/>
          </a:xfrm>
          <a:prstGeom prst="rect">
            <a:avLst/>
          </a:prstGeom>
        </p:spPr>
      </p:pic>
      <p:pic>
        <p:nvPicPr>
          <p:cNvPr id="10" name="Picture 9"/>
          <p:cNvPicPr>
            <a:picLocks noChangeAspect="1"/>
          </p:cNvPicPr>
          <p:nvPr/>
        </p:nvPicPr>
        <p:blipFill>
          <a:blip r:embed="rId11"/>
          <a:stretch>
            <a:fillRect/>
          </a:stretch>
        </p:blipFill>
        <p:spPr>
          <a:xfrm>
            <a:off x="5115349" y="1063714"/>
            <a:ext cx="1427903" cy="1404236"/>
          </a:xfrm>
          <a:prstGeom prst="rect">
            <a:avLst/>
          </a:prstGeom>
        </p:spPr>
      </p:pic>
      <p:sp>
        <p:nvSpPr>
          <p:cNvPr id="7" name="Rounded Rectangle 6">
            <a:extLst>
              <a:ext uri="{FF2B5EF4-FFF2-40B4-BE49-F238E27FC236}">
                <a16:creationId xmlns:a16="http://schemas.microsoft.com/office/drawing/2014/main" id="{390A4624-9E9F-1114-BBF5-958F04877961}"/>
              </a:ext>
            </a:extLst>
          </p:cNvPr>
          <p:cNvSpPr/>
          <p:nvPr/>
        </p:nvSpPr>
        <p:spPr>
          <a:xfrm>
            <a:off x="857250" y="1200150"/>
            <a:ext cx="1756714" cy="24003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Lynch et al 2021;</a:t>
            </a:r>
          </a:p>
          <a:p>
            <a:pPr algn="ctr"/>
            <a:r>
              <a:rPr lang="en-US" sz="1800" dirty="0"/>
              <a:t>Cook et al 2022;</a:t>
            </a:r>
          </a:p>
          <a:p>
            <a:pPr algn="ctr"/>
            <a:r>
              <a:rPr lang="en-US" sz="1800" dirty="0" err="1"/>
              <a:t>Kriele</a:t>
            </a:r>
            <a:r>
              <a:rPr lang="en-US" sz="1800" dirty="0"/>
              <a:t> et al 2020</a:t>
            </a:r>
          </a:p>
          <a:p>
            <a:pPr algn="ctr"/>
            <a:r>
              <a:rPr lang="en-US" sz="1800" dirty="0"/>
              <a:t>McKinley et al 2022</a:t>
            </a:r>
          </a:p>
        </p:txBody>
      </p:sp>
      <p:sp>
        <p:nvSpPr>
          <p:cNvPr id="8" name="Rounded Rectangle 7">
            <a:extLst>
              <a:ext uri="{FF2B5EF4-FFF2-40B4-BE49-F238E27FC236}">
                <a16:creationId xmlns:a16="http://schemas.microsoft.com/office/drawing/2014/main" id="{1E5363CE-20D8-3444-5F23-87074F040926}"/>
              </a:ext>
            </a:extLst>
          </p:cNvPr>
          <p:cNvSpPr/>
          <p:nvPr/>
        </p:nvSpPr>
        <p:spPr>
          <a:xfrm>
            <a:off x="3234388" y="1600200"/>
            <a:ext cx="1583355" cy="15430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Jordan et al 2017;</a:t>
            </a:r>
          </a:p>
          <a:p>
            <a:pPr algn="ctr"/>
            <a:r>
              <a:rPr lang="en-US" sz="1800" dirty="0"/>
              <a:t>Trott et al 2017</a:t>
            </a:r>
          </a:p>
        </p:txBody>
      </p:sp>
      <p:sp>
        <p:nvSpPr>
          <p:cNvPr id="9" name="Rounded Rectangle 8">
            <a:extLst>
              <a:ext uri="{FF2B5EF4-FFF2-40B4-BE49-F238E27FC236}">
                <a16:creationId xmlns:a16="http://schemas.microsoft.com/office/drawing/2014/main" id="{EC1BA5CB-90A1-387D-A4DF-F9193735B861}"/>
              </a:ext>
            </a:extLst>
          </p:cNvPr>
          <p:cNvSpPr/>
          <p:nvPr/>
        </p:nvSpPr>
        <p:spPr>
          <a:xfrm>
            <a:off x="4932042" y="971550"/>
            <a:ext cx="1845576" cy="31456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Joseph et al 2018;</a:t>
            </a:r>
          </a:p>
          <a:p>
            <a:pPr algn="ctr"/>
            <a:r>
              <a:rPr lang="en-US" sz="1800" dirty="0" err="1"/>
              <a:t>Chokshi</a:t>
            </a:r>
            <a:r>
              <a:rPr lang="en-US" sz="1800" dirty="0"/>
              <a:t> et al 2021;</a:t>
            </a:r>
          </a:p>
          <a:p>
            <a:pPr algn="ctr"/>
            <a:r>
              <a:rPr lang="en-US" sz="1800" dirty="0" err="1"/>
              <a:t>Chokshi</a:t>
            </a:r>
            <a:r>
              <a:rPr lang="en-US" sz="1800" dirty="0"/>
              <a:t> et al 2024;</a:t>
            </a:r>
          </a:p>
          <a:p>
            <a:pPr algn="ctr"/>
            <a:r>
              <a:rPr lang="en-US" sz="1800" dirty="0"/>
              <a:t>Barry et al 2024;</a:t>
            </a:r>
          </a:p>
          <a:p>
            <a:pPr algn="ctr"/>
            <a:r>
              <a:rPr lang="en-US" sz="1800" dirty="0"/>
              <a:t>Selvaraj et al 2024a,b</a:t>
            </a:r>
          </a:p>
        </p:txBody>
      </p:sp>
      <p:sp>
        <p:nvSpPr>
          <p:cNvPr id="11" name="Rounded Rectangle 10">
            <a:extLst>
              <a:ext uri="{FF2B5EF4-FFF2-40B4-BE49-F238E27FC236}">
                <a16:creationId xmlns:a16="http://schemas.microsoft.com/office/drawing/2014/main" id="{90D56F49-AAD6-78C3-0FE2-D7255C9C33C4}"/>
              </a:ext>
            </a:extLst>
          </p:cNvPr>
          <p:cNvSpPr/>
          <p:nvPr/>
        </p:nvSpPr>
        <p:spPr>
          <a:xfrm>
            <a:off x="6800851" y="1200151"/>
            <a:ext cx="1917224" cy="28003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Barry et al 2019a, b;</a:t>
            </a:r>
          </a:p>
          <a:p>
            <a:pPr algn="ctr"/>
            <a:r>
              <a:rPr lang="en-US" sz="1800" dirty="0"/>
              <a:t>Trott et al 2020;</a:t>
            </a:r>
          </a:p>
          <a:p>
            <a:pPr algn="ctr"/>
            <a:r>
              <a:rPr lang="en-US" sz="1800" dirty="0"/>
              <a:t>Rahimi et al 2021;</a:t>
            </a:r>
          </a:p>
          <a:p>
            <a:pPr algn="ctr"/>
            <a:r>
              <a:rPr lang="en-US" sz="1800" dirty="0"/>
              <a:t>Jordan et al 2024</a:t>
            </a:r>
          </a:p>
          <a:p>
            <a:pPr algn="ctr"/>
            <a:r>
              <a:rPr lang="en-US" sz="1800" dirty="0" err="1"/>
              <a:t>Nunhokee</a:t>
            </a:r>
            <a:r>
              <a:rPr lang="en-US" sz="1800" dirty="0"/>
              <a:t> et al 2024</a:t>
            </a:r>
          </a:p>
        </p:txBody>
      </p:sp>
      <p:sp>
        <p:nvSpPr>
          <p:cNvPr id="12" name="Rounded Rectangle 11">
            <a:extLst>
              <a:ext uri="{FF2B5EF4-FFF2-40B4-BE49-F238E27FC236}">
                <a16:creationId xmlns:a16="http://schemas.microsoft.com/office/drawing/2014/main" id="{8AFEAE72-BE19-6996-0109-C495CDFDDD72}"/>
              </a:ext>
            </a:extLst>
          </p:cNvPr>
          <p:cNvSpPr/>
          <p:nvPr/>
        </p:nvSpPr>
        <p:spPr>
          <a:xfrm>
            <a:off x="5486400" y="4457700"/>
            <a:ext cx="2400300" cy="5715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Line et al 2024a, 2024b</a:t>
            </a:r>
          </a:p>
        </p:txBody>
      </p:sp>
    </p:spTree>
    <p:extLst>
      <p:ext uri="{BB962C8B-B14F-4D97-AF65-F5344CB8AC3E}">
        <p14:creationId xmlns:p14="http://schemas.microsoft.com/office/powerpoint/2010/main" val="122880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6C2B7076-621A-DEB2-72C6-EC67A6F489AB}"/>
              </a:ext>
            </a:extLst>
          </p:cNvPr>
          <p:cNvPicPr>
            <a:picLocks noChangeAspect="1"/>
          </p:cNvPicPr>
          <p:nvPr/>
        </p:nvPicPr>
        <p:blipFill>
          <a:blip r:embed="rId2"/>
          <a:stretch>
            <a:fillRect/>
          </a:stretch>
        </p:blipFill>
        <p:spPr>
          <a:xfrm>
            <a:off x="400050" y="645490"/>
            <a:ext cx="5424147" cy="1630394"/>
          </a:xfrm>
          <a:prstGeom prst="rect">
            <a:avLst/>
          </a:prstGeom>
        </p:spPr>
      </p:pic>
      <p:pic>
        <p:nvPicPr>
          <p:cNvPr id="9" name="Picture 8" descr="A black text with white text&#10;&#10;AI-generated content may be incorrect.">
            <a:extLst>
              <a:ext uri="{FF2B5EF4-FFF2-40B4-BE49-F238E27FC236}">
                <a16:creationId xmlns:a16="http://schemas.microsoft.com/office/drawing/2014/main" id="{BD869BDF-6ABE-AA94-DF4C-31554056F993}"/>
              </a:ext>
            </a:extLst>
          </p:cNvPr>
          <p:cNvPicPr>
            <a:picLocks noChangeAspect="1"/>
          </p:cNvPicPr>
          <p:nvPr/>
        </p:nvPicPr>
        <p:blipFill>
          <a:blip r:embed="rId3"/>
          <a:stretch>
            <a:fillRect/>
          </a:stretch>
        </p:blipFill>
        <p:spPr>
          <a:xfrm>
            <a:off x="3486150" y="2571750"/>
            <a:ext cx="5393531" cy="1656464"/>
          </a:xfrm>
          <a:prstGeom prst="rect">
            <a:avLst/>
          </a:prstGeom>
        </p:spPr>
      </p:pic>
      <p:sp>
        <p:nvSpPr>
          <p:cNvPr id="10" name="Title 1">
            <a:extLst>
              <a:ext uri="{FF2B5EF4-FFF2-40B4-BE49-F238E27FC236}">
                <a16:creationId xmlns:a16="http://schemas.microsoft.com/office/drawing/2014/main" id="{D9401181-276D-17F1-C789-9135C2EED24D}"/>
              </a:ext>
            </a:extLst>
          </p:cNvPr>
          <p:cNvSpPr txBox="1">
            <a:spLocks/>
          </p:cNvSpPr>
          <p:nvPr/>
        </p:nvSpPr>
        <p:spPr>
          <a:xfrm>
            <a:off x="2800350" y="9060"/>
            <a:ext cx="37719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post-processing analysis</a:t>
            </a:r>
          </a:p>
        </p:txBody>
      </p:sp>
    </p:spTree>
    <p:extLst>
      <p:ext uri="{BB962C8B-B14F-4D97-AF65-F5344CB8AC3E}">
        <p14:creationId xmlns:p14="http://schemas.microsoft.com/office/powerpoint/2010/main" val="850873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6C2B7076-621A-DEB2-72C6-EC67A6F489AB}"/>
              </a:ext>
            </a:extLst>
          </p:cNvPr>
          <p:cNvPicPr>
            <a:picLocks noChangeAspect="1"/>
          </p:cNvPicPr>
          <p:nvPr/>
        </p:nvPicPr>
        <p:blipFill>
          <a:blip r:embed="rId2"/>
          <a:stretch>
            <a:fillRect/>
          </a:stretch>
        </p:blipFill>
        <p:spPr>
          <a:xfrm>
            <a:off x="400050" y="645490"/>
            <a:ext cx="5424147" cy="1630394"/>
          </a:xfrm>
          <a:prstGeom prst="rect">
            <a:avLst/>
          </a:prstGeom>
        </p:spPr>
      </p:pic>
      <p:pic>
        <p:nvPicPr>
          <p:cNvPr id="9" name="Picture 8" descr="A black text with white text&#10;&#10;AI-generated content may be incorrect.">
            <a:extLst>
              <a:ext uri="{FF2B5EF4-FFF2-40B4-BE49-F238E27FC236}">
                <a16:creationId xmlns:a16="http://schemas.microsoft.com/office/drawing/2014/main" id="{BD869BDF-6ABE-AA94-DF4C-31554056F993}"/>
              </a:ext>
            </a:extLst>
          </p:cNvPr>
          <p:cNvPicPr>
            <a:picLocks noChangeAspect="1"/>
          </p:cNvPicPr>
          <p:nvPr/>
        </p:nvPicPr>
        <p:blipFill>
          <a:blip r:embed="rId3"/>
          <a:stretch>
            <a:fillRect/>
          </a:stretch>
        </p:blipFill>
        <p:spPr>
          <a:xfrm>
            <a:off x="3486150" y="2571750"/>
            <a:ext cx="5393531" cy="1656464"/>
          </a:xfrm>
          <a:prstGeom prst="rect">
            <a:avLst/>
          </a:prstGeom>
        </p:spPr>
      </p:pic>
      <p:sp>
        <p:nvSpPr>
          <p:cNvPr id="10" name="Title 1">
            <a:extLst>
              <a:ext uri="{FF2B5EF4-FFF2-40B4-BE49-F238E27FC236}">
                <a16:creationId xmlns:a16="http://schemas.microsoft.com/office/drawing/2014/main" id="{D9401181-276D-17F1-C789-9135C2EED24D}"/>
              </a:ext>
            </a:extLst>
          </p:cNvPr>
          <p:cNvSpPr txBox="1">
            <a:spLocks/>
          </p:cNvSpPr>
          <p:nvPr/>
        </p:nvSpPr>
        <p:spPr>
          <a:xfrm>
            <a:off x="2800350" y="9060"/>
            <a:ext cx="37719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post-processing analysis</a:t>
            </a:r>
          </a:p>
        </p:txBody>
      </p:sp>
      <p:sp>
        <p:nvSpPr>
          <p:cNvPr id="2" name="TextBox 1">
            <a:extLst>
              <a:ext uri="{FF2B5EF4-FFF2-40B4-BE49-F238E27FC236}">
                <a16:creationId xmlns:a16="http://schemas.microsoft.com/office/drawing/2014/main" id="{4CE44616-8392-247F-92AB-D4B0D14C2E54}"/>
              </a:ext>
            </a:extLst>
          </p:cNvPr>
          <p:cNvSpPr txBox="1"/>
          <p:nvPr/>
        </p:nvSpPr>
        <p:spPr>
          <a:xfrm>
            <a:off x="170033" y="2521325"/>
            <a:ext cx="3316117"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solidFill>
                  <a:srgbClr val="00B0F0"/>
                </a:solidFill>
                <a:latin typeface="Arial"/>
                <a:cs typeface="Arial"/>
              </a:rPr>
              <a:t>&gt;19,000 MWA observations (&gt;650 hours of observing), amounting to 260TB of data, to produce a few hundred numbers (~300 Bytes)</a:t>
            </a:r>
            <a:endParaRPr lang="en-US" sz="1600" dirty="0">
              <a:solidFill>
                <a:srgbClr val="00B0F0"/>
              </a:solidFill>
              <a:latin typeface="Trade Gothic Next Light"/>
              <a:cs typeface="Arial"/>
            </a:endParaRPr>
          </a:p>
          <a:p>
            <a:endParaRPr lang="en-US" sz="1600" dirty="0">
              <a:solidFill>
                <a:srgbClr val="00B0F0"/>
              </a:solidFill>
              <a:latin typeface="Arial"/>
              <a:cs typeface="Arial"/>
            </a:endParaRPr>
          </a:p>
          <a:p>
            <a:r>
              <a:rPr lang="en-US" sz="1600" dirty="0">
                <a:solidFill>
                  <a:srgbClr val="00B0F0"/>
                </a:solidFill>
                <a:latin typeface="Arial"/>
                <a:cs typeface="Arial"/>
              </a:rPr>
              <a:t>The factor of 10</a:t>
            </a:r>
            <a:r>
              <a:rPr lang="en-US" sz="1600" baseline="30000" dirty="0">
                <a:solidFill>
                  <a:srgbClr val="00B0F0"/>
                </a:solidFill>
                <a:latin typeface="Arial"/>
                <a:cs typeface="Arial"/>
              </a:rPr>
              <a:t>12</a:t>
            </a:r>
            <a:r>
              <a:rPr lang="en-US" sz="1600" dirty="0">
                <a:solidFill>
                  <a:srgbClr val="00B0F0"/>
                </a:solidFill>
                <a:latin typeface="Arial"/>
                <a:cs typeface="Arial"/>
              </a:rPr>
              <a:t> reduction in data demonstrates the challenges inherent in detecting this weak cosmological signal. </a:t>
            </a:r>
            <a:endParaRPr lang="en-US" sz="1600" dirty="0">
              <a:solidFill>
                <a:srgbClr val="00B0F0"/>
              </a:solidFill>
            </a:endParaRPr>
          </a:p>
        </p:txBody>
      </p:sp>
    </p:spTree>
    <p:extLst>
      <p:ext uri="{BB962C8B-B14F-4D97-AF65-F5344CB8AC3E}">
        <p14:creationId xmlns:p14="http://schemas.microsoft.com/office/powerpoint/2010/main" val="161704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29996D-6B0A-C1DB-B241-37876CC81DED}"/>
              </a:ext>
            </a:extLst>
          </p:cNvPr>
          <p:cNvSpPr txBox="1"/>
          <p:nvPr/>
        </p:nvSpPr>
        <p:spPr>
          <a:xfrm>
            <a:off x="491206" y="831273"/>
            <a:ext cx="505376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t>(Distribution of brightness temperatures on a given spatial scale)</a:t>
            </a:r>
          </a:p>
        </p:txBody>
      </p:sp>
      <p:pic>
        <p:nvPicPr>
          <p:cNvPr id="7" name="Picture 6">
            <a:extLst>
              <a:ext uri="{FF2B5EF4-FFF2-40B4-BE49-F238E27FC236}">
                <a16:creationId xmlns:a16="http://schemas.microsoft.com/office/drawing/2014/main" id="{D3DAB75C-6934-41D6-3B1A-F0587856947A}"/>
              </a:ext>
            </a:extLst>
          </p:cNvPr>
          <p:cNvPicPr>
            <a:picLocks noChangeAspect="1"/>
          </p:cNvPicPr>
          <p:nvPr/>
        </p:nvPicPr>
        <p:blipFill>
          <a:blip r:embed="rId2"/>
          <a:stretch>
            <a:fillRect/>
          </a:stretch>
        </p:blipFill>
        <p:spPr>
          <a:xfrm>
            <a:off x="129022" y="1268407"/>
            <a:ext cx="4791331" cy="2346575"/>
          </a:xfrm>
          <a:prstGeom prst="rect">
            <a:avLst/>
          </a:prstGeom>
        </p:spPr>
      </p:pic>
      <p:pic>
        <p:nvPicPr>
          <p:cNvPr id="8" name="Picture 7">
            <a:extLst>
              <a:ext uri="{FF2B5EF4-FFF2-40B4-BE49-F238E27FC236}">
                <a16:creationId xmlns:a16="http://schemas.microsoft.com/office/drawing/2014/main" id="{BD92CAED-171C-C55B-D949-F8FBC0E34847}"/>
              </a:ext>
            </a:extLst>
          </p:cNvPr>
          <p:cNvPicPr>
            <a:picLocks noChangeAspect="1"/>
          </p:cNvPicPr>
          <p:nvPr/>
        </p:nvPicPr>
        <p:blipFill>
          <a:blip r:embed="rId3"/>
          <a:stretch>
            <a:fillRect/>
          </a:stretch>
        </p:blipFill>
        <p:spPr>
          <a:xfrm>
            <a:off x="5175735" y="1252489"/>
            <a:ext cx="3629025" cy="2364581"/>
          </a:xfrm>
          <a:prstGeom prst="rect">
            <a:avLst/>
          </a:prstGeom>
        </p:spPr>
      </p:pic>
      <p:sp>
        <p:nvSpPr>
          <p:cNvPr id="9" name="TextBox 8">
            <a:extLst>
              <a:ext uri="{FF2B5EF4-FFF2-40B4-BE49-F238E27FC236}">
                <a16:creationId xmlns:a16="http://schemas.microsoft.com/office/drawing/2014/main" id="{658A1703-5E39-1800-57DF-3765AD5B5277}"/>
              </a:ext>
            </a:extLst>
          </p:cNvPr>
          <p:cNvSpPr txBox="1"/>
          <p:nvPr/>
        </p:nvSpPr>
        <p:spPr>
          <a:xfrm>
            <a:off x="283388" y="4685355"/>
            <a:ext cx="284333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err="1"/>
              <a:t>Wyithe</a:t>
            </a:r>
            <a:r>
              <a:rPr lang="en-US" sz="1013"/>
              <a:t> &amp; Morales (2007)</a:t>
            </a:r>
          </a:p>
        </p:txBody>
      </p:sp>
      <p:sp>
        <p:nvSpPr>
          <p:cNvPr id="10" name="TextBox 9">
            <a:extLst>
              <a:ext uri="{FF2B5EF4-FFF2-40B4-BE49-F238E27FC236}">
                <a16:creationId xmlns:a16="http://schemas.microsoft.com/office/drawing/2014/main" id="{43A61204-8019-D86B-791B-4EECD7B11B7A}"/>
              </a:ext>
            </a:extLst>
          </p:cNvPr>
          <p:cNvSpPr txBox="1"/>
          <p:nvPr/>
        </p:nvSpPr>
        <p:spPr>
          <a:xfrm>
            <a:off x="1468895" y="3764342"/>
            <a:ext cx="284333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10 arcmin scales</a:t>
            </a:r>
          </a:p>
        </p:txBody>
      </p:sp>
      <p:sp>
        <p:nvSpPr>
          <p:cNvPr id="11" name="TextBox 10">
            <a:extLst>
              <a:ext uri="{FF2B5EF4-FFF2-40B4-BE49-F238E27FC236}">
                <a16:creationId xmlns:a16="http://schemas.microsoft.com/office/drawing/2014/main" id="{FCD2248C-9D9F-3E0A-78F2-4EB9BD89B0DB}"/>
              </a:ext>
            </a:extLst>
          </p:cNvPr>
          <p:cNvSpPr txBox="1"/>
          <p:nvPr/>
        </p:nvSpPr>
        <p:spPr>
          <a:xfrm>
            <a:off x="6739921" y="3769066"/>
            <a:ext cx="187981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z=7</a:t>
            </a:r>
          </a:p>
        </p:txBody>
      </p:sp>
      <p:sp>
        <p:nvSpPr>
          <p:cNvPr id="12" name="TextBox 11">
            <a:extLst>
              <a:ext uri="{FF2B5EF4-FFF2-40B4-BE49-F238E27FC236}">
                <a16:creationId xmlns:a16="http://schemas.microsoft.com/office/drawing/2014/main" id="{EB2AE775-D35C-49BE-A1C1-7883A0C36FC8}"/>
              </a:ext>
            </a:extLst>
          </p:cNvPr>
          <p:cNvSpPr txBox="1"/>
          <p:nvPr/>
        </p:nvSpPr>
        <p:spPr>
          <a:xfrm>
            <a:off x="2796099" y="4175256"/>
            <a:ext cx="4176201" cy="5001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solidFill>
                  <a:srgbClr val="FF0000"/>
                </a:solidFill>
              </a:rPr>
              <a:t>More gaussian on large scales, and at early times (linear structure growth theory + 21cm bias)</a:t>
            </a:r>
          </a:p>
        </p:txBody>
      </p:sp>
      <p:sp>
        <p:nvSpPr>
          <p:cNvPr id="13" name="Title 1">
            <a:extLst>
              <a:ext uri="{FF2B5EF4-FFF2-40B4-BE49-F238E27FC236}">
                <a16:creationId xmlns:a16="http://schemas.microsoft.com/office/drawing/2014/main" id="{412FE166-DB08-1F09-BB9A-4A3FC9D581A6}"/>
              </a:ext>
            </a:extLst>
          </p:cNvPr>
          <p:cNvSpPr txBox="1">
            <a:spLocks/>
          </p:cNvSpPr>
          <p:nvPr/>
        </p:nvSpPr>
        <p:spPr>
          <a:xfrm>
            <a:off x="2800350" y="9060"/>
            <a:ext cx="3629024"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21cm signal is highly-gaussian</a:t>
            </a:r>
          </a:p>
        </p:txBody>
      </p:sp>
    </p:spTree>
    <p:extLst>
      <p:ext uri="{BB962C8B-B14F-4D97-AF65-F5344CB8AC3E}">
        <p14:creationId xmlns:p14="http://schemas.microsoft.com/office/powerpoint/2010/main" val="336170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graph with green and black lines&#10;&#10;AI-generated content may be incorrect.">
            <a:extLst>
              <a:ext uri="{FF2B5EF4-FFF2-40B4-BE49-F238E27FC236}">
                <a16:creationId xmlns:a16="http://schemas.microsoft.com/office/drawing/2014/main" id="{784CD2B7-7E12-F2E6-63C0-AE2BB8671186}"/>
              </a:ext>
            </a:extLst>
          </p:cNvPr>
          <p:cNvPicPr>
            <a:picLocks noChangeAspect="1"/>
          </p:cNvPicPr>
          <p:nvPr/>
        </p:nvPicPr>
        <p:blipFill>
          <a:blip r:embed="rId2"/>
          <a:stretch>
            <a:fillRect/>
          </a:stretch>
        </p:blipFill>
        <p:spPr>
          <a:xfrm>
            <a:off x="263298" y="782241"/>
            <a:ext cx="5043252" cy="1654931"/>
          </a:xfrm>
          <a:prstGeom prst="rect">
            <a:avLst/>
          </a:prstGeom>
        </p:spPr>
      </p:pic>
      <p:sp>
        <p:nvSpPr>
          <p:cNvPr id="7" name="TextBox 6">
            <a:extLst>
              <a:ext uri="{FF2B5EF4-FFF2-40B4-BE49-F238E27FC236}">
                <a16:creationId xmlns:a16="http://schemas.microsoft.com/office/drawing/2014/main" id="{CC870429-C6A8-D86A-5272-BB0B06802FE4}"/>
              </a:ext>
            </a:extLst>
          </p:cNvPr>
          <p:cNvSpPr txBox="1"/>
          <p:nvPr/>
        </p:nvSpPr>
        <p:spPr>
          <a:xfrm>
            <a:off x="396744" y="2460756"/>
            <a:ext cx="2512710"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t>Cook et al (2024)</a:t>
            </a:r>
          </a:p>
        </p:txBody>
      </p:sp>
      <p:pic>
        <p:nvPicPr>
          <p:cNvPr id="8" name="Picture 7">
            <a:extLst>
              <a:ext uri="{FF2B5EF4-FFF2-40B4-BE49-F238E27FC236}">
                <a16:creationId xmlns:a16="http://schemas.microsoft.com/office/drawing/2014/main" id="{057F3AA2-EBB2-1DD4-4084-6E34CA39EED7}"/>
              </a:ext>
            </a:extLst>
          </p:cNvPr>
          <p:cNvPicPr>
            <a:picLocks noChangeAspect="1"/>
          </p:cNvPicPr>
          <p:nvPr/>
        </p:nvPicPr>
        <p:blipFill>
          <a:blip r:embed="rId3"/>
          <a:stretch>
            <a:fillRect/>
          </a:stretch>
        </p:blipFill>
        <p:spPr>
          <a:xfrm>
            <a:off x="5428747" y="2040397"/>
            <a:ext cx="3434730" cy="2470202"/>
          </a:xfrm>
          <a:prstGeom prst="rect">
            <a:avLst/>
          </a:prstGeom>
        </p:spPr>
      </p:pic>
      <p:sp>
        <p:nvSpPr>
          <p:cNvPr id="9" name="TextBox 8">
            <a:extLst>
              <a:ext uri="{FF2B5EF4-FFF2-40B4-BE49-F238E27FC236}">
                <a16:creationId xmlns:a16="http://schemas.microsoft.com/office/drawing/2014/main" id="{8B1E2011-8924-3F7A-6B6A-1C80ECE9A75F}"/>
              </a:ext>
            </a:extLst>
          </p:cNvPr>
          <p:cNvSpPr txBox="1"/>
          <p:nvPr/>
        </p:nvSpPr>
        <p:spPr>
          <a:xfrm>
            <a:off x="6206206" y="1610590"/>
            <a:ext cx="2512710"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t>SKA1 SNR (1000h, full core)</a:t>
            </a:r>
          </a:p>
        </p:txBody>
      </p:sp>
      <p:sp>
        <p:nvSpPr>
          <p:cNvPr id="10" name="TextBox 9">
            <a:extLst>
              <a:ext uri="{FF2B5EF4-FFF2-40B4-BE49-F238E27FC236}">
                <a16:creationId xmlns:a16="http://schemas.microsoft.com/office/drawing/2014/main" id="{328C1581-BBDE-39EC-8373-7A3B7104B70F}"/>
              </a:ext>
            </a:extLst>
          </p:cNvPr>
          <p:cNvSpPr txBox="1"/>
          <p:nvPr/>
        </p:nvSpPr>
        <p:spPr>
          <a:xfrm>
            <a:off x="396743" y="2885837"/>
            <a:ext cx="4921511" cy="204299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t>MWA: 260 hours, &lt;&lt;filling factor, &gt;&gt;SEFD:</a:t>
            </a:r>
          </a:p>
          <a:p>
            <a:r>
              <a:rPr lang="en-US" sz="1800" dirty="0"/>
              <a:t>SNR &lt;&lt; 1</a:t>
            </a:r>
          </a:p>
          <a:p>
            <a:r>
              <a:rPr lang="en-US" sz="1800" dirty="0">
                <a:solidFill>
                  <a:srgbClr val="FF0000"/>
                </a:solidFill>
              </a:rPr>
              <a:t>NO!</a:t>
            </a:r>
            <a:endParaRPr lang="en-US" sz="1800" dirty="0">
              <a:solidFill>
                <a:srgbClr val="FFFFFF"/>
              </a:solidFill>
            </a:endParaRPr>
          </a:p>
          <a:p>
            <a:endParaRPr lang="en-US" sz="1013" dirty="0">
              <a:solidFill>
                <a:srgbClr val="FF0000"/>
              </a:solidFill>
            </a:endParaRPr>
          </a:p>
          <a:p>
            <a:endParaRPr lang="en-US" sz="1013" dirty="0">
              <a:solidFill>
                <a:srgbClr val="FF0000"/>
              </a:solidFill>
            </a:endParaRPr>
          </a:p>
          <a:p>
            <a:pPr marL="257175" indent="-257175">
              <a:buFont typeface="Calibri"/>
              <a:buChar char="-"/>
            </a:pPr>
            <a:r>
              <a:rPr lang="en-US" sz="1800" dirty="0">
                <a:solidFill>
                  <a:srgbClr val="0070C0"/>
                </a:solidFill>
              </a:rPr>
              <a:t>Second moment (power spectrum) contains most of the cosmological information</a:t>
            </a:r>
          </a:p>
          <a:p>
            <a:pPr marL="257175" indent="-257175">
              <a:buFont typeface="Calibri"/>
              <a:buChar char="-"/>
            </a:pPr>
            <a:r>
              <a:rPr lang="en-US" sz="1800" dirty="0">
                <a:solidFill>
                  <a:srgbClr val="0070C0"/>
                </a:solidFill>
              </a:rPr>
              <a:t>Non-</a:t>
            </a:r>
            <a:r>
              <a:rPr lang="en-US" sz="1800" dirty="0" err="1">
                <a:solidFill>
                  <a:srgbClr val="0070C0"/>
                </a:solidFill>
              </a:rPr>
              <a:t>gaussianity</a:t>
            </a:r>
            <a:r>
              <a:rPr lang="en-US" sz="1800" dirty="0">
                <a:solidFill>
                  <a:srgbClr val="0070C0"/>
                </a:solidFill>
              </a:rPr>
              <a:t> in MWA is not 21cm</a:t>
            </a:r>
          </a:p>
        </p:txBody>
      </p:sp>
      <p:sp>
        <p:nvSpPr>
          <p:cNvPr id="11" name="TextBox 10">
            <a:extLst>
              <a:ext uri="{FF2B5EF4-FFF2-40B4-BE49-F238E27FC236}">
                <a16:creationId xmlns:a16="http://schemas.microsoft.com/office/drawing/2014/main" id="{1C669827-28ED-AA27-37BE-15CC5DCE7A73}"/>
              </a:ext>
            </a:extLst>
          </p:cNvPr>
          <p:cNvSpPr txBox="1"/>
          <p:nvPr/>
        </p:nvSpPr>
        <p:spPr>
          <a:xfrm>
            <a:off x="6104152" y="4549733"/>
            <a:ext cx="2512710"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a:t>Ma &amp; Peng (2023)</a:t>
            </a:r>
          </a:p>
        </p:txBody>
      </p:sp>
      <p:sp>
        <p:nvSpPr>
          <p:cNvPr id="12" name="Title 1">
            <a:extLst>
              <a:ext uri="{FF2B5EF4-FFF2-40B4-BE49-F238E27FC236}">
                <a16:creationId xmlns:a16="http://schemas.microsoft.com/office/drawing/2014/main" id="{58604551-C788-42A4-8016-A7BB26AF1F8D}"/>
              </a:ext>
            </a:extLst>
          </p:cNvPr>
          <p:cNvSpPr txBox="1">
            <a:spLocks/>
          </p:cNvSpPr>
          <p:nvPr/>
        </p:nvSpPr>
        <p:spPr>
          <a:xfrm>
            <a:off x="1885950" y="9060"/>
            <a:ext cx="622935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can we measure non-</a:t>
            </a:r>
            <a:r>
              <a:rPr lang="en-US" sz="1800" dirty="0" err="1">
                <a:solidFill>
                  <a:schemeClr val="tx1">
                    <a:lumMod val="90000"/>
                    <a:lumOff val="10000"/>
                  </a:schemeClr>
                </a:solidFill>
                <a:latin typeface="Arial Rounded MT Bold" charset="0"/>
                <a:ea typeface="Arial Rounded MT Bold" charset="0"/>
                <a:cs typeface="Arial Rounded MT Bold" charset="0"/>
              </a:rPr>
              <a:t>gaussianity</a:t>
            </a:r>
            <a:r>
              <a:rPr lang="en-US" sz="1800" dirty="0">
                <a:solidFill>
                  <a:schemeClr val="tx1">
                    <a:lumMod val="90000"/>
                    <a:lumOff val="10000"/>
                  </a:schemeClr>
                </a:solidFill>
                <a:latin typeface="Arial Rounded MT Bold" charset="0"/>
                <a:ea typeface="Arial Rounded MT Bold" charset="0"/>
                <a:cs typeface="Arial Rounded MT Bold" charset="0"/>
              </a:rPr>
              <a:t> with the </a:t>
            </a:r>
            <a:r>
              <a:rPr lang="en-US" sz="1800" dirty="0" err="1">
                <a:solidFill>
                  <a:schemeClr val="tx1">
                    <a:lumMod val="90000"/>
                    <a:lumOff val="10000"/>
                  </a:schemeClr>
                </a:solidFill>
                <a:latin typeface="Arial Rounded MT Bold" charset="0"/>
                <a:ea typeface="Arial Rounded MT Bold" charset="0"/>
                <a:cs typeface="Arial Rounded MT Bold" charset="0"/>
              </a:rPr>
              <a:t>mwa</a:t>
            </a:r>
            <a:r>
              <a:rPr lang="en-US" sz="1800" dirty="0">
                <a:solidFill>
                  <a:schemeClr val="tx1">
                    <a:lumMod val="90000"/>
                    <a:lumOff val="10000"/>
                  </a:schemeClr>
                </a:solidFill>
                <a:latin typeface="Arial Rounded MT Bold" charset="0"/>
                <a:ea typeface="Arial Rounded MT Bold" charset="0"/>
                <a:cs typeface="Arial Rounded MT Bold" charset="0"/>
              </a:rPr>
              <a:t>?</a:t>
            </a:r>
          </a:p>
        </p:txBody>
      </p:sp>
    </p:spTree>
    <p:extLst>
      <p:ext uri="{BB962C8B-B14F-4D97-AF65-F5344CB8AC3E}">
        <p14:creationId xmlns:p14="http://schemas.microsoft.com/office/powerpoint/2010/main" val="153251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24F03F-3638-10BE-BDBF-66049A2E190C}"/>
              </a:ext>
            </a:extLst>
          </p:cNvPr>
          <p:cNvSpPr txBox="1">
            <a:spLocks/>
          </p:cNvSpPr>
          <p:nvPr/>
        </p:nvSpPr>
        <p:spPr>
          <a:xfrm>
            <a:off x="6286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2C4EC80-8EAE-4598-AF80-D51913D276DB}" type="datetime1">
              <a:rPr lang="en-US" smtClean="0"/>
              <a:pPr/>
              <a:t>8/19/25</a:t>
            </a:fld>
            <a:endParaRPr lang="en-US"/>
          </a:p>
        </p:txBody>
      </p:sp>
      <p:sp>
        <p:nvSpPr>
          <p:cNvPr id="4" name="Footer Placeholder 3">
            <a:extLst>
              <a:ext uri="{FF2B5EF4-FFF2-40B4-BE49-F238E27FC236}">
                <a16:creationId xmlns:a16="http://schemas.microsoft.com/office/drawing/2014/main" id="{6FE68FA3-B455-3821-4A7D-4B6F68EE96DE}"/>
              </a:ext>
            </a:extLst>
          </p:cNvPr>
          <p:cNvSpPr txBox="1">
            <a:spLocks/>
          </p:cNvSpPr>
          <p:nvPr/>
        </p:nvSpPr>
        <p:spPr>
          <a:xfrm>
            <a:off x="3028950" y="4767263"/>
            <a:ext cx="30861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
              </a:t>
            </a:r>
          </a:p>
        </p:txBody>
      </p:sp>
      <p:sp>
        <p:nvSpPr>
          <p:cNvPr id="5" name="Slide Number Placeholder 4">
            <a:extLst>
              <a:ext uri="{FF2B5EF4-FFF2-40B4-BE49-F238E27FC236}">
                <a16:creationId xmlns:a16="http://schemas.microsoft.com/office/drawing/2014/main" id="{F3932599-30C6-AEE2-710A-E7FADD472958}"/>
              </a:ext>
            </a:extLst>
          </p:cNvPr>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196A61CA-0502-4EE4-9724-96EA822543E5}" type="slidenum">
              <a:rPr lang="en-US" smtClean="0"/>
              <a:pPr/>
              <a:t>8</a:t>
            </a:fld>
            <a:endParaRPr lang="en-US"/>
          </a:p>
        </p:txBody>
      </p:sp>
      <p:sp>
        <p:nvSpPr>
          <p:cNvPr id="6" name="TextBox 5">
            <a:extLst>
              <a:ext uri="{FF2B5EF4-FFF2-40B4-BE49-F238E27FC236}">
                <a16:creationId xmlns:a16="http://schemas.microsoft.com/office/drawing/2014/main" id="{565538F6-078E-7F37-F56B-9677E4767BEB}"/>
              </a:ext>
            </a:extLst>
          </p:cNvPr>
          <p:cNvSpPr txBox="1"/>
          <p:nvPr/>
        </p:nvSpPr>
        <p:spPr>
          <a:xfrm>
            <a:off x="283388" y="689578"/>
            <a:ext cx="8520545"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dirty="0"/>
              <a:t>Kernel Density Estimator: empirical estimate of the PDF of data (a fancy histogram)</a:t>
            </a:r>
          </a:p>
        </p:txBody>
      </p:sp>
      <p:pic>
        <p:nvPicPr>
          <p:cNvPr id="7" name="Picture 6">
            <a:extLst>
              <a:ext uri="{FF2B5EF4-FFF2-40B4-BE49-F238E27FC236}">
                <a16:creationId xmlns:a16="http://schemas.microsoft.com/office/drawing/2014/main" id="{7FCAD91F-E2F2-02E3-9B01-2F8EA56B00E0}"/>
              </a:ext>
            </a:extLst>
          </p:cNvPr>
          <p:cNvPicPr>
            <a:picLocks noChangeAspect="1"/>
          </p:cNvPicPr>
          <p:nvPr/>
        </p:nvPicPr>
        <p:blipFill>
          <a:blip r:embed="rId2"/>
          <a:srcRect r="48130" b="-840"/>
          <a:stretch/>
        </p:blipFill>
        <p:spPr>
          <a:xfrm>
            <a:off x="346982" y="1181145"/>
            <a:ext cx="4743039" cy="612573"/>
          </a:xfrm>
          <a:prstGeom prst="rect">
            <a:avLst/>
          </a:prstGeom>
        </p:spPr>
      </p:pic>
      <p:pic>
        <p:nvPicPr>
          <p:cNvPr id="8" name="Picture 7" descr="A mathematical equation with numbers and symbols&#10;&#10;AI-generated content may be incorrect.">
            <a:extLst>
              <a:ext uri="{FF2B5EF4-FFF2-40B4-BE49-F238E27FC236}">
                <a16:creationId xmlns:a16="http://schemas.microsoft.com/office/drawing/2014/main" id="{4EAD79EF-409B-5E08-C6A0-58B03729D398}"/>
              </a:ext>
            </a:extLst>
          </p:cNvPr>
          <p:cNvPicPr>
            <a:picLocks noChangeAspect="1"/>
          </p:cNvPicPr>
          <p:nvPr/>
        </p:nvPicPr>
        <p:blipFill>
          <a:blip r:embed="rId3"/>
          <a:stretch>
            <a:fillRect/>
          </a:stretch>
        </p:blipFill>
        <p:spPr>
          <a:xfrm>
            <a:off x="3589696" y="1940521"/>
            <a:ext cx="4718957" cy="776628"/>
          </a:xfrm>
          <a:prstGeom prst="rect">
            <a:avLst/>
          </a:prstGeom>
        </p:spPr>
      </p:pic>
      <p:sp>
        <p:nvSpPr>
          <p:cNvPr id="9" name="TextBox 8">
            <a:extLst>
              <a:ext uri="{FF2B5EF4-FFF2-40B4-BE49-F238E27FC236}">
                <a16:creationId xmlns:a16="http://schemas.microsoft.com/office/drawing/2014/main" id="{BEA1107B-CE2D-5C65-D5A4-239352C7A4BA}"/>
              </a:ext>
            </a:extLst>
          </p:cNvPr>
          <p:cNvSpPr txBox="1"/>
          <p:nvPr/>
        </p:nvSpPr>
        <p:spPr>
          <a:xfrm>
            <a:off x="5582752" y="1180785"/>
            <a:ext cx="2465479" cy="3810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dirty="0"/>
              <a:t>K() is a kernel function, which is determined by the data properties</a:t>
            </a:r>
          </a:p>
        </p:txBody>
      </p:sp>
      <p:pic>
        <p:nvPicPr>
          <p:cNvPr id="10" name="Picture 9" descr="Comparison of the histogram (left) and kernel density estimate (right) constructed using the same data. The six individual kernels are the red dashed curves, the kernel density estimate the blue curves. The data points are the rug plot on the horizontal axis.">
            <a:extLst>
              <a:ext uri="{FF2B5EF4-FFF2-40B4-BE49-F238E27FC236}">
                <a16:creationId xmlns:a16="http://schemas.microsoft.com/office/drawing/2014/main" id="{8749329D-0C4D-5DB6-B3A2-F434F0B265DA}"/>
              </a:ext>
            </a:extLst>
          </p:cNvPr>
          <p:cNvPicPr>
            <a:picLocks noChangeAspect="1"/>
          </p:cNvPicPr>
          <p:nvPr/>
        </p:nvPicPr>
        <p:blipFill>
          <a:blip r:embed="rId4"/>
          <a:stretch>
            <a:fillRect/>
          </a:stretch>
        </p:blipFill>
        <p:spPr>
          <a:xfrm>
            <a:off x="282031" y="3057555"/>
            <a:ext cx="3729274" cy="1890614"/>
          </a:xfrm>
          <a:prstGeom prst="rect">
            <a:avLst/>
          </a:prstGeom>
        </p:spPr>
      </p:pic>
      <p:sp>
        <p:nvSpPr>
          <p:cNvPr id="11" name="TextBox 10">
            <a:extLst>
              <a:ext uri="{FF2B5EF4-FFF2-40B4-BE49-F238E27FC236}">
                <a16:creationId xmlns:a16="http://schemas.microsoft.com/office/drawing/2014/main" id="{3D44F6F9-6419-7BBE-C6F3-826390410DB5}"/>
              </a:ext>
            </a:extLst>
          </p:cNvPr>
          <p:cNvSpPr txBox="1"/>
          <p:nvPr/>
        </p:nvSpPr>
        <p:spPr>
          <a:xfrm>
            <a:off x="4378323" y="2978210"/>
            <a:ext cx="4444475"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rgbClr val="EB8D8D"/>
                </a:solidFill>
              </a:rPr>
              <a:t>h is a scaling factor</a:t>
            </a:r>
          </a:p>
          <a:p>
            <a:endParaRPr lang="en-US" sz="1200" dirty="0">
              <a:solidFill>
                <a:srgbClr val="EB8D8D"/>
              </a:solidFill>
            </a:endParaRPr>
          </a:p>
          <a:p>
            <a:r>
              <a:rPr lang="en-US" sz="1200" dirty="0">
                <a:solidFill>
                  <a:srgbClr val="EB8D8D"/>
                </a:solidFill>
              </a:rPr>
              <a:t>Need to ensure that 21cm signal strength and kernel is well-sampled</a:t>
            </a:r>
          </a:p>
          <a:p>
            <a:endParaRPr lang="en-US" sz="1200" dirty="0">
              <a:solidFill>
                <a:srgbClr val="EB8D8D"/>
              </a:solidFill>
            </a:endParaRPr>
          </a:p>
          <a:p>
            <a:r>
              <a:rPr lang="en-US" sz="1200" dirty="0">
                <a:solidFill>
                  <a:srgbClr val="EB8D8D"/>
                </a:solidFill>
              </a:rPr>
              <a:t>Use radiometric noise on visibilities to set the kernel width</a:t>
            </a:r>
          </a:p>
          <a:p>
            <a:endParaRPr lang="en-US" sz="1200" dirty="0">
              <a:solidFill>
                <a:srgbClr val="EB8D8D"/>
              </a:solidFill>
            </a:endParaRPr>
          </a:p>
          <a:p>
            <a:r>
              <a:rPr lang="en-US" sz="1200" dirty="0">
                <a:solidFill>
                  <a:srgbClr val="EB8D8D"/>
                </a:solidFill>
              </a:rPr>
              <a:t>Perform for real and imaginary separately</a:t>
            </a:r>
          </a:p>
          <a:p>
            <a:endParaRPr lang="en-US" sz="1200" dirty="0">
              <a:solidFill>
                <a:srgbClr val="EB8D8D"/>
              </a:solidFill>
            </a:endParaRPr>
          </a:p>
          <a:p>
            <a:r>
              <a:rPr lang="en-US" sz="1200" dirty="0">
                <a:solidFill>
                  <a:srgbClr val="EB8D8D"/>
                </a:solidFill>
              </a:rPr>
              <a:t>Also compute second moment from CDF for comparison</a:t>
            </a:r>
          </a:p>
        </p:txBody>
      </p:sp>
      <p:sp>
        <p:nvSpPr>
          <p:cNvPr id="12" name="Title 1">
            <a:extLst>
              <a:ext uri="{FF2B5EF4-FFF2-40B4-BE49-F238E27FC236}">
                <a16:creationId xmlns:a16="http://schemas.microsoft.com/office/drawing/2014/main" id="{CEAF85EF-F893-7098-C96C-1D5A3B4402C5}"/>
              </a:ext>
            </a:extLst>
          </p:cNvPr>
          <p:cNvSpPr txBox="1">
            <a:spLocks/>
          </p:cNvSpPr>
          <p:nvPr/>
        </p:nvSpPr>
        <p:spPr>
          <a:xfrm>
            <a:off x="2343150" y="9060"/>
            <a:ext cx="582930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a </a:t>
            </a:r>
            <a:r>
              <a:rPr lang="en-US" sz="1800" dirty="0" err="1">
                <a:solidFill>
                  <a:schemeClr val="tx1">
                    <a:lumMod val="90000"/>
                    <a:lumOff val="10000"/>
                  </a:schemeClr>
                </a:solidFill>
                <a:latin typeface="Arial Rounded MT Bold" charset="0"/>
                <a:ea typeface="Arial Rounded MT Bold" charset="0"/>
                <a:cs typeface="Arial Rounded MT Bold" charset="0"/>
              </a:rPr>
              <a:t>kde</a:t>
            </a:r>
            <a:r>
              <a:rPr lang="en-US" sz="1800" dirty="0">
                <a:solidFill>
                  <a:schemeClr val="tx1">
                    <a:lumMod val="90000"/>
                    <a:lumOff val="10000"/>
                  </a:schemeClr>
                </a:solidFill>
                <a:latin typeface="Arial Rounded MT Bold" charset="0"/>
                <a:ea typeface="Arial Rounded MT Bold" charset="0"/>
                <a:cs typeface="Arial Rounded MT Bold" charset="0"/>
              </a:rPr>
              <a:t>-based estimator of data and distributions</a:t>
            </a:r>
          </a:p>
        </p:txBody>
      </p:sp>
    </p:spTree>
    <p:extLst>
      <p:ext uri="{BB962C8B-B14F-4D97-AF65-F5344CB8AC3E}">
        <p14:creationId xmlns:p14="http://schemas.microsoft.com/office/powerpoint/2010/main" val="256620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d blue circle with white lines&#10;&#10;AI-generated content may be incorrect.">
            <a:extLst>
              <a:ext uri="{FF2B5EF4-FFF2-40B4-BE49-F238E27FC236}">
                <a16:creationId xmlns:a16="http://schemas.microsoft.com/office/drawing/2014/main" id="{09C2070B-CF05-58EA-546D-B160EA3AF79C}"/>
              </a:ext>
            </a:extLst>
          </p:cNvPr>
          <p:cNvPicPr>
            <a:picLocks noChangeAspect="1"/>
          </p:cNvPicPr>
          <p:nvPr/>
        </p:nvPicPr>
        <p:blipFill>
          <a:blip r:embed="rId2"/>
          <a:stretch>
            <a:fillRect/>
          </a:stretch>
        </p:blipFill>
        <p:spPr>
          <a:xfrm>
            <a:off x="4340575" y="1424515"/>
            <a:ext cx="2107094" cy="2026641"/>
          </a:xfrm>
          <a:prstGeom prst="rect">
            <a:avLst/>
          </a:prstGeom>
        </p:spPr>
      </p:pic>
      <p:pic>
        <p:nvPicPr>
          <p:cNvPr id="7" name="Picture 6" descr="A diagram of a cube with a red cube&#10;&#10;AI-generated content may be incorrect.">
            <a:extLst>
              <a:ext uri="{FF2B5EF4-FFF2-40B4-BE49-F238E27FC236}">
                <a16:creationId xmlns:a16="http://schemas.microsoft.com/office/drawing/2014/main" id="{C12684C8-0BE6-680C-A621-970085EC7F49}"/>
              </a:ext>
            </a:extLst>
          </p:cNvPr>
          <p:cNvPicPr>
            <a:picLocks noChangeAspect="1"/>
          </p:cNvPicPr>
          <p:nvPr/>
        </p:nvPicPr>
        <p:blipFill>
          <a:blip r:embed="rId3"/>
          <a:srcRect l="112" r="75670" b="321"/>
          <a:stretch/>
        </p:blipFill>
        <p:spPr>
          <a:xfrm>
            <a:off x="275545" y="1259375"/>
            <a:ext cx="1520600" cy="2170624"/>
          </a:xfrm>
          <a:prstGeom prst="rect">
            <a:avLst/>
          </a:prstGeom>
        </p:spPr>
      </p:pic>
      <p:sp>
        <p:nvSpPr>
          <p:cNvPr id="8" name="TextBox 7">
            <a:extLst>
              <a:ext uri="{FF2B5EF4-FFF2-40B4-BE49-F238E27FC236}">
                <a16:creationId xmlns:a16="http://schemas.microsoft.com/office/drawing/2014/main" id="{CDB8F7CE-277A-2597-6F38-5F26358A845D}"/>
              </a:ext>
            </a:extLst>
          </p:cNvPr>
          <p:cNvSpPr txBox="1"/>
          <p:nvPr/>
        </p:nvSpPr>
        <p:spPr>
          <a:xfrm>
            <a:off x="651794" y="651794"/>
            <a:ext cx="7991553"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t>Use our measurements in k-space (u, v, eta) as samples (</a:t>
            </a:r>
            <a:r>
              <a:rPr lang="en-US" sz="1400" dirty="0" err="1"/>
              <a:t>realisations</a:t>
            </a:r>
            <a:r>
              <a:rPr lang="en-US" sz="1400" dirty="0"/>
              <a:t>) of the distribution</a:t>
            </a:r>
          </a:p>
        </p:txBody>
      </p:sp>
      <p:sp>
        <p:nvSpPr>
          <p:cNvPr id="9" name="TextBox 8">
            <a:extLst>
              <a:ext uri="{FF2B5EF4-FFF2-40B4-BE49-F238E27FC236}">
                <a16:creationId xmlns:a16="http://schemas.microsoft.com/office/drawing/2014/main" id="{D5DB8BAF-6E45-4889-A74A-DDDBE05D3271}"/>
              </a:ext>
            </a:extLst>
          </p:cNvPr>
          <p:cNvSpPr txBox="1"/>
          <p:nvPr/>
        </p:nvSpPr>
        <p:spPr>
          <a:xfrm>
            <a:off x="1240499" y="3108164"/>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FF0000"/>
                </a:solidFill>
              </a:rPr>
              <a:t>u</a:t>
            </a:r>
          </a:p>
        </p:txBody>
      </p:sp>
      <p:sp>
        <p:nvSpPr>
          <p:cNvPr id="10" name="TextBox 9">
            <a:extLst>
              <a:ext uri="{FF2B5EF4-FFF2-40B4-BE49-F238E27FC236}">
                <a16:creationId xmlns:a16="http://schemas.microsoft.com/office/drawing/2014/main" id="{2990B998-48E6-ADDB-DB46-572DB4493072}"/>
              </a:ext>
            </a:extLst>
          </p:cNvPr>
          <p:cNvSpPr txBox="1"/>
          <p:nvPr/>
        </p:nvSpPr>
        <p:spPr>
          <a:xfrm>
            <a:off x="276092" y="3006110"/>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FF0000"/>
                </a:solidFill>
              </a:rPr>
              <a:t>v</a:t>
            </a:r>
          </a:p>
        </p:txBody>
      </p:sp>
      <p:sp>
        <p:nvSpPr>
          <p:cNvPr id="11" name="TextBox 10">
            <a:extLst>
              <a:ext uri="{FF2B5EF4-FFF2-40B4-BE49-F238E27FC236}">
                <a16:creationId xmlns:a16="http://schemas.microsoft.com/office/drawing/2014/main" id="{72904E3D-ED3C-BD8F-3D04-09E8AE0B958D}"/>
              </a:ext>
            </a:extLst>
          </p:cNvPr>
          <p:cNvSpPr txBox="1"/>
          <p:nvPr/>
        </p:nvSpPr>
        <p:spPr>
          <a:xfrm>
            <a:off x="276092" y="2067217"/>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0070C0"/>
                </a:solidFill>
              </a:rPr>
              <a:t>nu</a:t>
            </a:r>
          </a:p>
        </p:txBody>
      </p:sp>
      <mc:AlternateContent xmlns:mc="http://schemas.openxmlformats.org/markup-compatibility/2006">
        <mc:Choice xmlns:p14="http://schemas.microsoft.com/office/powerpoint/2010/main" Requires="p14">
          <p:contentPart p14:bwMode="auto" r:id="rId4">
            <p14:nvContentPartPr>
              <p14:cNvPr id="12" name="Ink 11">
                <a:extLst>
                  <a:ext uri="{FF2B5EF4-FFF2-40B4-BE49-F238E27FC236}">
                    <a16:creationId xmlns:a16="http://schemas.microsoft.com/office/drawing/2014/main" id="{358A020A-E5BE-B46A-A1ED-17768E844DBA}"/>
                  </a:ext>
                </a:extLst>
              </p14:cNvPr>
              <p14:cNvContentPartPr/>
              <p14:nvPr/>
            </p14:nvContentPartPr>
            <p14:xfrm>
              <a:off x="1719223" y="2276684"/>
              <a:ext cx="690554" cy="16751"/>
            </p14:xfrm>
          </p:contentPart>
        </mc:Choice>
        <mc:Fallback>
          <p:pic>
            <p:nvPicPr>
              <p:cNvPr id="12" name="Ink 11">
                <a:extLst>
                  <a:ext uri="{FF2B5EF4-FFF2-40B4-BE49-F238E27FC236}">
                    <a16:creationId xmlns:a16="http://schemas.microsoft.com/office/drawing/2014/main" id="{358A020A-E5BE-B46A-A1ED-17768E844DBA}"/>
                  </a:ext>
                </a:extLst>
              </p:cNvPr>
              <p:cNvPicPr/>
              <p:nvPr/>
            </p:nvPicPr>
            <p:blipFill>
              <a:blip r:embed="rId5"/>
              <a:stretch>
                <a:fillRect/>
              </a:stretch>
            </p:blipFill>
            <p:spPr>
              <a:xfrm>
                <a:off x="1701230" y="2258864"/>
                <a:ext cx="726179" cy="52035"/>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3" name="Ink 12">
                <a:extLst>
                  <a:ext uri="{FF2B5EF4-FFF2-40B4-BE49-F238E27FC236}">
                    <a16:creationId xmlns:a16="http://schemas.microsoft.com/office/drawing/2014/main" id="{8A6501E0-A7E3-62DD-E4B4-AF90BFBA5B46}"/>
                  </a:ext>
                </a:extLst>
              </p14:cNvPr>
              <p14:cNvContentPartPr/>
              <p14:nvPr/>
            </p14:nvContentPartPr>
            <p14:xfrm>
              <a:off x="2244280" y="2125413"/>
              <a:ext cx="155450" cy="332423"/>
            </p14:xfrm>
          </p:contentPart>
        </mc:Choice>
        <mc:Fallback>
          <p:pic>
            <p:nvPicPr>
              <p:cNvPr id="13" name="Ink 12">
                <a:extLst>
                  <a:ext uri="{FF2B5EF4-FFF2-40B4-BE49-F238E27FC236}">
                    <a16:creationId xmlns:a16="http://schemas.microsoft.com/office/drawing/2014/main" id="{8A6501E0-A7E3-62DD-E4B4-AF90BFBA5B46}"/>
                  </a:ext>
                </a:extLst>
              </p:cNvPr>
              <p:cNvPicPr/>
              <p:nvPr/>
            </p:nvPicPr>
            <p:blipFill>
              <a:blip r:embed="rId7"/>
              <a:stretch>
                <a:fillRect/>
              </a:stretch>
            </p:blipFill>
            <p:spPr>
              <a:xfrm>
                <a:off x="2226330" y="2107444"/>
                <a:ext cx="190992" cy="368001"/>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ED680587-3C94-7A45-693A-FB752EED94D0}"/>
                  </a:ext>
                </a:extLst>
              </p14:cNvPr>
              <p14:cNvContentPartPr/>
              <p14:nvPr/>
            </p14:nvContentPartPr>
            <p14:xfrm>
              <a:off x="-491206" y="2219876"/>
              <a:ext cx="9446" cy="9446"/>
            </p14:xfrm>
          </p:contentPart>
        </mc:Choice>
        <mc:Fallback>
          <p:pic>
            <p:nvPicPr>
              <p:cNvPr id="14" name="Ink 13">
                <a:extLst>
                  <a:ext uri="{FF2B5EF4-FFF2-40B4-BE49-F238E27FC236}">
                    <a16:creationId xmlns:a16="http://schemas.microsoft.com/office/drawing/2014/main" id="{ED680587-3C94-7A45-693A-FB752EED94D0}"/>
                  </a:ext>
                </a:extLst>
              </p:cNvPr>
              <p:cNvPicPr/>
              <p:nvPr/>
            </p:nvPicPr>
            <p:blipFill>
              <a:blip r:embed="rId9"/>
              <a:stretch>
                <a:fillRect/>
              </a:stretch>
            </p:blipFill>
            <p:spPr>
              <a:xfrm>
                <a:off x="-963506" y="1747576"/>
                <a:ext cx="944600" cy="944600"/>
              </a:xfrm>
              <a:prstGeom prst="rect">
                <a:avLst/>
              </a:prstGeom>
            </p:spPr>
          </p:pic>
        </mc:Fallback>
      </mc:AlternateContent>
      <p:pic>
        <p:nvPicPr>
          <p:cNvPr id="15" name="Picture 14" descr="A diagram of a cube with a red cube&#10;&#10;AI-generated content may be incorrect.">
            <a:extLst>
              <a:ext uri="{FF2B5EF4-FFF2-40B4-BE49-F238E27FC236}">
                <a16:creationId xmlns:a16="http://schemas.microsoft.com/office/drawing/2014/main" id="{150288EA-E125-AD43-F8AA-FD60624841B8}"/>
              </a:ext>
            </a:extLst>
          </p:cNvPr>
          <p:cNvPicPr>
            <a:picLocks noChangeAspect="1"/>
          </p:cNvPicPr>
          <p:nvPr/>
        </p:nvPicPr>
        <p:blipFill>
          <a:blip r:embed="rId3"/>
          <a:srcRect l="112" r="75670" b="321"/>
          <a:stretch/>
        </p:blipFill>
        <p:spPr>
          <a:xfrm>
            <a:off x="2403361" y="1254271"/>
            <a:ext cx="1520600" cy="2170624"/>
          </a:xfrm>
          <a:prstGeom prst="rect">
            <a:avLst/>
          </a:prstGeom>
        </p:spPr>
      </p:pic>
      <p:sp>
        <p:nvSpPr>
          <p:cNvPr id="16" name="TextBox 15">
            <a:extLst>
              <a:ext uri="{FF2B5EF4-FFF2-40B4-BE49-F238E27FC236}">
                <a16:creationId xmlns:a16="http://schemas.microsoft.com/office/drawing/2014/main" id="{448FE6FA-6D2F-3164-6BCD-CACD960FC43B}"/>
              </a:ext>
            </a:extLst>
          </p:cNvPr>
          <p:cNvSpPr txBox="1"/>
          <p:nvPr/>
        </p:nvSpPr>
        <p:spPr>
          <a:xfrm>
            <a:off x="3368315" y="3103061"/>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FF0000"/>
                </a:solidFill>
              </a:rPr>
              <a:t>u</a:t>
            </a:r>
          </a:p>
        </p:txBody>
      </p:sp>
      <p:sp>
        <p:nvSpPr>
          <p:cNvPr id="17" name="TextBox 16">
            <a:extLst>
              <a:ext uri="{FF2B5EF4-FFF2-40B4-BE49-F238E27FC236}">
                <a16:creationId xmlns:a16="http://schemas.microsoft.com/office/drawing/2014/main" id="{03E84799-633D-D611-22C3-02D006A0B3C0}"/>
              </a:ext>
            </a:extLst>
          </p:cNvPr>
          <p:cNvSpPr txBox="1"/>
          <p:nvPr/>
        </p:nvSpPr>
        <p:spPr>
          <a:xfrm>
            <a:off x="2403909" y="3001007"/>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FF0000"/>
                </a:solidFill>
              </a:rPr>
              <a:t>v</a:t>
            </a:r>
          </a:p>
        </p:txBody>
      </p:sp>
      <p:sp>
        <p:nvSpPr>
          <p:cNvPr id="18" name="TextBox 17">
            <a:extLst>
              <a:ext uri="{FF2B5EF4-FFF2-40B4-BE49-F238E27FC236}">
                <a16:creationId xmlns:a16="http://schemas.microsoft.com/office/drawing/2014/main" id="{A311BB36-70D0-1E79-F52E-F9ACCE41FBD4}"/>
              </a:ext>
            </a:extLst>
          </p:cNvPr>
          <p:cNvSpPr txBox="1"/>
          <p:nvPr/>
        </p:nvSpPr>
        <p:spPr>
          <a:xfrm>
            <a:off x="2352882" y="2062113"/>
            <a:ext cx="47231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800" b="1" dirty="0">
                <a:solidFill>
                  <a:srgbClr val="0070C0"/>
                </a:solidFill>
              </a:rPr>
              <a:t>eta</a:t>
            </a:r>
          </a:p>
        </p:txBody>
      </p:sp>
      <p:sp>
        <p:nvSpPr>
          <p:cNvPr id="19" name="TextBox 18">
            <a:extLst>
              <a:ext uri="{FF2B5EF4-FFF2-40B4-BE49-F238E27FC236}">
                <a16:creationId xmlns:a16="http://schemas.microsoft.com/office/drawing/2014/main" id="{654B1C0F-B5E2-3882-5880-69E71510A9D7}"/>
              </a:ext>
            </a:extLst>
          </p:cNvPr>
          <p:cNvSpPr txBox="1"/>
          <p:nvPr/>
        </p:nvSpPr>
        <p:spPr>
          <a:xfrm>
            <a:off x="514443" y="3702942"/>
            <a:ext cx="8478711" cy="11464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solidFill>
                  <a:srgbClr val="0070C0"/>
                </a:solidFill>
              </a:rPr>
              <a:t>You have 1 billion visibilities, why don't you estimate directly from them?</a:t>
            </a:r>
            <a:r>
              <a:rPr lang="en-US" sz="1400" dirty="0"/>
              <a:t> Because we can't take advantage of coherent averaging, and therefore our thermal noise is too high.</a:t>
            </a:r>
          </a:p>
          <a:p>
            <a:endParaRPr lang="en-US" sz="1400" dirty="0"/>
          </a:p>
          <a:p>
            <a:r>
              <a:rPr lang="en-US" sz="1400" dirty="0">
                <a:solidFill>
                  <a:srgbClr val="0070C0"/>
                </a:solidFill>
              </a:rPr>
              <a:t>How do you know the gridded vis produce a fair sample? </a:t>
            </a:r>
            <a:r>
              <a:rPr lang="en-US" sz="1400" dirty="0"/>
              <a:t>Need a filled </a:t>
            </a:r>
            <a:r>
              <a:rPr lang="en-US" sz="1400" dirty="0" err="1"/>
              <a:t>uv</a:t>
            </a:r>
            <a:r>
              <a:rPr lang="en-US" sz="1400" dirty="0"/>
              <a:t>-plane.</a:t>
            </a:r>
          </a:p>
          <a:p>
            <a:r>
              <a:rPr lang="en-US" sz="1400" dirty="0">
                <a:solidFill>
                  <a:srgbClr val="0070C0"/>
                </a:solidFill>
              </a:rPr>
              <a:t>What other tests can you do?</a:t>
            </a:r>
            <a:r>
              <a:rPr lang="en-US" sz="1400" dirty="0"/>
              <a:t> Real and imaginary are similar; EW and NS are similar.</a:t>
            </a:r>
          </a:p>
        </p:txBody>
      </p:sp>
      <p:pic>
        <p:nvPicPr>
          <p:cNvPr id="20" name="Picture 19" descr="A graph of a cloud&#10;&#10;AI-generated content may be incorrect.">
            <a:extLst>
              <a:ext uri="{FF2B5EF4-FFF2-40B4-BE49-F238E27FC236}">
                <a16:creationId xmlns:a16="http://schemas.microsoft.com/office/drawing/2014/main" id="{93795B00-1EEA-F070-B4A8-82ADEFE0E097}"/>
              </a:ext>
            </a:extLst>
          </p:cNvPr>
          <p:cNvPicPr>
            <a:picLocks noChangeAspect="1"/>
          </p:cNvPicPr>
          <p:nvPr/>
        </p:nvPicPr>
        <p:blipFill>
          <a:blip r:embed="rId10"/>
          <a:stretch>
            <a:fillRect/>
          </a:stretch>
        </p:blipFill>
        <p:spPr>
          <a:xfrm>
            <a:off x="6917082" y="1375682"/>
            <a:ext cx="2081091" cy="2167618"/>
          </a:xfrm>
          <a:prstGeom prst="rect">
            <a:avLst/>
          </a:prstGeom>
        </p:spPr>
      </p:pic>
      <p:sp>
        <p:nvSpPr>
          <p:cNvPr id="21" name="TextBox 20">
            <a:extLst>
              <a:ext uri="{FF2B5EF4-FFF2-40B4-BE49-F238E27FC236}">
                <a16:creationId xmlns:a16="http://schemas.microsoft.com/office/drawing/2014/main" id="{3DD6FC8B-E999-A613-7FEB-407B609B3101}"/>
              </a:ext>
            </a:extLst>
          </p:cNvPr>
          <p:cNvSpPr txBox="1"/>
          <p:nvPr/>
        </p:nvSpPr>
        <p:spPr>
          <a:xfrm>
            <a:off x="4345289" y="1105215"/>
            <a:ext cx="4666463" cy="2251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13" dirty="0">
                <a:solidFill>
                  <a:srgbClr val="0070C0"/>
                </a:solidFill>
              </a:rPr>
              <a:t>Example </a:t>
            </a:r>
            <a:r>
              <a:rPr lang="en-US" sz="1013" err="1">
                <a:solidFill>
                  <a:srgbClr val="0070C0"/>
                </a:solidFill>
              </a:rPr>
              <a:t>uv</a:t>
            </a:r>
            <a:r>
              <a:rPr lang="en-US" sz="1013" dirty="0">
                <a:solidFill>
                  <a:srgbClr val="0070C0"/>
                </a:solidFill>
              </a:rPr>
              <a:t> annulus with data            Occupancy of </a:t>
            </a:r>
            <a:r>
              <a:rPr lang="en-US" sz="1013" err="1">
                <a:solidFill>
                  <a:srgbClr val="0070C0"/>
                </a:solidFill>
              </a:rPr>
              <a:t>uv</a:t>
            </a:r>
            <a:r>
              <a:rPr lang="en-US" sz="1013" dirty="0">
                <a:solidFill>
                  <a:srgbClr val="0070C0"/>
                </a:solidFill>
              </a:rPr>
              <a:t>-plane</a:t>
            </a:r>
          </a:p>
        </p:txBody>
      </p:sp>
      <p:sp>
        <p:nvSpPr>
          <p:cNvPr id="25" name="Title 1">
            <a:extLst>
              <a:ext uri="{FF2B5EF4-FFF2-40B4-BE49-F238E27FC236}">
                <a16:creationId xmlns:a16="http://schemas.microsoft.com/office/drawing/2014/main" id="{F739B443-238D-0281-5F1B-0CE270F2E7C0}"/>
              </a:ext>
            </a:extLst>
          </p:cNvPr>
          <p:cNvSpPr txBox="1">
            <a:spLocks/>
          </p:cNvSpPr>
          <p:nvPr/>
        </p:nvSpPr>
        <p:spPr>
          <a:xfrm>
            <a:off x="2800350" y="9060"/>
            <a:ext cx="3943350" cy="390990"/>
          </a:xfrm>
          <a:prstGeom prst="rect">
            <a:avLst/>
          </a:prstGeom>
          <a:solidFill>
            <a:schemeClr val="tx2">
              <a:lumMod val="20000"/>
              <a:lumOff val="80000"/>
            </a:schemeClr>
          </a:solidFill>
          <a:ln>
            <a:solidFill>
              <a:schemeClr val="accent1"/>
            </a:solidFill>
          </a:ln>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sz="1800" dirty="0">
                <a:solidFill>
                  <a:schemeClr val="tx1">
                    <a:lumMod val="90000"/>
                    <a:lumOff val="10000"/>
                  </a:schemeClr>
                </a:solidFill>
                <a:latin typeface="Arial Rounded MT Bold" charset="0"/>
                <a:ea typeface="Arial Rounded MT Bold" charset="0"/>
                <a:cs typeface="Arial Rounded MT Bold" charset="0"/>
              </a:rPr>
              <a:t>how do we use this with our data?</a:t>
            </a:r>
          </a:p>
        </p:txBody>
      </p:sp>
    </p:spTree>
    <p:extLst>
      <p:ext uri="{BB962C8B-B14F-4D97-AF65-F5344CB8AC3E}">
        <p14:creationId xmlns:p14="http://schemas.microsoft.com/office/powerpoint/2010/main" val="2824783031"/>
      </p:ext>
    </p:extLst>
  </p:cSld>
  <p:clrMapOvr>
    <a:masterClrMapping/>
  </p:clrMapOvr>
</p:sld>
</file>

<file path=ppt/theme/theme1.xml><?xml version="1.0" encoding="utf-8"?>
<a:theme xmlns:a="http://schemas.openxmlformats.org/drawingml/2006/main" name="Orange">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nk">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urp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114337</TotalTime>
  <Words>717</Words>
  <Application>Microsoft Macintosh PowerPoint</Application>
  <PresentationFormat>On-screen Show (16:9)</PresentationFormat>
  <Paragraphs>131</Paragraphs>
  <Slides>20</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Arial Rounded MT Bold</vt:lpstr>
      <vt:lpstr>Calibri</vt:lpstr>
      <vt:lpstr>Calibri Light</vt:lpstr>
      <vt:lpstr>Libre Franklin</vt:lpstr>
      <vt:lpstr>Libre Franklin Black italic</vt:lpstr>
      <vt:lpstr>Times New Roman</vt:lpstr>
      <vt:lpstr>Trade Gothic Next Light</vt:lpstr>
      <vt:lpstr>Orange</vt:lpstr>
      <vt:lpstr>Pink</vt:lpstr>
      <vt:lpstr>Purple</vt:lpstr>
      <vt:lpstr>extracting information from the cosmic dawn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Tindale</dc:creator>
  <cp:lastModifiedBy>Cathryn Trott</cp:lastModifiedBy>
  <cp:revision>1702</cp:revision>
  <cp:lastPrinted>2021-09-01T08:45:06Z</cp:lastPrinted>
  <dcterms:created xsi:type="dcterms:W3CDTF">2017-06-27T03:49:29Z</dcterms:created>
  <dcterms:modified xsi:type="dcterms:W3CDTF">2025-08-21T01:23:17Z</dcterms:modified>
</cp:coreProperties>
</file>