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986" r:id="rId2"/>
    <p:sldId id="964" r:id="rId3"/>
    <p:sldId id="980" r:id="rId4"/>
    <p:sldId id="985" r:id="rId5"/>
    <p:sldId id="285" r:id="rId6"/>
    <p:sldId id="287" r:id="rId7"/>
    <p:sldId id="974" r:id="rId8"/>
    <p:sldId id="978" r:id="rId9"/>
    <p:sldId id="990" r:id="rId10"/>
    <p:sldId id="973" r:id="rId11"/>
    <p:sldId id="977" r:id="rId12"/>
    <p:sldId id="976" r:id="rId13"/>
    <p:sldId id="979" r:id="rId14"/>
    <p:sldId id="983" r:id="rId15"/>
    <p:sldId id="989" r:id="rId16"/>
    <p:sldId id="982" r:id="rId17"/>
    <p:sldId id="991" r:id="rId18"/>
    <p:sldId id="992" r:id="rId19"/>
    <p:sldId id="283" r:id="rId20"/>
    <p:sldId id="984" r:id="rId21"/>
    <p:sldId id="993" r:id="rId22"/>
    <p:sldId id="963" r:id="rId23"/>
    <p:sldId id="987" r:id="rId24"/>
    <p:sldId id="988" r:id="rId25"/>
    <p:sldId id="288" r:id="rId26"/>
    <p:sldId id="959" r:id="rId27"/>
    <p:sldId id="981"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920"/>
    <a:srgbClr val="F6BB1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A1A38-8A3D-BD4A-83B8-8003B7CFF7F8}" v="120" dt="2025-08-27T06:39:02.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706" autoAdjust="0"/>
    <p:restoredTop sz="64648" autoAdjust="0"/>
  </p:normalViewPr>
  <p:slideViewPr>
    <p:cSldViewPr snapToGrid="0" snapToObjects="1">
      <p:cViewPr varScale="1">
        <p:scale>
          <a:sx n="42" d="100"/>
          <a:sy n="42" d="100"/>
        </p:scale>
        <p:origin x="176" y="42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Dodson" userId="6c464be3-9489-45d5-89e4-25b5804e64a5" providerId="ADAL" clId="{FADDA1F5-7361-5296-BD28-9BC38E3F8CCB}"/>
    <pc:docChg chg="undo custSel modSld modNotesMaster modHandout modShowInfo">
      <pc:chgData name="Richard Dodson" userId="6c464be3-9489-45d5-89e4-25b5804e64a5" providerId="ADAL" clId="{FADDA1F5-7361-5296-BD28-9BC38E3F8CCB}" dt="2025-08-27T06:39:06.648" v="2137" actId="1076"/>
      <pc:docMkLst>
        <pc:docMk/>
      </pc:docMkLst>
      <pc:sldChg chg="addSp delSp modSp mod modTransition modAnim modNotesTx">
        <pc:chgData name="Richard Dodson" userId="6c464be3-9489-45d5-89e4-25b5804e64a5" providerId="ADAL" clId="{FADDA1F5-7361-5296-BD28-9BC38E3F8CCB}" dt="2025-08-27T06:20:52.781" v="2128"/>
        <pc:sldMkLst>
          <pc:docMk/>
          <pc:sldMk cId="1634751378" sldId="283"/>
        </pc:sldMkLst>
        <pc:spChg chg="mod">
          <ac:chgData name="Richard Dodson" userId="6c464be3-9489-45d5-89e4-25b5804e64a5" providerId="ADAL" clId="{FADDA1F5-7361-5296-BD28-9BC38E3F8CCB}" dt="2025-08-25T08:03:05.149" v="1909" actId="121"/>
          <ac:spMkLst>
            <pc:docMk/>
            <pc:sldMk cId="1634751378" sldId="283"/>
            <ac:spMk id="2" creationId="{F88D4993-EB6F-50BD-5C4F-8DCD5C1B6BB6}"/>
          </ac:spMkLst>
        </pc:spChg>
        <pc:picChg chg="add del mod">
          <ac:chgData name="Richard Dodson" userId="6c464be3-9489-45d5-89e4-25b5804e64a5" providerId="ADAL" clId="{FADDA1F5-7361-5296-BD28-9BC38E3F8CCB}" dt="2025-08-27T06:20:52.781" v="2128"/>
          <ac:picMkLst>
            <pc:docMk/>
            <pc:sldMk cId="1634751378" sldId="283"/>
            <ac:picMk id="8" creationId="{7621E8C4-73F8-8A87-12D1-47DBCA25A3F5}"/>
          </ac:picMkLst>
        </pc:picChg>
      </pc:sldChg>
      <pc:sldChg chg="addSp delSp modSp mod modTransition modAnim modNotesTx">
        <pc:chgData name="Richard Dodson" userId="6c464be3-9489-45d5-89e4-25b5804e64a5" providerId="ADAL" clId="{FADDA1F5-7361-5296-BD28-9BC38E3F8CCB}" dt="2025-08-27T06:20:52.781" v="2128"/>
        <pc:sldMkLst>
          <pc:docMk/>
          <pc:sldMk cId="2530893386" sldId="285"/>
        </pc:sldMkLst>
        <pc:spChg chg="add mod">
          <ac:chgData name="Richard Dodson" userId="6c464be3-9489-45d5-89e4-25b5804e64a5" providerId="ADAL" clId="{FADDA1F5-7361-5296-BD28-9BC38E3F8CCB}" dt="2025-08-26T04:28:09.078" v="1942" actId="2085"/>
          <ac:spMkLst>
            <pc:docMk/>
            <pc:sldMk cId="2530893386" sldId="285"/>
            <ac:spMk id="4" creationId="{7DDE086C-F31B-CEFC-41CF-31361718EE78}"/>
          </ac:spMkLst>
        </pc:spChg>
        <pc:picChg chg="add del mod">
          <ac:chgData name="Richard Dodson" userId="6c464be3-9489-45d5-89e4-25b5804e64a5" providerId="ADAL" clId="{FADDA1F5-7361-5296-BD28-9BC38E3F8CCB}" dt="2025-08-27T06:20:52.781" v="2128"/>
          <ac:picMkLst>
            <pc:docMk/>
            <pc:sldMk cId="2530893386" sldId="285"/>
            <ac:picMk id="19" creationId="{4D6E9F97-1BB2-6067-5CE4-65DA5F3E93F4}"/>
          </ac:picMkLst>
        </pc:picChg>
      </pc:sldChg>
      <pc:sldChg chg="addSp delSp modSp mod modTransition modAnim modNotesTx">
        <pc:chgData name="Richard Dodson" userId="6c464be3-9489-45d5-89e4-25b5804e64a5" providerId="ADAL" clId="{FADDA1F5-7361-5296-BD28-9BC38E3F8CCB}" dt="2025-08-27T06:39:06.648" v="2137" actId="1076"/>
        <pc:sldMkLst>
          <pc:docMk/>
          <pc:sldMk cId="1002495156" sldId="287"/>
        </pc:sldMkLst>
        <pc:spChg chg="mod">
          <ac:chgData name="Richard Dodson" userId="6c464be3-9489-45d5-89e4-25b5804e64a5" providerId="ADAL" clId="{FADDA1F5-7361-5296-BD28-9BC38E3F8CCB}" dt="2025-08-27T06:39:06.648" v="2137" actId="1076"/>
          <ac:spMkLst>
            <pc:docMk/>
            <pc:sldMk cId="1002495156" sldId="287"/>
            <ac:spMk id="12" creationId="{F7A3F73D-1DF8-53F7-7A12-64503F5FE0ED}"/>
          </ac:spMkLst>
        </pc:spChg>
        <pc:picChg chg="mod">
          <ac:chgData name="Richard Dodson" userId="6c464be3-9489-45d5-89e4-25b5804e64a5" providerId="ADAL" clId="{FADDA1F5-7361-5296-BD28-9BC38E3F8CCB}" dt="2025-08-25T05:17:30.381" v="28" actId="1076"/>
          <ac:picMkLst>
            <pc:docMk/>
            <pc:sldMk cId="1002495156" sldId="287"/>
            <ac:picMk id="18" creationId="{23590CF6-301C-BB24-D430-EE78243AA771}"/>
          </ac:picMkLst>
        </pc:picChg>
        <pc:picChg chg="add del mod">
          <ac:chgData name="Richard Dodson" userId="6c464be3-9489-45d5-89e4-25b5804e64a5" providerId="ADAL" clId="{FADDA1F5-7361-5296-BD28-9BC38E3F8CCB}" dt="2025-08-27T06:20:52.781" v="2128"/>
          <ac:picMkLst>
            <pc:docMk/>
            <pc:sldMk cId="1002495156" sldId="287"/>
            <ac:picMk id="19" creationId="{0C1E7B6B-9AEE-12D7-4A23-D9DEB0FF913A}"/>
          </ac:picMkLst>
        </pc:picChg>
      </pc:sldChg>
      <pc:sldChg chg="modTransition">
        <pc:chgData name="Richard Dodson" userId="6c464be3-9489-45d5-89e4-25b5804e64a5" providerId="ADAL" clId="{FADDA1F5-7361-5296-BD28-9BC38E3F8CCB}" dt="2025-08-27T06:20:52.781" v="2128"/>
        <pc:sldMkLst>
          <pc:docMk/>
          <pc:sldMk cId="1711350017" sldId="288"/>
        </pc:sldMkLst>
      </pc:sldChg>
      <pc:sldChg chg="modTransition">
        <pc:chgData name="Richard Dodson" userId="6c464be3-9489-45d5-89e4-25b5804e64a5" providerId="ADAL" clId="{FADDA1F5-7361-5296-BD28-9BC38E3F8CCB}" dt="2025-08-27T06:20:52.781" v="2128"/>
        <pc:sldMkLst>
          <pc:docMk/>
          <pc:sldMk cId="1559531444" sldId="959"/>
        </pc:sldMkLst>
      </pc:sldChg>
      <pc:sldChg chg="modTransition modNotes">
        <pc:chgData name="Richard Dodson" userId="6c464be3-9489-45d5-89e4-25b5804e64a5" providerId="ADAL" clId="{FADDA1F5-7361-5296-BD28-9BC38E3F8CCB}" dt="2025-08-27T06:20:52.781" v="2128"/>
        <pc:sldMkLst>
          <pc:docMk/>
          <pc:sldMk cId="2439562479" sldId="963"/>
        </pc:sldMkLst>
      </pc:sldChg>
      <pc:sldChg chg="addSp delSp modSp mod modTransition modAnim modNotes">
        <pc:chgData name="Richard Dodson" userId="6c464be3-9489-45d5-89e4-25b5804e64a5" providerId="ADAL" clId="{FADDA1F5-7361-5296-BD28-9BC38E3F8CCB}" dt="2025-08-27T06:20:52.781" v="2128"/>
        <pc:sldMkLst>
          <pc:docMk/>
          <pc:sldMk cId="1293206010" sldId="964"/>
        </pc:sldMkLst>
        <pc:spChg chg="mod">
          <ac:chgData name="Richard Dodson" userId="6c464be3-9489-45d5-89e4-25b5804e64a5" providerId="ADAL" clId="{FADDA1F5-7361-5296-BD28-9BC38E3F8CCB}" dt="2025-08-25T05:15:15.617" v="24" actId="20577"/>
          <ac:spMkLst>
            <pc:docMk/>
            <pc:sldMk cId="1293206010" sldId="964"/>
            <ac:spMk id="5" creationId="{00000000-0000-0000-0000-000000000000}"/>
          </ac:spMkLst>
        </pc:spChg>
        <pc:picChg chg="add del mod">
          <ac:chgData name="Richard Dodson" userId="6c464be3-9489-45d5-89e4-25b5804e64a5" providerId="ADAL" clId="{FADDA1F5-7361-5296-BD28-9BC38E3F8CCB}" dt="2025-08-27T06:20:52.781" v="2128"/>
          <ac:picMkLst>
            <pc:docMk/>
            <pc:sldMk cId="1293206010" sldId="964"/>
            <ac:picMk id="4" creationId="{EC60E454-BE97-CD75-D79F-D8FF021D5F02}"/>
          </ac:picMkLst>
        </pc:picChg>
      </pc:sldChg>
      <pc:sldChg chg="addSp delSp modSp mod modTransition modAnim">
        <pc:chgData name="Richard Dodson" userId="6c464be3-9489-45d5-89e4-25b5804e64a5" providerId="ADAL" clId="{FADDA1F5-7361-5296-BD28-9BC38E3F8CCB}" dt="2025-08-27T06:20:52.781" v="2128"/>
        <pc:sldMkLst>
          <pc:docMk/>
          <pc:sldMk cId="3370865151" sldId="973"/>
        </pc:sldMkLst>
        <pc:spChg chg="add mod">
          <ac:chgData name="Richard Dodson" userId="6c464be3-9489-45d5-89e4-25b5804e64a5" providerId="ADAL" clId="{FADDA1F5-7361-5296-BD28-9BC38E3F8CCB}" dt="2025-08-25T07:21:47.608" v="87" actId="1036"/>
          <ac:spMkLst>
            <pc:docMk/>
            <pc:sldMk cId="3370865151" sldId="973"/>
            <ac:spMk id="2" creationId="{D655B13C-B77C-66C2-607A-9CB83387D0B2}"/>
          </ac:spMkLst>
        </pc:spChg>
        <pc:spChg chg="mod">
          <ac:chgData name="Richard Dodson" userId="6c464be3-9489-45d5-89e4-25b5804e64a5" providerId="ADAL" clId="{FADDA1F5-7361-5296-BD28-9BC38E3F8CCB}" dt="2025-08-25T07:20:48.838" v="80" actId="313"/>
          <ac:spMkLst>
            <pc:docMk/>
            <pc:sldMk cId="3370865151" sldId="973"/>
            <ac:spMk id="8" creationId="{527C490C-F68D-9D8C-5BED-A1117FA1CD2F}"/>
          </ac:spMkLst>
        </pc:spChg>
        <pc:picChg chg="add del mod">
          <ac:chgData name="Richard Dodson" userId="6c464be3-9489-45d5-89e4-25b5804e64a5" providerId="ADAL" clId="{FADDA1F5-7361-5296-BD28-9BC38E3F8CCB}" dt="2025-08-27T06:20:52.781" v="2128"/>
          <ac:picMkLst>
            <pc:docMk/>
            <pc:sldMk cId="3370865151" sldId="973"/>
            <ac:picMk id="4" creationId="{02B6C800-7789-107A-572F-991A427E6E09}"/>
          </ac:picMkLst>
        </pc:picChg>
      </pc:sldChg>
      <pc:sldChg chg="addSp delSp modSp modTransition modAnim modNotes">
        <pc:chgData name="Richard Dodson" userId="6c464be3-9489-45d5-89e4-25b5804e64a5" providerId="ADAL" clId="{FADDA1F5-7361-5296-BD28-9BC38E3F8CCB}" dt="2025-08-27T06:20:52.781" v="2128"/>
        <pc:sldMkLst>
          <pc:docMk/>
          <pc:sldMk cId="1568791589" sldId="974"/>
        </pc:sldMkLst>
        <pc:picChg chg="add del mod">
          <ac:chgData name="Richard Dodson" userId="6c464be3-9489-45d5-89e4-25b5804e64a5" providerId="ADAL" clId="{FADDA1F5-7361-5296-BD28-9BC38E3F8CCB}" dt="2025-08-27T06:20:52.781" v="2128"/>
          <ac:picMkLst>
            <pc:docMk/>
            <pc:sldMk cId="1568791589" sldId="974"/>
            <ac:picMk id="11" creationId="{1BD46EA9-4CEE-2054-246C-A8B2699EE1D4}"/>
          </ac:picMkLst>
        </pc:picChg>
      </pc:sldChg>
      <pc:sldChg chg="mod modTransition modShow modNotesTx">
        <pc:chgData name="Richard Dodson" userId="6c464be3-9489-45d5-89e4-25b5804e64a5" providerId="ADAL" clId="{FADDA1F5-7361-5296-BD28-9BC38E3F8CCB}" dt="2025-08-27T06:20:52.781" v="2128"/>
        <pc:sldMkLst>
          <pc:docMk/>
          <pc:sldMk cId="1336317860" sldId="976"/>
        </pc:sldMkLst>
      </pc:sldChg>
      <pc:sldChg chg="addSp delSp modSp mod modTransition delAnim modAnim modNotesTx">
        <pc:chgData name="Richard Dodson" userId="6c464be3-9489-45d5-89e4-25b5804e64a5" providerId="ADAL" clId="{FADDA1F5-7361-5296-BD28-9BC38E3F8CCB}" dt="2025-08-27T06:20:52.781" v="2128"/>
        <pc:sldMkLst>
          <pc:docMk/>
          <pc:sldMk cId="1465513121" sldId="977"/>
        </pc:sldMkLst>
        <pc:picChg chg="add del mod">
          <ac:chgData name="Richard Dodson" userId="6c464be3-9489-45d5-89e4-25b5804e64a5" providerId="ADAL" clId="{FADDA1F5-7361-5296-BD28-9BC38E3F8CCB}" dt="2025-08-27T06:20:52.781" v="2128"/>
          <ac:picMkLst>
            <pc:docMk/>
            <pc:sldMk cId="1465513121" sldId="977"/>
            <ac:picMk id="5" creationId="{CF166BA7-D34C-0F4C-C0E4-51FE4AE9689B}"/>
          </ac:picMkLst>
        </pc:picChg>
        <pc:picChg chg="del">
          <ac:chgData name="Richard Dodson" userId="6c464be3-9489-45d5-89e4-25b5804e64a5" providerId="ADAL" clId="{FADDA1F5-7361-5296-BD28-9BC38E3F8CCB}" dt="2025-08-26T04:34:28.402" v="1962" actId="478"/>
          <ac:picMkLst>
            <pc:docMk/>
            <pc:sldMk cId="1465513121" sldId="977"/>
            <ac:picMk id="13" creationId="{3EB27760-6C23-1597-3523-B053D931A63F}"/>
          </ac:picMkLst>
        </pc:picChg>
      </pc:sldChg>
      <pc:sldChg chg="addSp delSp modSp modTransition modAnim">
        <pc:chgData name="Richard Dodson" userId="6c464be3-9489-45d5-89e4-25b5804e64a5" providerId="ADAL" clId="{FADDA1F5-7361-5296-BD28-9BC38E3F8CCB}" dt="2025-08-27T06:20:52.781" v="2128"/>
        <pc:sldMkLst>
          <pc:docMk/>
          <pc:sldMk cId="1809380395" sldId="978"/>
        </pc:sldMkLst>
        <pc:picChg chg="add del mod">
          <ac:chgData name="Richard Dodson" userId="6c464be3-9489-45d5-89e4-25b5804e64a5" providerId="ADAL" clId="{FADDA1F5-7361-5296-BD28-9BC38E3F8CCB}" dt="2025-08-27T06:20:52.781" v="2128"/>
          <ac:picMkLst>
            <pc:docMk/>
            <pc:sldMk cId="1809380395" sldId="978"/>
            <ac:picMk id="6" creationId="{ADC53034-727F-FBA7-47A7-716926C31295}"/>
          </ac:picMkLst>
        </pc:picChg>
      </pc:sldChg>
      <pc:sldChg chg="addSp delSp modSp mod modTransition delAnim modAnim modNotesTx">
        <pc:chgData name="Richard Dodson" userId="6c464be3-9489-45d5-89e4-25b5804e64a5" providerId="ADAL" clId="{FADDA1F5-7361-5296-BD28-9BC38E3F8CCB}" dt="2025-08-27T06:20:52.781" v="2128"/>
        <pc:sldMkLst>
          <pc:docMk/>
          <pc:sldMk cId="3415688622" sldId="979"/>
        </pc:sldMkLst>
        <pc:spChg chg="mod">
          <ac:chgData name="Richard Dodson" userId="6c464be3-9489-45d5-89e4-25b5804e64a5" providerId="ADAL" clId="{FADDA1F5-7361-5296-BD28-9BC38E3F8CCB}" dt="2025-08-26T04:35:42.590" v="1969" actId="20577"/>
          <ac:spMkLst>
            <pc:docMk/>
            <pc:sldMk cId="3415688622" sldId="979"/>
            <ac:spMk id="2" creationId="{49C4BE16-29D5-F099-C9C1-0C8C10277AF5}"/>
          </ac:spMkLst>
        </pc:spChg>
        <pc:spChg chg="add mod">
          <ac:chgData name="Richard Dodson" userId="6c464be3-9489-45d5-89e4-25b5804e64a5" providerId="ADAL" clId="{FADDA1F5-7361-5296-BD28-9BC38E3F8CCB}" dt="2025-08-26T04:37:25.681" v="2021" actId="1076"/>
          <ac:spMkLst>
            <pc:docMk/>
            <pc:sldMk cId="3415688622" sldId="979"/>
            <ac:spMk id="3" creationId="{E51A129A-2653-3387-4F5B-9EFF41A2BF22}"/>
          </ac:spMkLst>
        </pc:spChg>
        <pc:spChg chg="del">
          <ac:chgData name="Richard Dodson" userId="6c464be3-9489-45d5-89e4-25b5804e64a5" providerId="ADAL" clId="{FADDA1F5-7361-5296-BD28-9BC38E3F8CCB}" dt="2025-08-26T04:36:18.250" v="1970" actId="478"/>
          <ac:spMkLst>
            <pc:docMk/>
            <pc:sldMk cId="3415688622" sldId="979"/>
            <ac:spMk id="11" creationId="{38EE6026-6458-6B4F-E08F-02E07E6C8752}"/>
          </ac:spMkLst>
        </pc:spChg>
        <pc:picChg chg="add del mod">
          <ac:chgData name="Richard Dodson" userId="6c464be3-9489-45d5-89e4-25b5804e64a5" providerId="ADAL" clId="{FADDA1F5-7361-5296-BD28-9BC38E3F8CCB}" dt="2025-08-27T06:20:52.781" v="2128"/>
          <ac:picMkLst>
            <pc:docMk/>
            <pc:sldMk cId="3415688622" sldId="979"/>
            <ac:picMk id="8" creationId="{F5CF1570-C549-8652-E1DB-7619B7EFADE6}"/>
          </ac:picMkLst>
        </pc:picChg>
      </pc:sldChg>
      <pc:sldChg chg="addSp delSp modSp modTransition modAnim">
        <pc:chgData name="Richard Dodson" userId="6c464be3-9489-45d5-89e4-25b5804e64a5" providerId="ADAL" clId="{FADDA1F5-7361-5296-BD28-9BC38E3F8CCB}" dt="2025-08-27T06:20:52.781" v="2128"/>
        <pc:sldMkLst>
          <pc:docMk/>
          <pc:sldMk cId="2604249790" sldId="980"/>
        </pc:sldMkLst>
        <pc:picChg chg="add del mod">
          <ac:chgData name="Richard Dodson" userId="6c464be3-9489-45d5-89e4-25b5804e64a5" providerId="ADAL" clId="{FADDA1F5-7361-5296-BD28-9BC38E3F8CCB}" dt="2025-08-27T06:20:52.781" v="2128"/>
          <ac:picMkLst>
            <pc:docMk/>
            <pc:sldMk cId="2604249790" sldId="980"/>
            <ac:picMk id="4" creationId="{D6D33E64-5264-210D-B3A2-263558210E1A}"/>
          </ac:picMkLst>
        </pc:picChg>
      </pc:sldChg>
      <pc:sldChg chg="modTransition">
        <pc:chgData name="Richard Dodson" userId="6c464be3-9489-45d5-89e4-25b5804e64a5" providerId="ADAL" clId="{FADDA1F5-7361-5296-BD28-9BC38E3F8CCB}" dt="2025-08-27T06:20:52.781" v="2128"/>
        <pc:sldMkLst>
          <pc:docMk/>
          <pc:sldMk cId="2052779067" sldId="981"/>
        </pc:sldMkLst>
      </pc:sldChg>
      <pc:sldChg chg="addSp delSp modSp mod modTransition modAnim modNotesTx">
        <pc:chgData name="Richard Dodson" userId="6c464be3-9489-45d5-89e4-25b5804e64a5" providerId="ADAL" clId="{FADDA1F5-7361-5296-BD28-9BC38E3F8CCB}" dt="2025-08-27T06:20:52.781" v="2128"/>
        <pc:sldMkLst>
          <pc:docMk/>
          <pc:sldMk cId="1782188241" sldId="982"/>
        </pc:sldMkLst>
        <pc:spChg chg="add mod">
          <ac:chgData name="Richard Dodson" userId="6c464be3-9489-45d5-89e4-25b5804e64a5" providerId="ADAL" clId="{FADDA1F5-7361-5296-BD28-9BC38E3F8CCB}" dt="2025-08-26T04:44:28.964" v="2116" actId="1037"/>
          <ac:spMkLst>
            <pc:docMk/>
            <pc:sldMk cId="1782188241" sldId="982"/>
            <ac:spMk id="7" creationId="{744980F5-F7C2-F547-82C2-FF60912494BC}"/>
          </ac:spMkLst>
        </pc:spChg>
        <pc:picChg chg="add del mod">
          <ac:chgData name="Richard Dodson" userId="6c464be3-9489-45d5-89e4-25b5804e64a5" providerId="ADAL" clId="{FADDA1F5-7361-5296-BD28-9BC38E3F8CCB}" dt="2025-08-26T04:40:41.178" v="2030" actId="478"/>
          <ac:picMkLst>
            <pc:docMk/>
            <pc:sldMk cId="1782188241" sldId="982"/>
            <ac:picMk id="4" creationId="{67E8C812-8C88-1862-7C7E-00DDA3B08628}"/>
          </ac:picMkLst>
        </pc:picChg>
        <pc:picChg chg="add mod">
          <ac:chgData name="Richard Dodson" userId="6c464be3-9489-45d5-89e4-25b5804e64a5" providerId="ADAL" clId="{FADDA1F5-7361-5296-BD28-9BC38E3F8CCB}" dt="2025-08-26T04:42:56.205" v="2035" actId="1076"/>
          <ac:picMkLst>
            <pc:docMk/>
            <pc:sldMk cId="1782188241" sldId="982"/>
            <ac:picMk id="6" creationId="{8BD65E9E-51F4-CE41-DB26-423D46654639}"/>
          </ac:picMkLst>
        </pc:picChg>
        <pc:picChg chg="add del mod">
          <ac:chgData name="Richard Dodson" userId="6c464be3-9489-45d5-89e4-25b5804e64a5" providerId="ADAL" clId="{FADDA1F5-7361-5296-BD28-9BC38E3F8CCB}" dt="2025-08-27T06:20:52.781" v="2128"/>
          <ac:picMkLst>
            <pc:docMk/>
            <pc:sldMk cId="1782188241" sldId="982"/>
            <ac:picMk id="12" creationId="{92098719-6F06-ECED-199B-C7374F43C1C1}"/>
          </ac:picMkLst>
        </pc:picChg>
      </pc:sldChg>
      <pc:sldChg chg="modTransition">
        <pc:chgData name="Richard Dodson" userId="6c464be3-9489-45d5-89e4-25b5804e64a5" providerId="ADAL" clId="{FADDA1F5-7361-5296-BD28-9BC38E3F8CCB}" dt="2025-08-27T06:20:52.781" v="2128"/>
        <pc:sldMkLst>
          <pc:docMk/>
          <pc:sldMk cId="38986414" sldId="983"/>
        </pc:sldMkLst>
      </pc:sldChg>
      <pc:sldChg chg="modTransition">
        <pc:chgData name="Richard Dodson" userId="6c464be3-9489-45d5-89e4-25b5804e64a5" providerId="ADAL" clId="{FADDA1F5-7361-5296-BD28-9BC38E3F8CCB}" dt="2025-08-27T06:20:52.781" v="2128"/>
        <pc:sldMkLst>
          <pc:docMk/>
          <pc:sldMk cId="2228893263" sldId="984"/>
        </pc:sldMkLst>
      </pc:sldChg>
      <pc:sldChg chg="addSp delSp modSp mod modTransition modAnim">
        <pc:chgData name="Richard Dodson" userId="6c464be3-9489-45d5-89e4-25b5804e64a5" providerId="ADAL" clId="{FADDA1F5-7361-5296-BD28-9BC38E3F8CCB}" dt="2025-08-27T06:20:52.781" v="2128"/>
        <pc:sldMkLst>
          <pc:docMk/>
          <pc:sldMk cId="1270277300" sldId="985"/>
        </pc:sldMkLst>
        <pc:spChg chg="mod">
          <ac:chgData name="Richard Dodson" userId="6c464be3-9489-45d5-89e4-25b5804e64a5" providerId="ADAL" clId="{FADDA1F5-7361-5296-BD28-9BC38E3F8CCB}" dt="2025-08-26T04:25:19.080" v="1933" actId="1036"/>
          <ac:spMkLst>
            <pc:docMk/>
            <pc:sldMk cId="1270277300" sldId="985"/>
            <ac:spMk id="14" creationId="{A268CC66-86CB-BB6A-BC0E-5A21C14EDFA7}"/>
          </ac:spMkLst>
        </pc:spChg>
        <pc:spChg chg="mod">
          <ac:chgData name="Richard Dodson" userId="6c464be3-9489-45d5-89e4-25b5804e64a5" providerId="ADAL" clId="{FADDA1F5-7361-5296-BD28-9BC38E3F8CCB}" dt="2025-08-26T04:25:27.069" v="1934" actId="1076"/>
          <ac:spMkLst>
            <pc:docMk/>
            <pc:sldMk cId="1270277300" sldId="985"/>
            <ac:spMk id="15" creationId="{C2F0B16C-1F6C-5D2F-0E8A-C89BCB17B2D3}"/>
          </ac:spMkLst>
        </pc:spChg>
        <pc:picChg chg="add del mod">
          <ac:chgData name="Richard Dodson" userId="6c464be3-9489-45d5-89e4-25b5804e64a5" providerId="ADAL" clId="{FADDA1F5-7361-5296-BD28-9BC38E3F8CCB}" dt="2025-08-27T06:20:52.781" v="2128"/>
          <ac:picMkLst>
            <pc:docMk/>
            <pc:sldMk cId="1270277300" sldId="985"/>
            <ac:picMk id="6" creationId="{E9C87AB9-0C34-756E-8B53-D2629FAA5B0D}"/>
          </ac:picMkLst>
        </pc:picChg>
      </pc:sldChg>
      <pc:sldChg chg="addSp delSp modSp mod modTransition modAnim modNotesTx">
        <pc:chgData name="Richard Dodson" userId="6c464be3-9489-45d5-89e4-25b5804e64a5" providerId="ADAL" clId="{FADDA1F5-7361-5296-BD28-9BC38E3F8CCB}" dt="2025-08-27T06:20:52.781" v="2128"/>
        <pc:sldMkLst>
          <pc:docMk/>
          <pc:sldMk cId="350966032" sldId="986"/>
        </pc:sldMkLst>
        <pc:spChg chg="mod">
          <ac:chgData name="Richard Dodson" userId="6c464be3-9489-45d5-89e4-25b5804e64a5" providerId="ADAL" clId="{FADDA1F5-7361-5296-BD28-9BC38E3F8CCB}" dt="2025-08-26T04:23:22.396" v="1919" actId="14100"/>
          <ac:spMkLst>
            <pc:docMk/>
            <pc:sldMk cId="350966032" sldId="986"/>
            <ac:spMk id="2" creationId="{C7EC2C40-7780-3BB3-89D7-EE58EC929F69}"/>
          </ac:spMkLst>
        </pc:spChg>
        <pc:picChg chg="add del mod">
          <ac:chgData name="Richard Dodson" userId="6c464be3-9489-45d5-89e4-25b5804e64a5" providerId="ADAL" clId="{FADDA1F5-7361-5296-BD28-9BC38E3F8CCB}" dt="2025-08-26T12:59:39.903" v="2118"/>
          <ac:picMkLst>
            <pc:docMk/>
            <pc:sldMk cId="350966032" sldId="986"/>
            <ac:picMk id="7" creationId="{0AD8C2FC-4F3D-0AA1-70CD-1E4241A823F7}"/>
          </ac:picMkLst>
        </pc:picChg>
        <pc:picChg chg="add del mod">
          <ac:chgData name="Richard Dodson" userId="6c464be3-9489-45d5-89e4-25b5804e64a5" providerId="ADAL" clId="{FADDA1F5-7361-5296-BD28-9BC38E3F8CCB}" dt="2025-08-27T06:20:52.781" v="2128"/>
          <ac:picMkLst>
            <pc:docMk/>
            <pc:sldMk cId="350966032" sldId="986"/>
            <ac:picMk id="12" creationId="{EAB39ACD-F532-9C3B-0A4B-0A40098DF8DD}"/>
          </ac:picMkLst>
        </pc:picChg>
      </pc:sldChg>
      <pc:sldChg chg="modTransition modNotes">
        <pc:chgData name="Richard Dodson" userId="6c464be3-9489-45d5-89e4-25b5804e64a5" providerId="ADAL" clId="{FADDA1F5-7361-5296-BD28-9BC38E3F8CCB}" dt="2025-08-27T06:20:52.781" v="2128"/>
        <pc:sldMkLst>
          <pc:docMk/>
          <pc:sldMk cId="3425904425" sldId="987"/>
        </pc:sldMkLst>
      </pc:sldChg>
      <pc:sldChg chg="modTransition">
        <pc:chgData name="Richard Dodson" userId="6c464be3-9489-45d5-89e4-25b5804e64a5" providerId="ADAL" clId="{FADDA1F5-7361-5296-BD28-9BC38E3F8CCB}" dt="2025-08-27T06:20:52.781" v="2128"/>
        <pc:sldMkLst>
          <pc:docMk/>
          <pc:sldMk cId="3279523372" sldId="988"/>
        </pc:sldMkLst>
      </pc:sldChg>
      <pc:sldChg chg="addSp delSp modSp mod modTransition modAnim modNotesTx">
        <pc:chgData name="Richard Dodson" userId="6c464be3-9489-45d5-89e4-25b5804e64a5" providerId="ADAL" clId="{FADDA1F5-7361-5296-BD28-9BC38E3F8CCB}" dt="2025-08-27T06:20:52.781" v="2128"/>
        <pc:sldMkLst>
          <pc:docMk/>
          <pc:sldMk cId="3397479943" sldId="989"/>
        </pc:sldMkLst>
        <pc:spChg chg="mod">
          <ac:chgData name="Richard Dodson" userId="6c464be3-9489-45d5-89e4-25b5804e64a5" providerId="ADAL" clId="{FADDA1F5-7361-5296-BD28-9BC38E3F8CCB}" dt="2025-08-26T04:38:39.430" v="2025" actId="1076"/>
          <ac:spMkLst>
            <pc:docMk/>
            <pc:sldMk cId="3397479943" sldId="989"/>
            <ac:spMk id="15" creationId="{F8A154CC-FCCB-A86C-988A-83B9B85CE543}"/>
          </ac:spMkLst>
        </pc:spChg>
        <pc:picChg chg="add del mod">
          <ac:chgData name="Richard Dodson" userId="6c464be3-9489-45d5-89e4-25b5804e64a5" providerId="ADAL" clId="{FADDA1F5-7361-5296-BD28-9BC38E3F8CCB}" dt="2025-08-27T06:20:52.781" v="2128"/>
          <ac:picMkLst>
            <pc:docMk/>
            <pc:sldMk cId="3397479943" sldId="989"/>
            <ac:picMk id="7" creationId="{0531CA6F-DE05-7C7F-5A4B-1727F1767485}"/>
          </ac:picMkLst>
        </pc:picChg>
      </pc:sldChg>
      <pc:sldChg chg="addSp delSp modSp modTransition modAnim modNotes">
        <pc:chgData name="Richard Dodson" userId="6c464be3-9489-45d5-89e4-25b5804e64a5" providerId="ADAL" clId="{FADDA1F5-7361-5296-BD28-9BC38E3F8CCB}" dt="2025-08-27T06:20:52.781" v="2128"/>
        <pc:sldMkLst>
          <pc:docMk/>
          <pc:sldMk cId="3923550619" sldId="990"/>
        </pc:sldMkLst>
        <pc:picChg chg="add del mod">
          <ac:chgData name="Richard Dodson" userId="6c464be3-9489-45d5-89e4-25b5804e64a5" providerId="ADAL" clId="{FADDA1F5-7361-5296-BD28-9BC38E3F8CCB}" dt="2025-08-27T06:20:52.781" v="2128"/>
          <ac:picMkLst>
            <pc:docMk/>
            <pc:sldMk cId="3923550619" sldId="990"/>
            <ac:picMk id="6" creationId="{30D28317-9D8A-F3E5-B696-D2ECBCE654FC}"/>
          </ac:picMkLst>
        </pc:picChg>
      </pc:sldChg>
      <pc:sldChg chg="addSp delSp modSp modTransition modAnim modNotesTx">
        <pc:chgData name="Richard Dodson" userId="6c464be3-9489-45d5-89e4-25b5804e64a5" providerId="ADAL" clId="{FADDA1F5-7361-5296-BD28-9BC38E3F8CCB}" dt="2025-08-27T06:20:52.781" v="2128"/>
        <pc:sldMkLst>
          <pc:docMk/>
          <pc:sldMk cId="1625163402" sldId="991"/>
        </pc:sldMkLst>
        <pc:picChg chg="add del mod">
          <ac:chgData name="Richard Dodson" userId="6c464be3-9489-45d5-89e4-25b5804e64a5" providerId="ADAL" clId="{FADDA1F5-7361-5296-BD28-9BC38E3F8CCB}" dt="2025-08-27T06:20:52.781" v="2128"/>
          <ac:picMkLst>
            <pc:docMk/>
            <pc:sldMk cId="1625163402" sldId="991"/>
            <ac:picMk id="5" creationId="{B4D3A45A-A687-05A1-4152-25D0FDC6F395}"/>
          </ac:picMkLst>
        </pc:picChg>
      </pc:sldChg>
      <pc:sldChg chg="modTransition">
        <pc:chgData name="Richard Dodson" userId="6c464be3-9489-45d5-89e4-25b5804e64a5" providerId="ADAL" clId="{FADDA1F5-7361-5296-BD28-9BC38E3F8CCB}" dt="2025-08-27T06:20:52.781" v="2128"/>
        <pc:sldMkLst>
          <pc:docMk/>
          <pc:sldMk cId="1214560511" sldId="992"/>
        </pc:sldMkLst>
      </pc:sldChg>
      <pc:sldChg chg="modTransition">
        <pc:chgData name="Richard Dodson" userId="6c464be3-9489-45d5-89e4-25b5804e64a5" providerId="ADAL" clId="{FADDA1F5-7361-5296-BD28-9BC38E3F8CCB}" dt="2025-08-27T06:20:52.781" v="2128"/>
        <pc:sldMkLst>
          <pc:docMk/>
          <pc:sldMk cId="1213100868" sldId="9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9703B3-037A-6D4B-A1BF-7C71D1CD0882}" type="datetimeFigureOut">
              <a:rPr lang="en-US" smtClean="0"/>
              <a:t>8/27/25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F6BD8D-D1F9-BC4F-A0B6-8499CABD62B9}" type="slidenum">
              <a:rPr lang="en-US" smtClean="0"/>
              <a:t>‹#›</a:t>
            </a:fld>
            <a:endParaRPr lang="en-US"/>
          </a:p>
        </p:txBody>
      </p:sp>
    </p:spTree>
    <p:extLst>
      <p:ext uri="{BB962C8B-B14F-4D97-AF65-F5344CB8AC3E}">
        <p14:creationId xmlns:p14="http://schemas.microsoft.com/office/powerpoint/2010/main" val="38565771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FA2BA-21CB-AC41-BDFF-8AF1F2C23B5F}" type="datetimeFigureOut">
              <a:rPr lang="en-US" smtClean="0"/>
              <a:t>8/27/25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75954-64D3-3547-9E41-BA5D253C709A}" type="slidenum">
              <a:rPr lang="en-US" smtClean="0"/>
              <a:t>‹#›</a:t>
            </a:fld>
            <a:endParaRPr lang="en-US"/>
          </a:p>
        </p:txBody>
      </p:sp>
    </p:spTree>
    <p:extLst>
      <p:ext uri="{BB962C8B-B14F-4D97-AF65-F5344CB8AC3E}">
        <p14:creationId xmlns:p14="http://schemas.microsoft.com/office/powerpoint/2010/main" val="38890947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CDB6E-DC21-4776-0AA4-C7A39EDC743D}"/>
            </a:ext>
          </a:extLst>
        </p:cNvPr>
        <p:cNvGrpSpPr/>
        <p:nvPr/>
      </p:nvGrpSpPr>
      <p:grpSpPr>
        <a:xfrm>
          <a:off x="0" y="0"/>
          <a:ext cx="0" cy="0"/>
          <a:chOff x="0" y="0"/>
          <a:chExt cx="0" cy="0"/>
        </a:xfrm>
      </p:grpSpPr>
      <p:sp>
        <p:nvSpPr>
          <p:cNvPr id="77" name="Shape 77">
            <a:extLst>
              <a:ext uri="{FF2B5EF4-FFF2-40B4-BE49-F238E27FC236}">
                <a16:creationId xmlns:a16="http://schemas.microsoft.com/office/drawing/2014/main" id="{E073B03B-9A30-B1EE-1D80-3D7ED0E9F488}"/>
              </a:ext>
            </a:extLst>
          </p:cNvPr>
          <p:cNvSpPr>
            <a:spLocks noGrp="1" noRot="1" noChangeAspect="1"/>
          </p:cNvSpPr>
          <p:nvPr>
            <p:ph type="sldImg"/>
          </p:nvPr>
        </p:nvSpPr>
        <p:spPr>
          <a:prstGeom prst="rect">
            <a:avLst/>
          </a:prstGeom>
        </p:spPr>
        <p:txBody>
          <a:bodyPr/>
          <a:lstStyle/>
          <a:p>
            <a:endParaRPr/>
          </a:p>
        </p:txBody>
      </p:sp>
      <p:sp>
        <p:nvSpPr>
          <p:cNvPr id="78" name="Shape 78">
            <a:extLst>
              <a:ext uri="{FF2B5EF4-FFF2-40B4-BE49-F238E27FC236}">
                <a16:creationId xmlns:a16="http://schemas.microsoft.com/office/drawing/2014/main" id="{189D4C13-D029-B001-269D-C88F66D8F7CC}"/>
              </a:ext>
            </a:extLst>
          </p:cNvPr>
          <p:cNvSpPr>
            <a:spLocks noGrp="1"/>
          </p:cNvSpPr>
          <p:nvPr>
            <p:ph type="body" sz="quarter" idx="1"/>
          </p:nvPr>
        </p:nvSpPr>
        <p:spPr>
          <a:prstGeom prst="rect">
            <a:avLst/>
          </a:prstGeom>
        </p:spPr>
        <p:txBody>
          <a:bodyPr/>
          <a:lstStyle/>
          <a:p>
            <a:r>
              <a:rPr lang="en-AU" sz="1200" kern="1200" dirty="0">
                <a:solidFill>
                  <a:schemeClr val="tx1"/>
                </a:solidFill>
                <a:effectLst/>
                <a:latin typeface="+mn-lt"/>
                <a:ea typeface="+mn-ea"/>
                <a:cs typeface="+mn-cs"/>
              </a:rPr>
              <a:t>Thank you for the opportunity to speak</a:t>
            </a:r>
          </a:p>
          <a:p>
            <a:r>
              <a:rPr lang="en-AU" sz="1200" kern="1200" dirty="0">
                <a:solidFill>
                  <a:schemeClr val="tx1"/>
                </a:solidFill>
                <a:effectLst/>
                <a:latin typeface="+mn-lt"/>
                <a:ea typeface="+mn-ea"/>
                <a:cs typeface="+mn-cs"/>
              </a:rPr>
              <a:t>27 Aug 2025, 16:10 20m</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MWA archive is creaking; data is being deleted.</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All of that data represents valuable observing time, yet some of that data has never been examined.</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However, if we could reduce the sizes of the files we could both avoid discarding the data and</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fully exploit the MWA archive to extract the full potential of the instrument, Compressing the data is an obvious solution; for visibilities only lossy compression can deliver a significant saving and we have been investigating the impacts on the final data products, and find these can be minimal.</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We are using the lossy compression tool MGARD, which is a richly featured multi-grid compression application.</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We will present our results, demonstrating that no significant losses are introduced.</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We are building all our tools into a simple user interface, which will allow a user to pull their data from the archive, compress it by an order of magnitude and replace the original version, rather than delete it.</a:t>
            </a:r>
          </a:p>
        </p:txBody>
      </p:sp>
    </p:spTree>
    <p:extLst>
      <p:ext uri="{BB962C8B-B14F-4D97-AF65-F5344CB8AC3E}">
        <p14:creationId xmlns:p14="http://schemas.microsoft.com/office/powerpoint/2010/main" val="3326558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A75954-64D3-3547-9E41-BA5D253C709A}" type="slidenum">
              <a:rPr lang="en-US" smtClean="0"/>
              <a:t>10</a:t>
            </a:fld>
            <a:endParaRPr lang="en-US"/>
          </a:p>
        </p:txBody>
      </p:sp>
    </p:spTree>
    <p:extLst>
      <p:ext uri="{BB962C8B-B14F-4D97-AF65-F5344CB8AC3E}">
        <p14:creationId xmlns:p14="http://schemas.microsoft.com/office/powerpoint/2010/main" val="1444486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RMS is the simplest case to describe </a:t>
            </a:r>
          </a:p>
          <a:p>
            <a:r>
              <a:rPr lang="en-US" dirty="0"/>
              <a:t>Reduce the error bound, reduce the difference. </a:t>
            </a:r>
          </a:p>
          <a:p>
            <a:r>
              <a:rPr lang="en-US" dirty="0"/>
              <a:t>In all case the introduced noise was much less than the native image noise</a:t>
            </a:r>
          </a:p>
          <a:p>
            <a:r>
              <a:rPr lang="en-US" dirty="0"/>
              <a:t>Intruding CLEAN muddies the water – the PSF </a:t>
            </a:r>
            <a:r>
              <a:rPr lang="en-US" dirty="0" err="1"/>
              <a:t>sidelodes</a:t>
            </a:r>
            <a:r>
              <a:rPr lang="en-US" dirty="0"/>
              <a:t> are mixed with the subtle changing noise floor to give a constant error for all compression bound</a:t>
            </a:r>
          </a:p>
          <a:p>
            <a:r>
              <a:rPr lang="en-US" dirty="0"/>
              <a:t>Only way to improve things is to improve the PSF – reduce the sidelobe size</a:t>
            </a:r>
          </a:p>
        </p:txBody>
      </p:sp>
      <p:sp>
        <p:nvSpPr>
          <p:cNvPr id="4" name="Slide Number Placeholder 3"/>
          <p:cNvSpPr>
            <a:spLocks noGrp="1"/>
          </p:cNvSpPr>
          <p:nvPr>
            <p:ph type="sldNum" sz="quarter" idx="5"/>
          </p:nvPr>
        </p:nvSpPr>
        <p:spPr/>
        <p:txBody>
          <a:bodyPr/>
          <a:lstStyle/>
          <a:p>
            <a:fld id="{3FA75954-64D3-3547-9E41-BA5D253C709A}" type="slidenum">
              <a:rPr lang="en-US" smtClean="0"/>
              <a:t>11</a:t>
            </a:fld>
            <a:endParaRPr lang="en-US"/>
          </a:p>
        </p:txBody>
      </p:sp>
    </p:spTree>
    <p:extLst>
      <p:ext uri="{BB962C8B-B14F-4D97-AF65-F5344CB8AC3E}">
        <p14:creationId xmlns:p14="http://schemas.microsoft.com/office/powerpoint/2010/main" val="3833080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2D correlation can be used to puck out ripple</a:t>
            </a:r>
          </a:p>
          <a:p>
            <a:r>
              <a:rPr lang="en-US" dirty="0"/>
              <a:t>No ripples introduced</a:t>
            </a:r>
          </a:p>
        </p:txBody>
      </p:sp>
      <p:sp>
        <p:nvSpPr>
          <p:cNvPr id="4" name="Slide Number Placeholder 3"/>
          <p:cNvSpPr>
            <a:spLocks noGrp="1"/>
          </p:cNvSpPr>
          <p:nvPr>
            <p:ph type="sldNum" sz="quarter" idx="5"/>
          </p:nvPr>
        </p:nvSpPr>
        <p:spPr/>
        <p:txBody>
          <a:bodyPr/>
          <a:lstStyle/>
          <a:p>
            <a:fld id="{3FA75954-64D3-3547-9E41-BA5D253C709A}" type="slidenum">
              <a:rPr lang="en-US" smtClean="0"/>
              <a:t>12</a:t>
            </a:fld>
            <a:endParaRPr lang="en-US"/>
          </a:p>
        </p:txBody>
      </p:sp>
    </p:spTree>
    <p:extLst>
      <p:ext uri="{BB962C8B-B14F-4D97-AF65-F5344CB8AC3E}">
        <p14:creationId xmlns:p14="http://schemas.microsoft.com/office/powerpoint/2010/main" val="912226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RMS does not give you the worst case errors. I prefer to use max error</a:t>
            </a:r>
          </a:p>
          <a:p>
            <a:r>
              <a:rPr lang="en-US" dirty="0"/>
              <a:t>As before Max errors with deconvolution track the image RMS, but without CLEAN there is no mixing of PSF with the random RMS noise</a:t>
            </a:r>
          </a:p>
          <a:p>
            <a:r>
              <a:rPr lang="en-US" dirty="0"/>
              <a:t>ng-Imagers might avoid this </a:t>
            </a:r>
          </a:p>
          <a:p>
            <a:endParaRPr lang="en-US" dirty="0"/>
          </a:p>
          <a:p>
            <a:endParaRPr lang="en-US" dirty="0"/>
          </a:p>
          <a:p>
            <a:r>
              <a:rPr lang="en-US" dirty="0"/>
              <a:t>Solar data is real data that is signal rather than noise dominated, but it is also varying temporally (and spectrally). </a:t>
            </a:r>
          </a:p>
          <a:p>
            <a:r>
              <a:rPr lang="en-US" dirty="0"/>
              <a:t>Making these a very </a:t>
            </a:r>
            <a:r>
              <a:rPr lang="en-US" dirty="0" err="1"/>
              <a:t>intesting</a:t>
            </a:r>
            <a:r>
              <a:rPr lang="en-US" dirty="0"/>
              <a:t> test datasets</a:t>
            </a:r>
          </a:p>
          <a:p>
            <a:r>
              <a:rPr lang="en-US" dirty="0"/>
              <a:t>We compressed the whole file to see the impact of the blurring over the time/frequency axis - as shown in images this time</a:t>
            </a:r>
          </a:p>
          <a:p>
            <a:endParaRPr lang="en-US" dirty="0"/>
          </a:p>
          <a:p>
            <a:r>
              <a:rPr lang="en-US" dirty="0"/>
              <a:t>Visually the differences are even harder to tell - clear by 100% sigma - but only just detectable at 50 fold or 1/3 sigma. </a:t>
            </a:r>
          </a:p>
          <a:p>
            <a:r>
              <a:rPr lang="en-US" dirty="0"/>
              <a:t>Having said that I would stop at 1% sigma - to be safe</a:t>
            </a:r>
          </a:p>
        </p:txBody>
      </p:sp>
      <p:sp>
        <p:nvSpPr>
          <p:cNvPr id="4" name="Slide Number Placeholder 3"/>
          <p:cNvSpPr>
            <a:spLocks noGrp="1"/>
          </p:cNvSpPr>
          <p:nvPr>
            <p:ph type="sldNum" sz="quarter" idx="5"/>
          </p:nvPr>
        </p:nvSpPr>
        <p:spPr/>
        <p:txBody>
          <a:bodyPr/>
          <a:lstStyle/>
          <a:p>
            <a:fld id="{3FA75954-64D3-3547-9E41-BA5D253C709A}" type="slidenum">
              <a:rPr lang="en-US" smtClean="0"/>
              <a:t>13</a:t>
            </a:fld>
            <a:endParaRPr lang="en-US"/>
          </a:p>
        </p:txBody>
      </p:sp>
    </p:spTree>
    <p:extLst>
      <p:ext uri="{BB962C8B-B14F-4D97-AF65-F5344CB8AC3E}">
        <p14:creationId xmlns:p14="http://schemas.microsoft.com/office/powerpoint/2010/main" val="2344808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what Compression brings to us</a:t>
            </a:r>
          </a:p>
          <a:p>
            <a:r>
              <a:rPr lang="en-US" dirty="0"/>
              <a:t>Systematics will be the killer for SKA -- because it is so sensitive. Data must be retained </a:t>
            </a:r>
          </a:p>
          <a:p>
            <a:r>
              <a:rPr lang="en-US" dirty="0"/>
              <a:t>DINGO is our test demonstration of that at the moment</a:t>
            </a:r>
          </a:p>
          <a:p>
            <a:endParaRPr lang="en-US" dirty="0"/>
          </a:p>
          <a:p>
            <a:r>
              <a:rPr lang="en-US" dirty="0"/>
              <a:t>We suggest two solutions here, both of which have been tested fully (Grids more than Raw). Both are allowing one to keep the </a:t>
            </a:r>
            <a:r>
              <a:rPr lang="en-US" dirty="0" err="1"/>
              <a:t>uv</a:t>
            </a:r>
            <a:r>
              <a:rPr lang="en-US" dirty="0"/>
              <a:t> data, which has been repeatedly stressed as essential</a:t>
            </a:r>
          </a:p>
          <a:p>
            <a:endParaRPr lang="en-US" dirty="0"/>
          </a:p>
          <a:p>
            <a:r>
              <a:rPr lang="en-US" dirty="0"/>
              <a:t>For DINGO, because we achieve the requirements - we will stick to lossless</a:t>
            </a:r>
          </a:p>
          <a:p>
            <a:endParaRPr lang="en-US" dirty="0"/>
          </a:p>
          <a:p>
            <a:r>
              <a:rPr lang="en-US" dirty="0"/>
              <a:t>For the MWA we recommend visibility lossy compression, firstly to make space on the archive</a:t>
            </a:r>
          </a:p>
          <a:p>
            <a:r>
              <a:rPr lang="en-US" dirty="0"/>
              <a:t>But also I think there will be great impact is on the compute limits -- processing that is too slow is as good as wasted observing</a:t>
            </a:r>
          </a:p>
          <a:p>
            <a:endParaRPr lang="en-US" dirty="0"/>
          </a:p>
          <a:p>
            <a:r>
              <a:rPr lang="en-US" dirty="0"/>
              <a:t>Lossy compression reduces file size, reducing/removing IO bottleneck, allowing full investigation of the parameter space</a:t>
            </a:r>
          </a:p>
          <a:p>
            <a:endParaRPr lang="en-US" dirty="0"/>
          </a:p>
          <a:p>
            <a:r>
              <a:rPr lang="en-US" dirty="0"/>
              <a:t>Allowing the study of finely divide data such as this solar data we were using to test compression -  imaged in 12 second steps where the variation is extremely rapid and science rich. </a:t>
            </a:r>
          </a:p>
          <a:p>
            <a:endParaRPr lang="en-US" dirty="0"/>
          </a:p>
        </p:txBody>
      </p:sp>
      <p:sp>
        <p:nvSpPr>
          <p:cNvPr id="4" name="Slide Number Placeholder 3"/>
          <p:cNvSpPr>
            <a:spLocks noGrp="1"/>
          </p:cNvSpPr>
          <p:nvPr>
            <p:ph type="sldNum" sz="quarter" idx="5"/>
          </p:nvPr>
        </p:nvSpPr>
        <p:spPr/>
        <p:txBody>
          <a:bodyPr/>
          <a:lstStyle/>
          <a:p>
            <a:fld id="{3FA75954-64D3-3547-9E41-BA5D253C709A}" type="slidenum">
              <a:rPr lang="en-US" smtClean="0"/>
              <a:t>15</a:t>
            </a:fld>
            <a:endParaRPr lang="en-US"/>
          </a:p>
        </p:txBody>
      </p:sp>
    </p:spTree>
    <p:extLst>
      <p:ext uri="{BB962C8B-B14F-4D97-AF65-F5344CB8AC3E}">
        <p14:creationId xmlns:p14="http://schemas.microsoft.com/office/powerpoint/2010/main" val="97904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implement this: </a:t>
            </a:r>
          </a:p>
          <a:p>
            <a:r>
              <a:rPr lang="en-US" dirty="0"/>
              <a:t>   We aim to deliver the the anonymous user a web interface that will compress a list of MWA data </a:t>
            </a:r>
            <a:r>
              <a:rPr lang="en-US" dirty="0" err="1"/>
              <a:t>ObIDs</a:t>
            </a:r>
            <a:r>
              <a:rPr lang="en-US" dirty="0"/>
              <a:t>, check no errors are introduced and report back with a link to the lossy-compressed MS file</a:t>
            </a:r>
          </a:p>
          <a:p>
            <a:endParaRPr lang="en-US" dirty="0"/>
          </a:p>
          <a:p>
            <a:r>
              <a:rPr lang="en-US" dirty="0"/>
              <a:t>   This can replace the </a:t>
            </a:r>
            <a:r>
              <a:rPr lang="en-US" dirty="0" err="1"/>
              <a:t>arcive</a:t>
            </a:r>
            <a:r>
              <a:rPr lang="en-US" dirty="0"/>
              <a:t> data with no lossy of science (based on the users limits). I expect it to be 10 times smaller </a:t>
            </a:r>
          </a:p>
        </p:txBody>
      </p:sp>
      <p:sp>
        <p:nvSpPr>
          <p:cNvPr id="4" name="Slide Number Placeholder 3"/>
          <p:cNvSpPr>
            <a:spLocks noGrp="1"/>
          </p:cNvSpPr>
          <p:nvPr>
            <p:ph type="sldNum" sz="quarter" idx="5"/>
          </p:nvPr>
        </p:nvSpPr>
        <p:spPr/>
        <p:txBody>
          <a:bodyPr/>
          <a:lstStyle/>
          <a:p>
            <a:fld id="{3FA75954-64D3-3547-9E41-BA5D253C709A}" type="slidenum">
              <a:rPr lang="en-US" smtClean="0"/>
              <a:t>16</a:t>
            </a:fld>
            <a:endParaRPr lang="en-US"/>
          </a:p>
        </p:txBody>
      </p:sp>
    </p:spTree>
    <p:extLst>
      <p:ext uri="{BB962C8B-B14F-4D97-AF65-F5344CB8AC3E}">
        <p14:creationId xmlns:p14="http://schemas.microsoft.com/office/powerpoint/2010/main" val="285363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Plenty more to investigate</a:t>
            </a:r>
          </a:p>
        </p:txBody>
      </p:sp>
      <p:sp>
        <p:nvSpPr>
          <p:cNvPr id="4" name="Slide Number Placeholder 3"/>
          <p:cNvSpPr>
            <a:spLocks noGrp="1"/>
          </p:cNvSpPr>
          <p:nvPr>
            <p:ph type="sldNum" sz="quarter" idx="5"/>
          </p:nvPr>
        </p:nvSpPr>
        <p:spPr/>
        <p:txBody>
          <a:bodyPr/>
          <a:lstStyle/>
          <a:p>
            <a:fld id="{3FA75954-64D3-3547-9E41-BA5D253C709A}" type="slidenum">
              <a:rPr lang="en-US" smtClean="0"/>
              <a:t>17</a:t>
            </a:fld>
            <a:endParaRPr lang="en-US"/>
          </a:p>
        </p:txBody>
      </p:sp>
    </p:spTree>
    <p:extLst>
      <p:ext uri="{BB962C8B-B14F-4D97-AF65-F5344CB8AC3E}">
        <p14:creationId xmlns:p14="http://schemas.microsoft.com/office/powerpoint/2010/main" val="274277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DINGO: progressing well. Bedding in. Imaging deeper and at high resolution</a:t>
            </a:r>
          </a:p>
          <a:p>
            <a:endParaRPr lang="en-US" dirty="0"/>
          </a:p>
          <a:p>
            <a:r>
              <a:rPr lang="en-US" dirty="0"/>
              <a:t>LOSSY: appears to work well. Will provide the tools as an application for users to confirm it has no impact on their data</a:t>
            </a:r>
          </a:p>
          <a:p>
            <a:endParaRPr lang="en-US" dirty="0"/>
          </a:p>
          <a:p>
            <a:r>
              <a:rPr lang="en-US" dirty="0"/>
              <a:t>Potentially saving a big bundle of money and a lot of archive space</a:t>
            </a:r>
          </a:p>
        </p:txBody>
      </p:sp>
    </p:spTree>
    <p:extLst>
      <p:ext uri="{BB962C8B-B14F-4D97-AF65-F5344CB8AC3E}">
        <p14:creationId xmlns:p14="http://schemas.microsoft.com/office/powerpoint/2010/main" val="2595330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paper we demonstrate the application of MGARD compression to a broad selection of MWA data to confirm that </a:t>
            </a:r>
          </a:p>
          <a:p>
            <a:r>
              <a:rPr lang="en-US" dirty="0"/>
              <a:t>this is a suitable tool to reduce the storage requirements. </a:t>
            </a:r>
          </a:p>
          <a:p>
            <a:r>
              <a:rPr lang="en-US" dirty="0"/>
              <a:t>%</a:t>
            </a:r>
          </a:p>
          <a:p>
            <a:r>
              <a:rPr lang="en-US" dirty="0"/>
              <a:t>We have demonstrated that continuum MWA observations, which are noise dominated, are preserved. </a:t>
            </a:r>
          </a:p>
          <a:p>
            <a:r>
              <a:rPr lang="en-US" dirty="0"/>
              <a:t>We have demonstrated that solar MWA observations, which are signal dominated, are preserved. </a:t>
            </a:r>
          </a:p>
          <a:p>
            <a:r>
              <a:rPr lang="en-US" dirty="0"/>
              <a:t>We have demonstrated that temporal flares in these solar observations are preserved. </a:t>
            </a:r>
          </a:p>
          <a:p>
            <a:r>
              <a:rPr lang="en-US" dirty="0"/>
              <a:t>We have demonstrated that calibration is equally effective before and after compression.</a:t>
            </a:r>
          </a:p>
          <a:p>
            <a:r>
              <a:rPr lang="en-US" dirty="0"/>
              <a:t>%</a:t>
            </a:r>
          </a:p>
          <a:p>
            <a:r>
              <a:rPr lang="en-US" dirty="0"/>
              <a:t>We introduce a new compression approach which we call Baseline Dependent Compression, following the concept of Baseline Dependent Averaging. </a:t>
            </a:r>
          </a:p>
          <a:p>
            <a:r>
              <a:rPr lang="en-US" dirty="0"/>
              <a:t>Under this shorter baselines are compressed independently from the longer baselines by a greater degree, </a:t>
            </a:r>
          </a:p>
          <a:p>
            <a:r>
              <a:rPr lang="en-US" dirty="0"/>
              <a:t>as they would have longer atmospheric coherence times, </a:t>
            </a:r>
          </a:p>
          <a:p>
            <a:r>
              <a:rPr lang="en-US" dirty="0"/>
              <a:t>as well as longer dwell time in the gridding </a:t>
            </a:r>
            <a:r>
              <a:rPr lang="en-US" dirty="0" err="1"/>
              <a:t>uv</a:t>
            </a:r>
            <a:r>
              <a:rPr lang="en-US" dirty="0"/>
              <a:t>-cells.</a:t>
            </a:r>
          </a:p>
          <a:p>
            <a:r>
              <a:rPr lang="en-US" dirty="0"/>
              <a:t>%</a:t>
            </a:r>
          </a:p>
          <a:p>
            <a:r>
              <a:rPr lang="en-US" dirty="0"/>
              <a:t>We have demonstrated the related concept of Time Dependent Compression, where individual time steps are compressed independently, </a:t>
            </a:r>
          </a:p>
          <a:p>
            <a:r>
              <a:rPr lang="en-US" dirty="0"/>
              <a:t>so to allow for greater compression on flaring </a:t>
            </a:r>
            <a:r>
              <a:rPr lang="en-US" dirty="0" err="1"/>
              <a:t>behaviour</a:t>
            </a:r>
            <a:r>
              <a:rPr lang="en-US" dirty="0"/>
              <a:t> that will appear more point-like.</a:t>
            </a:r>
          </a:p>
          <a:p>
            <a:r>
              <a:rPr lang="en-US" dirty="0"/>
              <a:t>%</a:t>
            </a:r>
          </a:p>
          <a:p>
            <a:r>
              <a:rPr lang="en-US" dirty="0"/>
              <a:t>In all cases we can achieve a compression of about an order of magnitude or more, </a:t>
            </a:r>
          </a:p>
          <a:p>
            <a:r>
              <a:rPr lang="en-US" dirty="0"/>
              <a:t>with marginal impact on the image qualities, even where subdivided in frequency or time.</a:t>
            </a:r>
          </a:p>
          <a:p>
            <a:endParaRPr lang="en-US" dirty="0"/>
          </a:p>
        </p:txBody>
      </p:sp>
      <p:sp>
        <p:nvSpPr>
          <p:cNvPr id="4" name="Slide Number Placeholder 3"/>
          <p:cNvSpPr>
            <a:spLocks noGrp="1"/>
          </p:cNvSpPr>
          <p:nvPr>
            <p:ph type="sldNum" sz="quarter" idx="5"/>
          </p:nvPr>
        </p:nvSpPr>
        <p:spPr/>
        <p:txBody>
          <a:bodyPr/>
          <a:lstStyle/>
          <a:p>
            <a:fld id="{3FA75954-64D3-3547-9E41-BA5D253C709A}" type="slidenum">
              <a:rPr lang="en-US" smtClean="0"/>
              <a:t>20</a:t>
            </a:fld>
            <a:endParaRPr lang="en-US"/>
          </a:p>
        </p:txBody>
      </p:sp>
    </p:spTree>
    <p:extLst>
      <p:ext uri="{BB962C8B-B14F-4D97-AF65-F5344CB8AC3E}">
        <p14:creationId xmlns:p14="http://schemas.microsoft.com/office/powerpoint/2010/main" val="291884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A3705-88F0-7840-CEE4-4674C8D52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E25A7-AE87-9B08-9357-C37EFBA8A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C8C60-196A-E632-B368-DE9939A112A8}"/>
              </a:ext>
            </a:extLst>
          </p:cNvPr>
          <p:cNvSpPr>
            <a:spLocks noGrp="1"/>
          </p:cNvSpPr>
          <p:nvPr>
            <p:ph type="body" idx="1"/>
          </p:nvPr>
        </p:nvSpPr>
        <p:spPr/>
        <p:txBody>
          <a:bodyPr/>
          <a:lstStyle/>
          <a:p>
            <a:r>
              <a:rPr lang="en-US" dirty="0"/>
              <a:t>In this paper we demonstrate the application of MGARD compression to a broad selection of MWA data to confirm that </a:t>
            </a:r>
          </a:p>
          <a:p>
            <a:r>
              <a:rPr lang="en-US" dirty="0"/>
              <a:t>this is a suitable tool to reduce the storage requirements. </a:t>
            </a:r>
          </a:p>
          <a:p>
            <a:r>
              <a:rPr lang="en-US" dirty="0"/>
              <a:t>%</a:t>
            </a:r>
          </a:p>
          <a:p>
            <a:r>
              <a:rPr lang="en-US" dirty="0"/>
              <a:t>We have demonstrated that continuum MWA observations, which are noise dominated, are preserved. </a:t>
            </a:r>
          </a:p>
          <a:p>
            <a:r>
              <a:rPr lang="en-US" dirty="0"/>
              <a:t>We have demonstrated that solar MWA observations, which are signal dominated, are preserved. </a:t>
            </a:r>
          </a:p>
          <a:p>
            <a:r>
              <a:rPr lang="en-US" dirty="0"/>
              <a:t>We have demonstrated that temporal flares in these solar observations are preserved. </a:t>
            </a:r>
          </a:p>
          <a:p>
            <a:r>
              <a:rPr lang="en-US" dirty="0"/>
              <a:t>We have demonstrated that calibration is equally effective before and after compression.</a:t>
            </a:r>
          </a:p>
          <a:p>
            <a:r>
              <a:rPr lang="en-US" dirty="0"/>
              <a:t>%</a:t>
            </a:r>
          </a:p>
          <a:p>
            <a:r>
              <a:rPr lang="en-US" dirty="0"/>
              <a:t>We introduce a new compression approach which we call Baseline Dependent Compression, following the concept of Baseline Dependent Averaging. </a:t>
            </a:r>
          </a:p>
          <a:p>
            <a:r>
              <a:rPr lang="en-US" dirty="0"/>
              <a:t>Under this shorter baselines are compressed independently from the longer baselines by a greater degree, </a:t>
            </a:r>
          </a:p>
          <a:p>
            <a:r>
              <a:rPr lang="en-US" dirty="0"/>
              <a:t>as they would have longer atmospheric coherence times, </a:t>
            </a:r>
          </a:p>
          <a:p>
            <a:r>
              <a:rPr lang="en-US" dirty="0"/>
              <a:t>as well as longer dwell time in the gridding </a:t>
            </a:r>
            <a:r>
              <a:rPr lang="en-US" dirty="0" err="1"/>
              <a:t>uv</a:t>
            </a:r>
            <a:r>
              <a:rPr lang="en-US" dirty="0"/>
              <a:t>-cells.</a:t>
            </a:r>
          </a:p>
          <a:p>
            <a:r>
              <a:rPr lang="en-US" dirty="0"/>
              <a:t>%</a:t>
            </a:r>
          </a:p>
          <a:p>
            <a:r>
              <a:rPr lang="en-US" dirty="0"/>
              <a:t>We have demonstrated the related concept of Time Dependent Compression, where individual time steps are compressed independently, </a:t>
            </a:r>
          </a:p>
          <a:p>
            <a:r>
              <a:rPr lang="en-US" dirty="0"/>
              <a:t>so to allow for greater compression on flaring </a:t>
            </a:r>
            <a:r>
              <a:rPr lang="en-US" dirty="0" err="1"/>
              <a:t>behaviour</a:t>
            </a:r>
            <a:r>
              <a:rPr lang="en-US" dirty="0"/>
              <a:t> that will appear more point-like.</a:t>
            </a:r>
          </a:p>
          <a:p>
            <a:r>
              <a:rPr lang="en-US" dirty="0"/>
              <a:t>%</a:t>
            </a:r>
          </a:p>
          <a:p>
            <a:r>
              <a:rPr lang="en-US" dirty="0"/>
              <a:t>In all cases we can achieve a compression of about an order of magnitude or more, </a:t>
            </a:r>
          </a:p>
          <a:p>
            <a:r>
              <a:rPr lang="en-US" dirty="0"/>
              <a:t>with marginal impact on the image qualities, even where subdivided in frequency or time.</a:t>
            </a:r>
          </a:p>
          <a:p>
            <a:endParaRPr lang="en-US" dirty="0"/>
          </a:p>
        </p:txBody>
      </p:sp>
      <p:sp>
        <p:nvSpPr>
          <p:cNvPr id="4" name="Slide Number Placeholder 3">
            <a:extLst>
              <a:ext uri="{FF2B5EF4-FFF2-40B4-BE49-F238E27FC236}">
                <a16:creationId xmlns:a16="http://schemas.microsoft.com/office/drawing/2014/main" id="{68CD2830-7F46-EDEC-DB3A-D5DC3032CA6F}"/>
              </a:ext>
            </a:extLst>
          </p:cNvPr>
          <p:cNvSpPr>
            <a:spLocks noGrp="1"/>
          </p:cNvSpPr>
          <p:nvPr>
            <p:ph type="sldNum" sz="quarter" idx="5"/>
          </p:nvPr>
        </p:nvSpPr>
        <p:spPr/>
        <p:txBody>
          <a:bodyPr/>
          <a:lstStyle/>
          <a:p>
            <a:fld id="{3FA75954-64D3-3547-9E41-BA5D253C709A}" type="slidenum">
              <a:rPr lang="en-US" smtClean="0"/>
              <a:t>21</a:t>
            </a:fld>
            <a:endParaRPr lang="en-US"/>
          </a:p>
        </p:txBody>
      </p:sp>
    </p:spTree>
    <p:extLst>
      <p:ext uri="{BB962C8B-B14F-4D97-AF65-F5344CB8AC3E}">
        <p14:creationId xmlns:p14="http://schemas.microsoft.com/office/powerpoint/2010/main" val="378459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motivation is that we are being very wasteful, reading full precision data when we do not have to. </a:t>
            </a:r>
          </a:p>
          <a:p>
            <a:endParaRPr lang="en-US" dirty="0"/>
          </a:p>
          <a:p>
            <a:r>
              <a:rPr lang="en-US" dirty="0"/>
              <a:t>But the most compelling reason is we just should not be stacking in images</a:t>
            </a:r>
          </a:p>
          <a:p>
            <a:endParaRPr lang="en-US" dirty="0"/>
          </a:p>
          <a:p>
            <a:r>
              <a:rPr lang="en-US" dirty="0"/>
              <a:t>We have been exploring this with the compression package MGARD, as we had very easy access to that tool. It comes free with the parallel read/write tool ADIOS, and we had integrated that in </a:t>
            </a:r>
            <a:r>
              <a:rPr lang="en-US" dirty="0" err="1"/>
              <a:t>CASACore</a:t>
            </a:r>
            <a:r>
              <a:rPr lang="en-US" dirty="0"/>
              <a:t>. </a:t>
            </a:r>
          </a:p>
          <a:p>
            <a:r>
              <a:rPr lang="en-US" dirty="0"/>
              <a:t>We compared to DYSCO</a:t>
            </a:r>
          </a:p>
          <a:p>
            <a:r>
              <a:rPr lang="en-US" dirty="0"/>
              <a:t>We used simulated or real data, from ASKAP/MWA/LOFAR </a:t>
            </a:r>
          </a:p>
        </p:txBody>
      </p:sp>
      <p:sp>
        <p:nvSpPr>
          <p:cNvPr id="4" name="Slide Number Placeholder 3"/>
          <p:cNvSpPr>
            <a:spLocks noGrp="1"/>
          </p:cNvSpPr>
          <p:nvPr>
            <p:ph type="sldNum" sz="quarter" idx="10"/>
          </p:nvPr>
        </p:nvSpPr>
        <p:spPr/>
        <p:txBody>
          <a:bodyPr/>
          <a:lstStyle/>
          <a:p>
            <a:fld id="{3FA75954-64D3-3547-9E41-BA5D253C709A}" type="slidenum">
              <a:rPr lang="en-US" smtClean="0"/>
              <a:t>2</a:t>
            </a:fld>
            <a:endParaRPr lang="en-US"/>
          </a:p>
        </p:txBody>
      </p:sp>
    </p:spTree>
    <p:extLst>
      <p:ext uri="{BB962C8B-B14F-4D97-AF65-F5344CB8AC3E}">
        <p14:creationId xmlns:p14="http://schemas.microsoft.com/office/powerpoint/2010/main" val="2240496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22</a:t>
            </a:fld>
            <a:endParaRPr lang="en-US"/>
          </a:p>
        </p:txBody>
      </p:sp>
    </p:spTree>
    <p:extLst>
      <p:ext uri="{BB962C8B-B14F-4D97-AF65-F5344CB8AC3E}">
        <p14:creationId xmlns:p14="http://schemas.microsoft.com/office/powerpoint/2010/main" val="2830439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B10CE-23E0-82DC-D811-022ED7184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9DB5F-C5A7-E6E1-8FA3-476005FD8959}"/>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17CBD2A-AFE7-4948-8523-D074B6395F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7D268C-81EC-B6B9-0030-CA933ED39D5F}"/>
              </a:ext>
            </a:extLst>
          </p:cNvPr>
          <p:cNvSpPr>
            <a:spLocks noGrp="1"/>
          </p:cNvSpPr>
          <p:nvPr>
            <p:ph type="sldNum" sz="quarter" idx="10"/>
          </p:nvPr>
        </p:nvSpPr>
        <p:spPr/>
        <p:txBody>
          <a:bodyPr/>
          <a:lstStyle/>
          <a:p>
            <a:fld id="{3FA75954-64D3-3547-9E41-BA5D253C709A}" type="slidenum">
              <a:rPr lang="en-US" smtClean="0"/>
              <a:t>23</a:t>
            </a:fld>
            <a:endParaRPr lang="en-US"/>
          </a:p>
        </p:txBody>
      </p:sp>
    </p:spTree>
    <p:extLst>
      <p:ext uri="{BB962C8B-B14F-4D97-AF65-F5344CB8AC3E}">
        <p14:creationId xmlns:p14="http://schemas.microsoft.com/office/powerpoint/2010/main" val="3912094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A75954-64D3-3547-9E41-BA5D253C709A}" type="slidenum">
              <a:rPr lang="en-US" smtClean="0"/>
              <a:t>24</a:t>
            </a:fld>
            <a:endParaRPr lang="en-US"/>
          </a:p>
        </p:txBody>
      </p:sp>
    </p:spTree>
    <p:extLst>
      <p:ext uri="{BB962C8B-B14F-4D97-AF65-F5344CB8AC3E}">
        <p14:creationId xmlns:p14="http://schemas.microsoft.com/office/powerpoint/2010/main" val="3874936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Compression is a great feature. If processing is IO bound this has no </a:t>
            </a:r>
            <a:r>
              <a:rPr lang="en-US" dirty="0" err="1"/>
              <a:t>computre</a:t>
            </a:r>
            <a:r>
              <a:rPr lang="en-US" dirty="0"/>
              <a:t> performance impact - but huge IO </a:t>
            </a:r>
            <a:r>
              <a:rPr lang="en-US" dirty="0" err="1"/>
              <a:t>performace</a:t>
            </a:r>
            <a:r>
              <a:rPr lang="en-US" dirty="0"/>
              <a:t> impact. Seen 7 fold improvement.</a:t>
            </a:r>
          </a:p>
          <a:p>
            <a:endParaRPr lang="en-US" dirty="0"/>
          </a:p>
          <a:p>
            <a:r>
              <a:rPr lang="en-US" dirty="0"/>
              <a:t>For Grids this is an optimal approach - high compression possible </a:t>
            </a:r>
            <a:r>
              <a:rPr lang="en-US" dirty="0" err="1"/>
              <a:t>upto</a:t>
            </a:r>
            <a:r>
              <a:rPr lang="en-US" dirty="0"/>
              <a:t> factor of 30</a:t>
            </a:r>
          </a:p>
          <a:p>
            <a:endParaRPr lang="en-US" dirty="0"/>
          </a:p>
          <a:p>
            <a:r>
              <a:rPr lang="en-US" dirty="0"/>
              <a:t>But (of course) high compression degrades the data. Mostly seen in PSF</a:t>
            </a:r>
          </a:p>
          <a:p>
            <a:r>
              <a:rPr lang="en-US" dirty="0"/>
              <a:t>Thus limit </a:t>
            </a:r>
            <a:r>
              <a:rPr lang="en-US" dirty="0" err="1"/>
              <a:t>ourselvrs</a:t>
            </a:r>
            <a:r>
              <a:rPr lang="en-US" dirty="0"/>
              <a:t> to solution where we are not adding more noise to images</a:t>
            </a:r>
          </a:p>
          <a:p>
            <a:endParaRPr lang="en-US" dirty="0"/>
          </a:p>
          <a:p>
            <a:r>
              <a:rPr lang="en-US" dirty="0"/>
              <a:t>Also having great results with raw MS files. Discuss afterwards</a:t>
            </a:r>
          </a:p>
          <a:p>
            <a:endParaRPr lang="en-US" dirty="0"/>
          </a:p>
          <a:p>
            <a:endParaRPr lang="en-US" dirty="0"/>
          </a:p>
        </p:txBody>
      </p:sp>
    </p:spTree>
    <p:extLst>
      <p:ext uri="{BB962C8B-B14F-4D97-AF65-F5344CB8AC3E}">
        <p14:creationId xmlns:p14="http://schemas.microsoft.com/office/powerpoint/2010/main" val="365371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26</a:t>
            </a:fld>
            <a:endParaRPr lang="en-US"/>
          </a:p>
        </p:txBody>
      </p:sp>
    </p:spTree>
    <p:extLst>
      <p:ext uri="{BB962C8B-B14F-4D97-AF65-F5344CB8AC3E}">
        <p14:creationId xmlns:p14="http://schemas.microsoft.com/office/powerpoint/2010/main" val="89705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through where we might apply compression, and where we have done so far.</a:t>
            </a:r>
          </a:p>
          <a:p>
            <a:endParaRPr lang="en-US" dirty="0"/>
          </a:p>
          <a:p>
            <a:r>
              <a:rPr lang="en-US" dirty="0"/>
              <a:t>At antenna voltage stream; i.e. blindly improve the </a:t>
            </a:r>
            <a:r>
              <a:rPr lang="en-US" dirty="0" err="1"/>
              <a:t>quantisation</a:t>
            </a:r>
            <a:r>
              <a:rPr lang="en-US" dirty="0"/>
              <a:t>. The main people looking for this (from us) are the EHT comm. Who are going for mad bandwidths</a:t>
            </a:r>
          </a:p>
          <a:p>
            <a:r>
              <a:rPr lang="en-US" dirty="0"/>
              <a:t>Streams are transitory – correlated and forget. Best policy: Do it real time</a:t>
            </a:r>
          </a:p>
          <a:p>
            <a:endParaRPr lang="en-US" dirty="0"/>
          </a:p>
          <a:p>
            <a:r>
              <a:rPr lang="en-US" dirty="0"/>
              <a:t>Raw Correlator outputs are our current focus, and what I will end on. Here we are applying lossy compression, as lossless does not provide much </a:t>
            </a:r>
          </a:p>
          <a:p>
            <a:endParaRPr lang="en-US" dirty="0"/>
          </a:p>
          <a:p>
            <a:r>
              <a:rPr lang="en-US" dirty="0"/>
              <a:t>The original application of this work, and the driver, is the ASKAP deep HI science project DINGO. Here we are </a:t>
            </a:r>
            <a:r>
              <a:rPr lang="en-US" dirty="0" err="1"/>
              <a:t>losslessly</a:t>
            </a:r>
            <a:r>
              <a:rPr lang="en-US" dirty="0"/>
              <a:t> compressing gridded data, where most of the grid is unpopulated.</a:t>
            </a:r>
          </a:p>
          <a:p>
            <a:r>
              <a:rPr lang="en-US" dirty="0"/>
              <a:t>Gridded data is  the ultimate baseline-data averaging. Because you average to the </a:t>
            </a:r>
            <a:r>
              <a:rPr lang="en-US" dirty="0" err="1"/>
              <a:t>uv</a:t>
            </a:r>
            <a:r>
              <a:rPr lang="en-US" dirty="0"/>
              <a:t>-cell itself (which is the occupation space of the antenna </a:t>
            </a:r>
            <a:r>
              <a:rPr lang="en-US" dirty="0" err="1"/>
              <a:t>FoV</a:t>
            </a:r>
            <a:r>
              <a:rPr lang="en-US" dirty="0"/>
              <a:t> in </a:t>
            </a:r>
            <a:r>
              <a:rPr lang="en-US" dirty="0" err="1"/>
              <a:t>uv</a:t>
            </a:r>
            <a:r>
              <a:rPr lang="en-US" dirty="0"/>
              <a:t>-space). </a:t>
            </a:r>
          </a:p>
          <a:p>
            <a:endParaRPr lang="en-US" dirty="0"/>
          </a:p>
          <a:p>
            <a:r>
              <a:rPr lang="en-US" dirty="0"/>
              <a:t>The traditional place for region based compression is the imaging domain. Our team is investigating this, with ORNL taking the lead.</a:t>
            </a:r>
          </a:p>
          <a:p>
            <a:endParaRPr lang="en-US" dirty="0"/>
          </a:p>
        </p:txBody>
      </p:sp>
      <p:sp>
        <p:nvSpPr>
          <p:cNvPr id="4" name="Slide Number Placeholder 3"/>
          <p:cNvSpPr>
            <a:spLocks noGrp="1"/>
          </p:cNvSpPr>
          <p:nvPr>
            <p:ph type="sldNum" sz="quarter" idx="5"/>
          </p:nvPr>
        </p:nvSpPr>
        <p:spPr/>
        <p:txBody>
          <a:bodyPr/>
          <a:lstStyle/>
          <a:p>
            <a:fld id="{3FA75954-64D3-3547-9E41-BA5D253C709A}" type="slidenum">
              <a:rPr lang="en-US" smtClean="0"/>
              <a:t>3</a:t>
            </a:fld>
            <a:endParaRPr lang="en-US"/>
          </a:p>
        </p:txBody>
      </p:sp>
    </p:spTree>
    <p:extLst>
      <p:ext uri="{BB962C8B-B14F-4D97-AF65-F5344CB8AC3E}">
        <p14:creationId xmlns:p14="http://schemas.microsoft.com/office/powerpoint/2010/main" val="337800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slight aside on how the approaches used by DYSCO and MGARD (as representatives) differ</a:t>
            </a:r>
          </a:p>
          <a:p>
            <a:r>
              <a:rPr lang="en-US" dirty="0"/>
              <a:t>We all understand bit reduction; it taking the option of working with single precision or double precision in the opposite direction – reducing to an arbitrary smaller number of bits. </a:t>
            </a:r>
          </a:p>
          <a:p>
            <a:r>
              <a:rPr lang="en-US" dirty="0"/>
              <a:t>Mult-Grid has the same step, but after detrending the data in multiple dimensions</a:t>
            </a:r>
          </a:p>
          <a:p>
            <a:r>
              <a:rPr lang="en-US" dirty="0"/>
              <a:t>If there is no trend then these are very similar, but if there is there can be a huge benefit</a:t>
            </a:r>
          </a:p>
          <a:p>
            <a:endParaRPr lang="en-US" dirty="0"/>
          </a:p>
          <a:p>
            <a:r>
              <a:rPr lang="en-US" dirty="0"/>
              <a:t>For example, in this toy case for a linear signal with noise and a </a:t>
            </a:r>
            <a:r>
              <a:rPr lang="en-US" dirty="0" err="1"/>
              <a:t>sinosoidal</a:t>
            </a:r>
            <a:r>
              <a:rPr lang="en-US" dirty="0"/>
              <a:t> </a:t>
            </a:r>
            <a:r>
              <a:rPr lang="en-US" dirty="0" err="1"/>
              <a:t>varition</a:t>
            </a:r>
            <a:endParaRPr lang="en-US" dirty="0"/>
          </a:p>
          <a:p>
            <a:r>
              <a:rPr lang="en-US" dirty="0"/>
              <a:t>(aggressive - to make the point) bit reduction gives a step like representation, where as MG - as one detrends with (in this case) a polynomial fit - has much smaller residuals.</a:t>
            </a:r>
          </a:p>
          <a:p>
            <a:endParaRPr lang="en-US" dirty="0"/>
          </a:p>
          <a:p>
            <a:r>
              <a:rPr lang="en-US" dirty="0"/>
              <a:t>Furthermore, </a:t>
            </a:r>
          </a:p>
          <a:p>
            <a:pPr marL="228600" indent="-228600">
              <a:buAutoNum type="arabicParenR"/>
            </a:pPr>
            <a:r>
              <a:rPr lang="en-US" dirty="0"/>
              <a:t>for DYSCO I set a bit level of fixed reduction in size. For MGARD I set a maximum allowed error in the reproduction. I feel this is more correct</a:t>
            </a:r>
          </a:p>
          <a:p>
            <a:pPr marL="228600" indent="-228600">
              <a:buAutoNum type="arabicParenR"/>
            </a:pPr>
            <a:r>
              <a:rPr lang="en-US" dirty="0" err="1"/>
              <a:t>wIth</a:t>
            </a:r>
            <a:r>
              <a:rPr lang="en-US" dirty="0"/>
              <a:t> MGARD it comes in a parallel IO manager – which is also needed</a:t>
            </a:r>
          </a:p>
          <a:p>
            <a:endParaRPr lang="en-US" dirty="0"/>
          </a:p>
        </p:txBody>
      </p:sp>
      <p:sp>
        <p:nvSpPr>
          <p:cNvPr id="4" name="Slide Number Placeholder 3"/>
          <p:cNvSpPr>
            <a:spLocks noGrp="1"/>
          </p:cNvSpPr>
          <p:nvPr>
            <p:ph type="sldNum" sz="quarter" idx="5"/>
          </p:nvPr>
        </p:nvSpPr>
        <p:spPr/>
        <p:txBody>
          <a:bodyPr/>
          <a:lstStyle/>
          <a:p>
            <a:fld id="{3FA75954-64D3-3547-9E41-BA5D253C709A}" type="slidenum">
              <a:rPr lang="en-US" smtClean="0"/>
              <a:t>4</a:t>
            </a:fld>
            <a:endParaRPr lang="en-US"/>
          </a:p>
        </p:txBody>
      </p:sp>
    </p:spTree>
    <p:extLst>
      <p:ext uri="{BB962C8B-B14F-4D97-AF65-F5344CB8AC3E}">
        <p14:creationId xmlns:p14="http://schemas.microsoft.com/office/powerpoint/2010/main" val="1194159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approach is to image every day (at low resolution (30')) and store that for summing at the end of the experiment.</a:t>
            </a:r>
          </a:p>
          <a:p>
            <a:r>
              <a:rPr lang="en-US" dirty="0"/>
              <a:t>Because the data can not be retained. </a:t>
            </a:r>
          </a:p>
          <a:p>
            <a:endParaRPr lang="en-US" dirty="0"/>
          </a:p>
          <a:p>
            <a:r>
              <a:rPr lang="en-US" dirty="0"/>
              <a:t>The CHILES approach is traditional. Combine all the data every pass and image</a:t>
            </a:r>
          </a:p>
          <a:p>
            <a:r>
              <a:rPr lang="en-US" dirty="0"/>
              <a:t>because all the data is retained. </a:t>
            </a:r>
          </a:p>
          <a:p>
            <a:endParaRPr lang="en-US" dirty="0"/>
          </a:p>
          <a:p>
            <a:r>
              <a:rPr lang="en-US" dirty="0"/>
              <a:t>DINGO strategy is halfway. Combine the individual days, clean and store residuals. Then sum the grids for deconvolution at the end </a:t>
            </a:r>
          </a:p>
          <a:p>
            <a:endParaRPr lang="en-US" dirty="0"/>
          </a:p>
          <a:p>
            <a:r>
              <a:rPr lang="en-US" dirty="0"/>
              <a:t>Default does not allow for further </a:t>
            </a:r>
            <a:r>
              <a:rPr lang="en-US" dirty="0" err="1"/>
              <a:t>deconvoltion</a:t>
            </a:r>
            <a:endParaRPr lang="en-US" dirty="0"/>
          </a:p>
          <a:p>
            <a:r>
              <a:rPr lang="en-US" dirty="0"/>
              <a:t>Traditionally allows for major cycles</a:t>
            </a:r>
          </a:p>
          <a:p>
            <a:r>
              <a:rPr lang="en-US" dirty="0"/>
              <a:t>DINGO allows for minor cycles only (currently)</a:t>
            </a:r>
          </a:p>
          <a:p>
            <a:endParaRPr lang="en-US" dirty="0"/>
          </a:p>
        </p:txBody>
      </p:sp>
    </p:spTree>
    <p:extLst>
      <p:ext uri="{BB962C8B-B14F-4D97-AF65-F5344CB8AC3E}">
        <p14:creationId xmlns:p14="http://schemas.microsoft.com/office/powerpoint/2010/main" val="147021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Kristof Rozgonyi demonstrated this in his PhD: </a:t>
            </a:r>
          </a:p>
          <a:p>
            <a:r>
              <a:rPr lang="en-US" dirty="0"/>
              <a:t>He did a three way comparison of Traditional Imaging (stacking all the visibilities onto one grid and imaging) to Stacking the daily images, and to stacking the daily residual grid– which is saved (rather than the image) after deconvolution cycles, which is then imaged</a:t>
            </a:r>
          </a:p>
          <a:p>
            <a:endParaRPr lang="en-US" dirty="0"/>
          </a:p>
          <a:p>
            <a:r>
              <a:rPr lang="en-US" dirty="0"/>
              <a:t>Comparing the traditional deconvolved PSF (which we take as truth) –- to stacked grids we see good agreement. But to stacked images we do not. </a:t>
            </a:r>
          </a:p>
          <a:p>
            <a:r>
              <a:rPr lang="en-US" dirty="0"/>
              <a:t>Particularly if a weighting scheme is applied. If your PSF is wrong your deconvolution is wrong.</a:t>
            </a:r>
          </a:p>
          <a:p>
            <a:endParaRPr lang="en-US" dirty="0"/>
          </a:p>
          <a:p>
            <a:r>
              <a:rPr lang="en-US" dirty="0"/>
              <a:t>That was with simulations – do we see the same in the data? Yes</a:t>
            </a:r>
          </a:p>
          <a:p>
            <a:endParaRPr lang="en-US" dirty="0"/>
          </a:p>
          <a:p>
            <a:r>
              <a:rPr lang="en-US" dirty="0"/>
              <a:t>Looking at (and around) the strong galaxy NGC7361:</a:t>
            </a:r>
          </a:p>
          <a:p>
            <a:r>
              <a:rPr lang="en-US" dirty="0"/>
              <a:t>We take Traditional imaging (vis-stacking) as truth - all look roughly correct, but when we zoom into the </a:t>
            </a:r>
            <a:r>
              <a:rPr lang="en-US" dirty="0" err="1"/>
              <a:t>filiments</a:t>
            </a:r>
            <a:r>
              <a:rPr lang="en-US" dirty="0"/>
              <a:t> and push the </a:t>
            </a:r>
            <a:r>
              <a:rPr lang="en-US" dirty="0" err="1"/>
              <a:t>colour</a:t>
            </a:r>
            <a:r>
              <a:rPr lang="en-US" dirty="0"/>
              <a:t> coding</a:t>
            </a:r>
          </a:p>
          <a:p>
            <a:r>
              <a:rPr lang="en-US" dirty="0"/>
              <a:t> You see the image stacking is diverging significantly</a:t>
            </a:r>
          </a:p>
          <a:p>
            <a:endParaRPr lang="en-US" dirty="0"/>
          </a:p>
          <a:p>
            <a:endParaRPr lang="en-US" dirty="0"/>
          </a:p>
          <a:p>
            <a:r>
              <a:rPr lang="en-US" dirty="0"/>
              <a:t>-------------</a:t>
            </a:r>
          </a:p>
          <a:p>
            <a:r>
              <a:rPr lang="en-US" dirty="0"/>
              <a:t>This figure compares the difference of the 3 approaches</a:t>
            </a:r>
          </a:p>
          <a:p>
            <a:r>
              <a:rPr lang="en-US" dirty="0"/>
              <a:t>Rows show Vis-Grid, Image-Grid, Image-Vis</a:t>
            </a:r>
          </a:p>
          <a:p>
            <a:r>
              <a:rPr lang="en-US" dirty="0"/>
              <a:t>Columns show no weighting, natural weighting, uniform weighting</a:t>
            </a:r>
          </a:p>
          <a:p>
            <a:endParaRPr lang="en-US" dirty="0"/>
          </a:p>
          <a:p>
            <a:r>
              <a:rPr lang="en-US" dirty="0"/>
              <a:t>Vis-Grid is not too bad - sub </a:t>
            </a:r>
            <a:r>
              <a:rPr lang="en-US" dirty="0" err="1"/>
              <a:t>uJy</a:t>
            </a:r>
            <a:r>
              <a:rPr lang="en-US" dirty="0"/>
              <a:t> level differences, </a:t>
            </a:r>
          </a:p>
          <a:p>
            <a:r>
              <a:rPr lang="en-US" dirty="0"/>
              <a:t>Image-Any is not too good - up to </a:t>
            </a:r>
            <a:r>
              <a:rPr lang="en-US" dirty="0" err="1"/>
              <a:t>mJy</a:t>
            </a:r>
            <a:r>
              <a:rPr lang="en-US" dirty="0"/>
              <a:t> differences.</a:t>
            </a:r>
          </a:p>
          <a:p>
            <a:r>
              <a:rPr lang="en-US" dirty="0"/>
              <a:t>The first col works pretty well, The last pretty badly</a:t>
            </a:r>
          </a:p>
          <a:p>
            <a:r>
              <a:rPr lang="en-US" dirty="0"/>
              <a:t>What is happening in this case is that assuming a single</a:t>
            </a:r>
          </a:p>
          <a:p>
            <a:r>
              <a:rPr lang="en-US" dirty="0"/>
              <a:t>signal weight for the whole image is the error</a:t>
            </a:r>
          </a:p>
          <a:p>
            <a:endParaRPr lang="en-US" dirty="0"/>
          </a:p>
        </p:txBody>
      </p:sp>
    </p:spTree>
    <p:extLst>
      <p:ext uri="{BB962C8B-B14F-4D97-AF65-F5344CB8AC3E}">
        <p14:creationId xmlns:p14="http://schemas.microsoft.com/office/powerpoint/2010/main" val="302016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That was the science driver - but to </a:t>
            </a:r>
            <a:r>
              <a:rPr lang="en-US" dirty="0" err="1"/>
              <a:t>minimise</a:t>
            </a:r>
            <a:r>
              <a:rPr lang="en-US" dirty="0"/>
              <a:t> the storage we were requesting (complex grids, PSFs and PCFs rather than an image) we had to compress our products. </a:t>
            </a:r>
          </a:p>
          <a:p>
            <a:r>
              <a:rPr lang="en-US" dirty="0"/>
              <a:t>We started by using the lossless MGARD modes inside ADIOS (replacing the parallel fits writer with an ADIOS CASA table manager)</a:t>
            </a:r>
          </a:p>
          <a:p>
            <a:r>
              <a:rPr lang="en-US" dirty="0"/>
              <a:t>Whilst here we looked at the </a:t>
            </a:r>
            <a:r>
              <a:rPr lang="en-US" dirty="0" err="1"/>
              <a:t>MGrid</a:t>
            </a:r>
            <a:r>
              <a:rPr lang="en-US" dirty="0"/>
              <a:t> methods, also provided by MGARD.</a:t>
            </a:r>
          </a:p>
          <a:p>
            <a:r>
              <a:rPr lang="en-US" dirty="0"/>
              <a:t>Great results with higher compression - but being cautious - and mindful that you don't want to find errors after observing for 1000s of hours - we are sticking to lossless</a:t>
            </a:r>
          </a:p>
          <a:p>
            <a:r>
              <a:rPr lang="en-US" dirty="0"/>
              <a:t>As that achieves the requirements.</a:t>
            </a:r>
          </a:p>
          <a:p>
            <a:endParaRPr lang="en-US" dirty="0"/>
          </a:p>
          <a:p>
            <a:r>
              <a:rPr lang="en-US" dirty="0"/>
              <a:t>Factor of seven compression of grids AND factor of seven increase in processing speed.</a:t>
            </a:r>
          </a:p>
        </p:txBody>
      </p:sp>
      <p:sp>
        <p:nvSpPr>
          <p:cNvPr id="4" name="Slide Number Placeholder 3"/>
          <p:cNvSpPr>
            <a:spLocks noGrp="1"/>
          </p:cNvSpPr>
          <p:nvPr>
            <p:ph type="sldNum" sz="quarter" idx="10"/>
          </p:nvPr>
        </p:nvSpPr>
        <p:spPr/>
        <p:txBody>
          <a:bodyPr/>
          <a:lstStyle/>
          <a:p>
            <a:fld id="{3FA75954-64D3-3547-9E41-BA5D253C709A}" type="slidenum">
              <a:rPr lang="en-US" smtClean="0"/>
              <a:t>7</a:t>
            </a:fld>
            <a:endParaRPr lang="en-US"/>
          </a:p>
        </p:txBody>
      </p:sp>
    </p:spTree>
    <p:extLst>
      <p:ext uri="{BB962C8B-B14F-4D97-AF65-F5344CB8AC3E}">
        <p14:creationId xmlns:p14="http://schemas.microsoft.com/office/powerpoint/2010/main" val="223613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Some of the limits to the precision of our data:</a:t>
            </a:r>
          </a:p>
          <a:p>
            <a:r>
              <a:rPr lang="en-US" dirty="0"/>
              <a:t> Fundamentally the design should be limited by the first stage amplifier noise - all subsequent amplification should not add significant noise (i.e. operate in the linear </a:t>
            </a:r>
            <a:r>
              <a:rPr lang="en-US" dirty="0" err="1"/>
              <a:t>reguime</a:t>
            </a:r>
            <a:r>
              <a:rPr lang="en-US" dirty="0"/>
              <a:t>) </a:t>
            </a:r>
          </a:p>
          <a:p>
            <a:endParaRPr lang="en-US" dirty="0"/>
          </a:p>
          <a:p>
            <a:r>
              <a:rPr lang="en-US" dirty="0"/>
              <a:t>Additionally there is a limit in the precision of the digital data - the extreme is 1 bit, but we are at 12bit - which then averaged over many cycles (in time and frequency). But the limit remains at some level</a:t>
            </a:r>
          </a:p>
          <a:p>
            <a:endParaRPr lang="en-US" dirty="0"/>
          </a:p>
          <a:p>
            <a:r>
              <a:rPr lang="en-US" dirty="0"/>
              <a:t>Compression can be thought of as another additive noise, which if it is less than the </a:t>
            </a:r>
            <a:r>
              <a:rPr lang="en-US" dirty="0" err="1"/>
              <a:t>finst</a:t>
            </a:r>
            <a:r>
              <a:rPr lang="en-US" dirty="0"/>
              <a:t> stage noise will have (should have) no effect on the image</a:t>
            </a:r>
          </a:p>
          <a:p>
            <a:endParaRPr lang="en-US" dirty="0"/>
          </a:p>
          <a:p>
            <a:r>
              <a:rPr lang="en-US" dirty="0"/>
              <a:t>MGARD working in the SIGNAL domain rather than the BIT domain allows us to ensure this</a:t>
            </a:r>
          </a:p>
        </p:txBody>
      </p:sp>
      <p:sp>
        <p:nvSpPr>
          <p:cNvPr id="4" name="Slide Number Placeholder 3"/>
          <p:cNvSpPr>
            <a:spLocks noGrp="1"/>
          </p:cNvSpPr>
          <p:nvPr>
            <p:ph type="sldNum" sz="quarter" idx="5"/>
          </p:nvPr>
        </p:nvSpPr>
        <p:spPr/>
        <p:txBody>
          <a:bodyPr/>
          <a:lstStyle/>
          <a:p>
            <a:fld id="{3FA75954-64D3-3547-9E41-BA5D253C709A}" type="slidenum">
              <a:rPr lang="en-US" smtClean="0"/>
              <a:t>8</a:t>
            </a:fld>
            <a:endParaRPr lang="en-US"/>
          </a:p>
        </p:txBody>
      </p:sp>
    </p:spTree>
    <p:extLst>
      <p:ext uri="{BB962C8B-B14F-4D97-AF65-F5344CB8AC3E}">
        <p14:creationId xmlns:p14="http://schemas.microsoft.com/office/powerpoint/2010/main" val="288140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E6FBC-C9B9-C1A6-EFA5-8244E2594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7E2B3-38E6-A31F-00A8-6540CDC9C3E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E5A6FDF-3434-F083-4B5D-B34D0E5BC5B1}"/>
              </a:ext>
            </a:extLst>
          </p:cNvPr>
          <p:cNvSpPr>
            <a:spLocks noGrp="1"/>
          </p:cNvSpPr>
          <p:nvPr>
            <p:ph type="body" idx="1"/>
          </p:nvPr>
        </p:nvSpPr>
        <p:spPr/>
        <p:txBody>
          <a:bodyPr/>
          <a:lstStyle/>
          <a:p>
            <a:r>
              <a:rPr lang="en-US" dirty="0"/>
              <a:t>Then we turned to raw visibilities. We applied the same tools to raw data. Note, if </a:t>
            </a:r>
            <a:r>
              <a:rPr lang="en-US" dirty="0" err="1"/>
              <a:t>casacore</a:t>
            </a:r>
            <a:r>
              <a:rPr lang="en-US" dirty="0"/>
              <a:t> is compiled with ADIOS/MGARD this is invisible to the user.</a:t>
            </a:r>
          </a:p>
          <a:p>
            <a:endParaRPr lang="en-US" dirty="0"/>
          </a:p>
          <a:p>
            <a:r>
              <a:rPr lang="en-US" dirty="0"/>
              <a:t>All the tests in this slide are MWA GLEAM (</a:t>
            </a:r>
            <a:r>
              <a:rPr lang="en-US" dirty="0" err="1"/>
              <a:t>ie</a:t>
            </a:r>
            <a:r>
              <a:rPr lang="en-US" dirty="0"/>
              <a:t> continuum) data</a:t>
            </a:r>
          </a:p>
          <a:p>
            <a:endParaRPr lang="en-US" dirty="0"/>
          </a:p>
          <a:p>
            <a:r>
              <a:rPr lang="en-US" dirty="0"/>
              <a:t>We see great compression for moderate error bounds: 10 fold for ~0.1sigma of visibilities RMS</a:t>
            </a:r>
          </a:p>
          <a:p>
            <a:endParaRPr lang="en-US" dirty="0"/>
          </a:p>
          <a:p>
            <a:r>
              <a:rPr lang="en-US" dirty="0"/>
              <a:t>Looking at the effects on the images we see 0.1% increase in image RMS. A more stringent test is the max abs error (I.e. error peak close to image max pixel). These are 10% or less of image RMS. </a:t>
            </a:r>
          </a:p>
          <a:p>
            <a:endParaRPr lang="en-US" dirty="0"/>
          </a:p>
          <a:p>
            <a:r>
              <a:rPr lang="en-US" dirty="0"/>
              <a:t>Why is the working? Compression is an additive noise – we are adding only a fraction of the system temp. Very small impact on final image</a:t>
            </a:r>
          </a:p>
          <a:p>
            <a:endParaRPr lang="en-US" dirty="0"/>
          </a:p>
          <a:p>
            <a:endParaRPr lang="en-US" dirty="0"/>
          </a:p>
          <a:p>
            <a:endParaRPr lang="en-US" dirty="0"/>
          </a:p>
          <a:p>
            <a:endParaRPr lang="en-US" dirty="0"/>
          </a:p>
          <a:p>
            <a:endParaRPr lang="en-US" dirty="0"/>
          </a:p>
          <a:p>
            <a:r>
              <a:rPr lang="en-US" dirty="0"/>
              <a:t>To turn to actual examples: here are the degree of compression and the detectable impact on the images for some 150MHz GLEAM observations</a:t>
            </a:r>
          </a:p>
          <a:p>
            <a:r>
              <a:rPr lang="en-US" dirty="0"/>
              <a:t>That is continuum, </a:t>
            </a:r>
            <a:r>
              <a:rPr lang="en-US" dirty="0" err="1"/>
              <a:t>temporallu</a:t>
            </a:r>
            <a:r>
              <a:rPr lang="en-US" dirty="0"/>
              <a:t>    stable, MWA-correlated datasets. All from a single night, spread in 10min steps. This data is noise dominated</a:t>
            </a:r>
          </a:p>
          <a:p>
            <a:r>
              <a:rPr lang="en-US" dirty="0"/>
              <a:t>We form the </a:t>
            </a:r>
            <a:r>
              <a:rPr lang="en-US" dirty="0" err="1"/>
              <a:t>statisics</a:t>
            </a:r>
            <a:r>
              <a:rPr lang="en-US" dirty="0"/>
              <a:t> on the difference between the images from the never compressed and compressed data.</a:t>
            </a:r>
          </a:p>
          <a:p>
            <a:endParaRPr lang="en-US" dirty="0"/>
          </a:p>
          <a:p>
            <a:r>
              <a:rPr lang="en-US" dirty="0"/>
              <a:t>One sees the compression ratio increases as one allows the errors to increase, here plotted as a fraction of the visibility standard deviation</a:t>
            </a:r>
          </a:p>
          <a:p>
            <a:r>
              <a:rPr lang="en-US" dirty="0"/>
              <a:t>Two methods of compression are being trailed here - compress with a common limit for the whole file and with a limit that tightens for longer baselines  (because fewer samples will be averaged together in this case). </a:t>
            </a:r>
          </a:p>
          <a:p>
            <a:endParaRPr lang="en-US" dirty="0"/>
          </a:p>
          <a:p>
            <a:r>
              <a:rPr lang="en-US" dirty="0"/>
              <a:t>For all the data the image RMS tracks the degree of compression tightly (unlike for the error bound - where BDC and ABS diverge). </a:t>
            </a:r>
          </a:p>
          <a:p>
            <a:endParaRPr lang="en-US" dirty="0"/>
          </a:p>
          <a:p>
            <a:r>
              <a:rPr lang="en-US" dirty="0"/>
              <a:t>However for the max error we do see a few signs of separation between the BDC and ABS methods</a:t>
            </a:r>
          </a:p>
          <a:p>
            <a:r>
              <a:rPr lang="en-US" dirty="0"/>
              <a:t>Max is a better test, as it picks up </a:t>
            </a:r>
            <a:r>
              <a:rPr lang="en-US" dirty="0" err="1"/>
              <a:t>localised</a:t>
            </a:r>
            <a:r>
              <a:rPr lang="en-US" dirty="0"/>
              <a:t> errors around the strong sources compared to the average errors across the </a:t>
            </a:r>
            <a:r>
              <a:rPr lang="en-US" dirty="0" err="1"/>
              <a:t>iamge</a:t>
            </a:r>
            <a:r>
              <a:rPr lang="en-US" dirty="0"/>
              <a:t>.</a:t>
            </a:r>
          </a:p>
          <a:p>
            <a:endParaRPr lang="en-US" dirty="0"/>
          </a:p>
          <a:p>
            <a:r>
              <a:rPr lang="en-US" dirty="0"/>
              <a:t>10fold compression only introduces a increase in image rms by 0.1% of sigma, and a increase in the max error by 0.1sigma</a:t>
            </a:r>
          </a:p>
          <a:p>
            <a:endParaRPr lang="en-US" dirty="0"/>
          </a:p>
          <a:p>
            <a:endParaRPr lang="en-US" dirty="0"/>
          </a:p>
        </p:txBody>
      </p:sp>
      <p:sp>
        <p:nvSpPr>
          <p:cNvPr id="4" name="Slide Number Placeholder 3">
            <a:extLst>
              <a:ext uri="{FF2B5EF4-FFF2-40B4-BE49-F238E27FC236}">
                <a16:creationId xmlns:a16="http://schemas.microsoft.com/office/drawing/2014/main" id="{42EDAA3A-1088-E50D-9F7F-EDC1CD3D1DDE}"/>
              </a:ext>
            </a:extLst>
          </p:cNvPr>
          <p:cNvSpPr>
            <a:spLocks noGrp="1"/>
          </p:cNvSpPr>
          <p:nvPr>
            <p:ph type="sldNum" sz="quarter" idx="10"/>
          </p:nvPr>
        </p:nvSpPr>
        <p:spPr/>
        <p:txBody>
          <a:bodyPr/>
          <a:lstStyle/>
          <a:p>
            <a:fld id="{3FA75954-64D3-3547-9E41-BA5D253C709A}" type="slidenum">
              <a:rPr lang="en-US" smtClean="0"/>
              <a:t>9</a:t>
            </a:fld>
            <a:endParaRPr lang="en-US"/>
          </a:p>
        </p:txBody>
      </p:sp>
    </p:spTree>
    <p:extLst>
      <p:ext uri="{BB962C8B-B14F-4D97-AF65-F5344CB8AC3E}">
        <p14:creationId xmlns:p14="http://schemas.microsoft.com/office/powerpoint/2010/main" val="1720530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670562"/>
            <a:ext cx="5262880" cy="2929890"/>
          </a:xfrm>
        </p:spPr>
        <p:txBody>
          <a:bodyPr anchor="b" anchorCtr="0"/>
          <a:lstStyle>
            <a:lvl1pPr algn="l">
              <a:defRPr b="0" i="0" baseline="0">
                <a:solidFill>
                  <a:srgbClr val="000000"/>
                </a:solidFill>
                <a:latin typeface="Arial"/>
                <a:cs typeface="Arial"/>
              </a:defRPr>
            </a:lvl1pPr>
          </a:lstStyle>
          <a:p>
            <a:r>
              <a:rPr lang="en-AU" dirty="0"/>
              <a:t>Click to edit title</a:t>
            </a:r>
            <a:endParaRPr lang="en-US" dirty="0"/>
          </a:p>
        </p:txBody>
      </p:sp>
      <p:sp>
        <p:nvSpPr>
          <p:cNvPr id="3" name="Subtitle 2"/>
          <p:cNvSpPr>
            <a:spLocks noGrp="1"/>
          </p:cNvSpPr>
          <p:nvPr>
            <p:ph type="subTitle" idx="1"/>
          </p:nvPr>
        </p:nvSpPr>
        <p:spPr>
          <a:xfrm>
            <a:off x="3606800" y="4145280"/>
            <a:ext cx="5262880" cy="1097280"/>
          </a:xfrm>
        </p:spPr>
        <p:txBody>
          <a:bodyPr anchor="t" anchorCtr="0">
            <a:normAutofit/>
          </a:bodyPr>
          <a:lstStyle>
            <a:lvl1pPr marL="0" indent="0" algn="l">
              <a:buNone/>
              <a:defRPr sz="2400" b="0" i="0" baseline="0">
                <a:solidFill>
                  <a:srgbClr val="000000"/>
                </a:solidFill>
                <a:latin typeface="Arial"/>
                <a:cs typeface="Arial"/>
              </a:defRPr>
            </a:lvl1pPr>
            <a:lvl2pPr marL="0" indent="0" algn="l">
              <a:buNone/>
              <a:defRPr sz="2200" b="0" i="0">
                <a:solidFill>
                  <a:srgbClr val="000000"/>
                </a:solidFill>
                <a:latin typeface="Arial"/>
                <a:cs typeface="Aria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a:t>
            </a:r>
          </a:p>
          <a:p>
            <a:pPr lvl="1"/>
            <a:r>
              <a:rPr lang="en-AU" dirty="0" err="1"/>
              <a:t>Subsubtitle</a:t>
            </a:r>
            <a:endParaRPr lang="en-US" dirty="0"/>
          </a:p>
        </p:txBody>
      </p:sp>
    </p:spTree>
    <p:extLst>
      <p:ext uri="{BB962C8B-B14F-4D97-AF65-F5344CB8AC3E}">
        <p14:creationId xmlns:p14="http://schemas.microsoft.com/office/powerpoint/2010/main" val="407056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1"/>
            <a:ext cx="76708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dirty="0"/>
              <a:t>Presentation Title (Edit in File &gt; 'Page Setup’ &gt; ‘Header/footer’)</a:t>
            </a:r>
          </a:p>
        </p:txBody>
      </p:sp>
      <p:sp>
        <p:nvSpPr>
          <p:cNvPr id="7" name="Slide Number Placeholder 5"/>
          <p:cNvSpPr txBox="1">
            <a:spLocks/>
          </p:cNvSpPr>
          <p:nvPr userDrawn="1"/>
        </p:nvSpPr>
        <p:spPr>
          <a:xfrm>
            <a:off x="8707120" y="6583682"/>
            <a:ext cx="447040" cy="26987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D1588C-AB24-5646-A060-72B6CDFB3A51}" type="slidenum">
              <a:rPr lang="en-US" smtClean="0"/>
              <a:pPr/>
              <a:t>‹#›</a:t>
            </a:fld>
            <a:endParaRPr lang="en-US" dirty="0"/>
          </a:p>
        </p:txBody>
      </p:sp>
      <p:sp>
        <p:nvSpPr>
          <p:cNvPr id="9" name="Slide Number Placeholder 8"/>
          <p:cNvSpPr>
            <a:spLocks noGrp="1"/>
          </p:cNvSpPr>
          <p:nvPr>
            <p:ph type="sldNum" sz="quarter" idx="13"/>
          </p:nvPr>
        </p:nvSpPr>
        <p:spPr/>
        <p:txBody>
          <a:bodyPr/>
          <a:lstStyle/>
          <a:p>
            <a:fld id="{93D1588C-AB24-5646-A060-72B6CDFB3A51}" type="slidenum">
              <a:rPr lang="en-US" smtClean="0"/>
              <a:pPr/>
              <a:t>‹#›</a:t>
            </a:fld>
            <a:endParaRPr lang="en-US" dirty="0"/>
          </a:p>
        </p:txBody>
      </p:sp>
      <p:sp>
        <p:nvSpPr>
          <p:cNvPr id="11" name="Text Placeholder 10"/>
          <p:cNvSpPr>
            <a:spLocks noGrp="1"/>
          </p:cNvSpPr>
          <p:nvPr>
            <p:ph type="body" sz="quarter" idx="14"/>
          </p:nvPr>
        </p:nvSpPr>
        <p:spPr>
          <a:xfrm>
            <a:off x="333378" y="1158876"/>
            <a:ext cx="8586788" cy="5211763"/>
          </a:xfrm>
        </p:spPr>
        <p:txBody>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238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1"/>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dirty="0"/>
              <a:t>Presentation Title (Edit in File &gt; 'Page Setup’ &gt; ‘Header/footer’)</a:t>
            </a:r>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5" name="Text Placeholder 2"/>
          <p:cNvSpPr>
            <a:spLocks noGrp="1"/>
          </p:cNvSpPr>
          <p:nvPr>
            <p:ph idx="1"/>
          </p:nvPr>
        </p:nvSpPr>
        <p:spPr>
          <a:xfrm>
            <a:off x="457200" y="1158241"/>
            <a:ext cx="4287520" cy="4967923"/>
          </a:xfrm>
          <a:prstGeom prst="rect">
            <a:avLst/>
          </a:prstGeom>
        </p:spPr>
        <p:txBody>
          <a:bodyPr vert="horz" lIns="91440" tIns="45720" rIns="91440" bIns="45720" rtlCol="0">
            <a:normAutofit/>
          </a:bodyPr>
          <a:lstStyle>
            <a:lvl1pPr>
              <a:defRPr>
                <a:solidFill>
                  <a:srgbClr val="CD0920"/>
                </a:solidFill>
              </a:defRPr>
            </a:lvl1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Picture Placeholder 6"/>
          <p:cNvSpPr>
            <a:spLocks noGrp="1"/>
          </p:cNvSpPr>
          <p:nvPr>
            <p:ph type="pic" sz="quarter" idx="12"/>
          </p:nvPr>
        </p:nvSpPr>
        <p:spPr>
          <a:xfrm>
            <a:off x="4886329" y="1158876"/>
            <a:ext cx="3881439" cy="4967288"/>
          </a:xfrm>
        </p:spPr>
        <p:txBody>
          <a:bodyPr/>
          <a:lstStyle/>
          <a:p>
            <a:endParaRPr lang="en-US"/>
          </a:p>
        </p:txBody>
      </p:sp>
    </p:spTree>
    <p:extLst>
      <p:ext uri="{BB962C8B-B14F-4D97-AF65-F5344CB8AC3E}">
        <p14:creationId xmlns:p14="http://schemas.microsoft.com/office/powerpoint/2010/main" val="205251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tion and Landscape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1"/>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dirty="0"/>
              <a:t>Presentation Title (Edit in File &gt; 'Page Setup’ &gt; ‘Header/footer’)</a:t>
            </a:r>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6" name="Picture Placeholder 6"/>
          <p:cNvSpPr>
            <a:spLocks noGrp="1"/>
          </p:cNvSpPr>
          <p:nvPr>
            <p:ph type="pic" sz="quarter" idx="12"/>
          </p:nvPr>
        </p:nvSpPr>
        <p:spPr>
          <a:xfrm>
            <a:off x="325121" y="1158876"/>
            <a:ext cx="8442643" cy="4104005"/>
          </a:xfrm>
        </p:spPr>
        <p:txBody>
          <a:bodyPr/>
          <a:lstStyle/>
          <a:p>
            <a:endParaRPr lang="en-US" dirty="0"/>
          </a:p>
        </p:txBody>
      </p:sp>
      <p:sp>
        <p:nvSpPr>
          <p:cNvPr id="9" name="Text Placeholder 8"/>
          <p:cNvSpPr>
            <a:spLocks noGrp="1"/>
          </p:cNvSpPr>
          <p:nvPr>
            <p:ph type="body" sz="quarter" idx="13"/>
          </p:nvPr>
        </p:nvSpPr>
        <p:spPr>
          <a:xfrm>
            <a:off x="325439" y="5414963"/>
            <a:ext cx="8442325" cy="1077912"/>
          </a:xfrm>
        </p:spPr>
        <p:txBody>
          <a:bodyPr/>
          <a:lstStyle>
            <a:lvl1pPr algn="ctr">
              <a:defRPr sz="2400"/>
            </a:lvl1pPr>
            <a:lvl2pPr algn="ctr">
              <a:defRPr/>
            </a:lvl2pPr>
            <a:lvl3pPr marL="0" indent="0" algn="ctr">
              <a:buNone/>
              <a:defRPr sz="2400"/>
            </a:lvl3pPr>
            <a:lvl4pPr marL="0" indent="0" algn="ctr">
              <a:buNone/>
              <a:defRPr sz="2400"/>
            </a:lvl4pPr>
            <a:lvl5pPr marL="0" indent="0" algn="ctr">
              <a:buNone/>
              <a:defRPr sz="2400"/>
            </a:lvl5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94131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3850641"/>
            <a:ext cx="5262880" cy="833120"/>
          </a:xfrm>
        </p:spPr>
        <p:txBody>
          <a:bodyPr anchor="b" anchorCtr="0">
            <a:normAutofit/>
          </a:bodyPr>
          <a:lstStyle>
            <a:lvl1pPr algn="l">
              <a:defRPr sz="2800" b="0" i="0" baseline="0">
                <a:solidFill>
                  <a:srgbClr val="000000"/>
                </a:solidFill>
                <a:latin typeface="Arial"/>
                <a:cs typeface="Arial"/>
              </a:defRPr>
            </a:lvl1pPr>
          </a:lstStyle>
          <a:p>
            <a:r>
              <a:rPr lang="en-US" dirty="0"/>
              <a:t>Click to edit title</a:t>
            </a:r>
          </a:p>
        </p:txBody>
      </p:sp>
      <p:sp>
        <p:nvSpPr>
          <p:cNvPr id="3" name="Subtitle 2"/>
          <p:cNvSpPr>
            <a:spLocks noGrp="1"/>
          </p:cNvSpPr>
          <p:nvPr>
            <p:ph type="subTitle" idx="1" hasCustomPrompt="1"/>
          </p:nvPr>
        </p:nvSpPr>
        <p:spPr>
          <a:xfrm>
            <a:off x="3606800" y="4765041"/>
            <a:ext cx="5262880" cy="477520"/>
          </a:xfrm>
        </p:spPr>
        <p:txBody>
          <a:bodyPr anchor="t" anchorCtr="0">
            <a:normAutofit/>
          </a:bodyPr>
          <a:lstStyle>
            <a:lvl1pPr marL="0" indent="0" algn="l">
              <a:buNone/>
              <a:defRPr sz="2000" b="0" i="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subtitle</a:t>
            </a:r>
            <a:endParaRPr lang="en-US" dirty="0"/>
          </a:p>
        </p:txBody>
      </p:sp>
      <p:sp>
        <p:nvSpPr>
          <p:cNvPr id="5" name="Picture Placeholder 4"/>
          <p:cNvSpPr>
            <a:spLocks noGrp="1"/>
          </p:cNvSpPr>
          <p:nvPr>
            <p:ph type="pic" sz="quarter" idx="10"/>
          </p:nvPr>
        </p:nvSpPr>
        <p:spPr>
          <a:xfrm>
            <a:off x="3606800" y="599442"/>
            <a:ext cx="5262563" cy="3159760"/>
          </a:xfrm>
        </p:spPr>
        <p:txBody>
          <a:bodyPr/>
          <a:lstStyle/>
          <a:p>
            <a:endParaRPr lang="en-US"/>
          </a:p>
        </p:txBody>
      </p:sp>
    </p:spTree>
    <p:extLst>
      <p:ext uri="{BB962C8B-B14F-4D97-AF65-F5344CB8AC3E}">
        <p14:creationId xmlns:p14="http://schemas.microsoft.com/office/powerpoint/2010/main" val="296858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ctr" rtl="0">
              <a:spcBef>
                <a:spcPts val="0"/>
              </a:spcBef>
              <a:buClr>
                <a:schemeClr val="dk1"/>
              </a:buClr>
              <a:buNone/>
              <a:defRPr sz="4400">
                <a:solidFill>
                  <a:schemeClr val="dk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1" name="Shape 21"/>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Char char="•"/>
              <a:defRPr sz="3200">
                <a:solidFill>
                  <a:schemeClr val="dk1"/>
                </a:solidFill>
              </a:defRPr>
            </a:lvl1pPr>
            <a:lvl2pPr marL="742950" indent="-107950" algn="l" rtl="0">
              <a:spcBef>
                <a:spcPts val="560"/>
              </a:spcBef>
              <a:buClr>
                <a:schemeClr val="dk1"/>
              </a:buClr>
              <a:buChar char="–"/>
              <a:defRPr sz="2800">
                <a:solidFill>
                  <a:schemeClr val="dk1"/>
                </a:solidFill>
              </a:defRPr>
            </a:lvl2pPr>
            <a:lvl3pPr marL="1143000" indent="-76200" algn="l" rtl="0">
              <a:spcBef>
                <a:spcPts val="480"/>
              </a:spcBef>
              <a:buClr>
                <a:schemeClr val="dk1"/>
              </a:buClr>
              <a:buChar char="•"/>
              <a:defRPr sz="2400">
                <a:solidFill>
                  <a:schemeClr val="dk1"/>
                </a:solidFill>
              </a:defRPr>
            </a:lvl3pPr>
            <a:lvl4pPr marL="1600200" indent="-101600" algn="l" rtl="0">
              <a:spcBef>
                <a:spcPts val="400"/>
              </a:spcBef>
              <a:buClr>
                <a:schemeClr val="dk1"/>
              </a:buClr>
              <a:buChar char="–"/>
              <a:defRPr sz="2000">
                <a:solidFill>
                  <a:schemeClr val="dk1"/>
                </a:solidFill>
              </a:defRPr>
            </a:lvl4pPr>
            <a:lvl5pPr marL="2057400" indent="-101600" algn="l" rtl="0">
              <a:spcBef>
                <a:spcPts val="400"/>
              </a:spcBef>
              <a:buClr>
                <a:schemeClr val="dk1"/>
              </a:buClr>
              <a:buChar char="»"/>
              <a:defRPr sz="2000">
                <a:solidFill>
                  <a:schemeClr val="dk1"/>
                </a:solidFill>
              </a:defRPr>
            </a:lvl5pPr>
            <a:lvl6pPr marL="2514600" indent="-101600" algn="l" rtl="0">
              <a:spcBef>
                <a:spcPts val="400"/>
              </a:spcBef>
              <a:buClr>
                <a:schemeClr val="dk1"/>
              </a:buClr>
              <a:buChar char="•"/>
              <a:defRPr sz="2000">
                <a:solidFill>
                  <a:schemeClr val="dk1"/>
                </a:solidFill>
              </a:defRPr>
            </a:lvl6pPr>
            <a:lvl7pPr marL="2971800" indent="-101600" algn="l" rtl="0">
              <a:spcBef>
                <a:spcPts val="400"/>
              </a:spcBef>
              <a:buClr>
                <a:schemeClr val="dk1"/>
              </a:buClr>
              <a:buChar char="•"/>
              <a:defRPr sz="2000">
                <a:solidFill>
                  <a:schemeClr val="dk1"/>
                </a:solidFill>
              </a:defRPr>
            </a:lvl7pPr>
            <a:lvl8pPr marL="3429000" indent="-101600" algn="l" rtl="0">
              <a:spcBef>
                <a:spcPts val="400"/>
              </a:spcBef>
              <a:buClr>
                <a:schemeClr val="dk1"/>
              </a:buClr>
              <a:buChar char="•"/>
              <a:defRPr sz="2000">
                <a:solidFill>
                  <a:schemeClr val="dk1"/>
                </a:solidFill>
              </a:defRPr>
            </a:lvl8pPr>
            <a:lvl9pPr marL="3886200" indent="-101600" algn="l" rtl="0">
              <a:spcBef>
                <a:spcPts val="400"/>
              </a:spcBef>
              <a:buClr>
                <a:schemeClr val="dk1"/>
              </a:buClr>
              <a:buChar char="•"/>
              <a:defRPr sz="2000">
                <a:solidFill>
                  <a:schemeClr val="dk1"/>
                </a:solidFill>
              </a:defRPr>
            </a:lvl9pPr>
          </a:lstStyle>
          <a:p>
            <a:endParaRPr/>
          </a:p>
        </p:txBody>
      </p:sp>
      <p:sp>
        <p:nvSpPr>
          <p:cNvPr id="22" name="Shape 22"/>
          <p:cNvSpPr txBox="1">
            <a:spLocks noGrp="1"/>
          </p:cNvSpPr>
          <p:nvPr>
            <p:ph type="dt" idx="10"/>
          </p:nvPr>
        </p:nvSpPr>
        <p:spPr>
          <a:xfrm>
            <a:off x="457205" y="6356352"/>
            <a:ext cx="2133599" cy="365125"/>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23" name="Shape 23"/>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r>
              <a:rPr lang="en-US"/>
              <a:t>Presentation Title (Edit in File &gt; 'Page Setup’ &gt; ‘Header/footer’)</a:t>
            </a:r>
            <a:endParaRPr/>
          </a:p>
        </p:txBody>
      </p:sp>
    </p:spTree>
    <p:extLst>
      <p:ext uri="{BB962C8B-B14F-4D97-AF65-F5344CB8AC3E}">
        <p14:creationId xmlns:p14="http://schemas.microsoft.com/office/powerpoint/2010/main" val="423392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Caption and Landscape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Object Placeholder"/>
          <p:cNvSpPr txBox="1">
            <a:spLocks noGrp="1"/>
          </p:cNvSpPr>
          <p:nvPr>
            <p:ph idx="3"/>
          </p:nvPr>
        </p:nvSpPr>
        <p:spPr>
          <a:xfrm>
            <a:off x="500062" y="1143000"/>
            <a:ext cx="8206384" cy="4366618"/>
          </a:xfrm>
          <a:prstGeom prst="rect">
            <a:avLst/>
          </a:prstGeom>
        </p:spPr>
        <p:txBody>
          <a:bodyPr lIns="35718" tIns="35718" rIns="35718" bIns="35718" anchor="ctr">
            <a:noAutofit/>
          </a:bodyPr>
          <a:lstStyle/>
          <a:p>
            <a:pPr algn="r" defTabSz="446484">
              <a:spcBef>
                <a:spcPts val="0"/>
              </a:spcBef>
              <a:defRPr sz="1100" b="0">
                <a:solidFill>
                  <a:srgbClr val="000000"/>
                </a:solidFill>
                <a:latin typeface="Helvetica Neue"/>
                <a:ea typeface="Helvetica Neue"/>
                <a:cs typeface="Helvetica Neue"/>
                <a:sym typeface="Helvetica Neue"/>
              </a:defRPr>
            </a:pPr>
            <a:endParaRPr/>
          </a:p>
        </p:txBody>
      </p:sp>
      <p:sp>
        <p:nvSpPr>
          <p:cNvPr id="49" name="Title Text"/>
          <p:cNvSpPr txBox="1">
            <a:spLocks noGrp="1"/>
          </p:cNvSpPr>
          <p:nvPr>
            <p:ph type="title"/>
          </p:nvPr>
        </p:nvSpPr>
        <p:spPr>
          <a:xfrm>
            <a:off x="1384101" y="98226"/>
            <a:ext cx="7349134" cy="732235"/>
          </a:xfrm>
          <a:prstGeom prst="rect">
            <a:avLst/>
          </a:prstGeom>
        </p:spPr>
        <p:txBody>
          <a:bodyPr lIns="35718" tIns="35718" rIns="35718" bIns="35718">
            <a:noAutofit/>
          </a:bodyPr>
          <a:lstStyle>
            <a:lvl1pPr defTabSz="446484">
              <a:defRPr sz="3400">
                <a:latin typeface="DIN Alternate Bold"/>
                <a:ea typeface="DIN Alternate Bold"/>
                <a:cs typeface="DIN Alternate Bold"/>
                <a:sym typeface="DIN Alternate Bold"/>
              </a:defRPr>
            </a:lvl1pPr>
          </a:lstStyle>
          <a:p>
            <a:r>
              <a:t>Title Text</a:t>
            </a:r>
          </a:p>
        </p:txBody>
      </p:sp>
      <p:sp>
        <p:nvSpPr>
          <p:cNvPr id="50" name="Body Level One…"/>
          <p:cNvSpPr txBox="1">
            <a:spLocks noGrp="1"/>
          </p:cNvSpPr>
          <p:nvPr>
            <p:ph type="body" sz="quarter" idx="1"/>
          </p:nvPr>
        </p:nvSpPr>
        <p:spPr>
          <a:xfrm>
            <a:off x="500062" y="4982765"/>
            <a:ext cx="8215313" cy="732235"/>
          </a:xfrm>
          <a:prstGeom prst="rect">
            <a:avLst/>
          </a:prstGeom>
        </p:spPr>
        <p:txBody>
          <a:bodyPr lIns="0" tIns="0" rIns="0" bIns="0">
            <a:noAutofit/>
          </a:bodyPr>
          <a:lstStyle>
            <a:lvl1pPr defTabSz="446484">
              <a:spcBef>
                <a:spcPts val="0"/>
              </a:spcBef>
              <a:defRPr sz="2200" b="0">
                <a:solidFill>
                  <a:srgbClr val="FF2600"/>
                </a:solidFill>
                <a:latin typeface="Helvetica Neue Medium"/>
                <a:ea typeface="Helvetica Neue Medium"/>
                <a:cs typeface="Helvetica Neue Medium"/>
                <a:sym typeface="Helvetica Neue Medium"/>
              </a:defRPr>
            </a:lvl1pPr>
            <a:lvl2pPr defTabSz="446484">
              <a:spcBef>
                <a:spcPts val="100"/>
              </a:spcBef>
              <a:defRPr sz="2200" b="0">
                <a:solidFill>
                  <a:srgbClr val="000000"/>
                </a:solidFill>
                <a:latin typeface="Helvetica Neue Light"/>
                <a:ea typeface="Helvetica Neue Light"/>
                <a:cs typeface="Helvetica Neue Light"/>
                <a:sym typeface="Helvetica Neue Light"/>
              </a:defRPr>
            </a:lvl2pPr>
            <a:lvl3pPr marL="0" indent="0" defTabSz="446484">
              <a:spcBef>
                <a:spcPts val="0"/>
              </a:spcBef>
              <a:buSzTx/>
              <a:buNone/>
              <a:defRPr sz="1400" b="0">
                <a:solidFill>
                  <a:srgbClr val="000000"/>
                </a:solidFill>
                <a:latin typeface="Helvetica Neue Light"/>
                <a:ea typeface="Helvetica Neue Light"/>
                <a:cs typeface="Helvetica Neue Light"/>
                <a:sym typeface="Helvetica Neue Light"/>
              </a:defRPr>
            </a:lvl3pPr>
            <a:lvl4pPr marL="0" indent="0" defTabSz="446484">
              <a:spcBef>
                <a:spcPts val="0"/>
              </a:spcBef>
              <a:buSzTx/>
              <a:buNone/>
              <a:defRPr sz="1200" b="0">
                <a:solidFill>
                  <a:srgbClr val="000000"/>
                </a:solidFill>
                <a:latin typeface="Helvetica Neue Light"/>
                <a:ea typeface="Helvetica Neue Light"/>
                <a:cs typeface="Helvetica Neue Light"/>
                <a:sym typeface="Helvetica Neue Light"/>
              </a:defRPr>
            </a:lvl4pPr>
            <a:lvl5pPr marL="0" indent="0" defTabSz="446484">
              <a:spcBef>
                <a:spcPts val="0"/>
              </a:spcBef>
              <a:buSzTx/>
              <a:buNone/>
              <a:defRPr sz="1200" b="0">
                <a:solidFill>
                  <a:srgbClr val="000000"/>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xfrm>
            <a:off x="8826394" y="6607968"/>
            <a:ext cx="239485" cy="219927"/>
          </a:xfrm>
          <a:prstGeom prst="rect">
            <a:avLst/>
          </a:prstGeom>
        </p:spPr>
        <p:txBody>
          <a:bodyPr lIns="35718" tIns="35718" rIns="35718" bIns="35718" anchor="t"/>
          <a:lstStyle>
            <a:lvl1pPr defTabSz="446484">
              <a:defRPr sz="1100">
                <a:solidFill>
                  <a:srgbClr val="000000"/>
                </a:solidFill>
              </a:defRPr>
            </a:lvl1pPr>
          </a:lstStyle>
          <a:p>
            <a:fld id="{86CB4B4D-7CA3-9044-876B-883B54F8677D}" type="slidenum">
              <a:t>‹#›</a:t>
            </a:fld>
            <a:endParaRPr/>
          </a:p>
        </p:txBody>
      </p:sp>
      <p:sp>
        <p:nvSpPr>
          <p:cNvPr id="53" name="Richard Dodson"/>
          <p:cNvSpPr txBox="1"/>
          <p:nvPr/>
        </p:nvSpPr>
        <p:spPr>
          <a:xfrm>
            <a:off x="5896570" y="6629499"/>
            <a:ext cx="2589610" cy="215901"/>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lgn="r" defTabSz="410765">
              <a:defRPr sz="900" i="1">
                <a:latin typeface="Courier"/>
                <a:ea typeface="Courier"/>
                <a:cs typeface="Courier"/>
                <a:sym typeface="Courier"/>
              </a:defRPr>
            </a:lvl1pPr>
          </a:lstStyle>
          <a:p>
            <a:r>
              <a:t>Richard Dodson</a:t>
            </a:r>
          </a:p>
        </p:txBody>
      </p:sp>
    </p:spTree>
    <p:extLst>
      <p:ext uri="{BB962C8B-B14F-4D97-AF65-F5344CB8AC3E}">
        <p14:creationId xmlns:p14="http://schemas.microsoft.com/office/powerpoint/2010/main" val="13419667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ext and Imag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49680" y="132079"/>
            <a:ext cx="7518401" cy="650242"/>
          </a:xfrm>
          <a:prstGeom prst="rect">
            <a:avLst/>
          </a:prstGeom>
        </p:spPr>
        <p:txBody>
          <a:bodyPr/>
          <a:lstStyle/>
          <a:p>
            <a:r>
              <a:t>Title Text</a:t>
            </a:r>
          </a:p>
        </p:txBody>
      </p:sp>
      <p:sp>
        <p:nvSpPr>
          <p:cNvPr id="30" name="Body Level One…"/>
          <p:cNvSpPr txBox="1">
            <a:spLocks noGrp="1"/>
          </p:cNvSpPr>
          <p:nvPr>
            <p:ph type="body" sz="half" idx="1"/>
          </p:nvPr>
        </p:nvSpPr>
        <p:spPr>
          <a:xfrm>
            <a:off x="457200" y="1158239"/>
            <a:ext cx="4287521" cy="49679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Image"/>
          <p:cNvSpPr>
            <a:spLocks noGrp="1"/>
          </p:cNvSpPr>
          <p:nvPr>
            <p:ph type="pic" sz="half" idx="13"/>
          </p:nvPr>
        </p:nvSpPr>
        <p:spPr>
          <a:xfrm>
            <a:off x="4886325" y="1158875"/>
            <a:ext cx="3881438" cy="4967288"/>
          </a:xfrm>
          <a:prstGeom prst="rect">
            <a:avLst/>
          </a:prstGeom>
        </p:spPr>
        <p:txBody>
          <a:bodyPr lIns="91439" rIns="91439">
            <a:noAutofit/>
          </a:bodyPr>
          <a:lstStyle/>
          <a:p>
            <a:endParaRPr/>
          </a:p>
        </p:txBody>
      </p:sp>
      <p:sp>
        <p:nvSpPr>
          <p:cNvPr id="32" name="Slide Number"/>
          <p:cNvSpPr txBox="1">
            <a:spLocks noGrp="1"/>
          </p:cNvSpPr>
          <p:nvPr>
            <p:ph type="sldNum" sz="quarter" idx="2"/>
          </p:nvPr>
        </p:nvSpPr>
        <p:spPr>
          <a:xfrm>
            <a:off x="8664295" y="6583273"/>
            <a:ext cx="273610" cy="264974"/>
          </a:xfrm>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1952751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680" y="81281"/>
            <a:ext cx="7518400" cy="650240"/>
          </a:xfrm>
          <a:prstGeom prst="rect">
            <a:avLst/>
          </a:prstGeom>
        </p:spPr>
        <p:txBody>
          <a:bodyPr vert="horz" lIns="91440" tIns="45720" rIns="91440" bIns="45720" rtlCol="0" anchor="ctr">
            <a:normAutofit/>
          </a:bodyPr>
          <a:lstStyle/>
          <a:p>
            <a:r>
              <a:rPr lang="en-AU" dirty="0"/>
              <a:t>Click to edit</a:t>
            </a:r>
            <a:endParaRPr lang="en-US" dirty="0"/>
          </a:p>
        </p:txBody>
      </p:sp>
      <p:sp>
        <p:nvSpPr>
          <p:cNvPr id="3" name="Text Placeholder 2"/>
          <p:cNvSpPr>
            <a:spLocks noGrp="1"/>
          </p:cNvSpPr>
          <p:nvPr>
            <p:ph type="body" idx="1"/>
          </p:nvPr>
        </p:nvSpPr>
        <p:spPr>
          <a:xfrm>
            <a:off x="457200" y="1158241"/>
            <a:ext cx="8310880" cy="4967923"/>
          </a:xfrm>
          <a:prstGeom prst="rect">
            <a:avLst/>
          </a:prstGeom>
        </p:spPr>
        <p:txBody>
          <a:bodyPr vert="horz" lIns="91440" tIns="45720" rIns="91440" bIns="45720" rtlCol="0">
            <a:normAutofit/>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Footer Placeholder 4"/>
          <p:cNvSpPr>
            <a:spLocks noGrp="1"/>
          </p:cNvSpPr>
          <p:nvPr>
            <p:ph type="ftr" sz="quarter" idx="3"/>
          </p:nvPr>
        </p:nvSpPr>
        <p:spPr>
          <a:xfrm>
            <a:off x="3332480" y="6573522"/>
            <a:ext cx="5135880" cy="269875"/>
          </a:xfrm>
          <a:prstGeom prst="rect">
            <a:avLst/>
          </a:prstGeom>
        </p:spPr>
        <p:txBody>
          <a:bodyPr vert="horz" lIns="91440" tIns="45720" rIns="91440" bIns="45720" rtlCol="0" anchor="ctr"/>
          <a:lstStyle>
            <a:lvl1pPr algn="r">
              <a:defRPr sz="1200" b="0" i="0">
                <a:solidFill>
                  <a:srgbClr val="000000"/>
                </a:solidFill>
                <a:latin typeface="Helvetica Neue"/>
                <a:cs typeface="Helvetica Neue"/>
              </a:defRPr>
            </a:lvl1pPr>
          </a:lstStyle>
          <a:p>
            <a:r>
              <a:rPr lang="en-US" dirty="0"/>
              <a:t>Presentation Title (Edit in File &gt; 'Page Setup’ &gt; ‘Header/footer’)</a:t>
            </a:r>
          </a:p>
        </p:txBody>
      </p:sp>
      <p:sp>
        <p:nvSpPr>
          <p:cNvPr id="6" name="Slide Number Placeholder 5"/>
          <p:cNvSpPr>
            <a:spLocks noGrp="1"/>
          </p:cNvSpPr>
          <p:nvPr>
            <p:ph type="sldNum" sz="quarter" idx="4"/>
          </p:nvPr>
        </p:nvSpPr>
        <p:spPr>
          <a:xfrm>
            <a:off x="8686800" y="6573522"/>
            <a:ext cx="447040" cy="269875"/>
          </a:xfrm>
          <a:prstGeom prst="rect">
            <a:avLst/>
          </a:prstGeom>
        </p:spPr>
        <p:txBody>
          <a:bodyPr vert="horz" lIns="91440" tIns="45720" rIns="91440" bIns="45720" rtlCol="0" anchor="ctr"/>
          <a:lstStyle>
            <a:lvl1pPr algn="ctr">
              <a:defRPr sz="1200" b="0" i="0">
                <a:solidFill>
                  <a:srgbClr val="000000"/>
                </a:solidFill>
                <a:latin typeface="Helvetica Neue"/>
                <a:cs typeface="Helvetica Neue"/>
              </a:defRPr>
            </a:lvl1pPr>
          </a:lstStyle>
          <a:p>
            <a:fld id="{93D1588C-AB24-5646-A060-72B6CDFB3A51}" type="slidenum">
              <a:rPr lang="en-US" smtClean="0"/>
              <a:pPr/>
              <a:t>‹#›</a:t>
            </a:fld>
            <a:endParaRPr lang="en-US" dirty="0"/>
          </a:p>
        </p:txBody>
      </p:sp>
    </p:spTree>
    <p:extLst>
      <p:ext uri="{BB962C8B-B14F-4D97-AF65-F5344CB8AC3E}">
        <p14:creationId xmlns:p14="http://schemas.microsoft.com/office/powerpoint/2010/main" val="24354867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3" r:id="rId4"/>
    <p:sldLayoutId id="2147483651" r:id="rId5"/>
    <p:sldLayoutId id="2147483664" r:id="rId6"/>
    <p:sldLayoutId id="2147483665" r:id="rId7"/>
    <p:sldLayoutId id="2147483666" r:id="rId8"/>
  </p:sldLayoutIdLst>
  <p:hf sldNum="0" hdr="0" ftr="0" dt="0"/>
  <p:txStyles>
    <p:titleStyle>
      <a:lvl1pPr algn="l" defTabSz="457200" rtl="0" eaLnBrk="1" latinLnBrk="0" hangingPunct="1">
        <a:spcBef>
          <a:spcPct val="0"/>
        </a:spcBef>
        <a:buNone/>
        <a:defRPr sz="4400" b="0" i="0"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hyperlink" Target="https://www.sciencedirect.com/science/article/pii/S2352711023002868" TargetMode="External"/><Relationship Id="rId3" Type="http://schemas.openxmlformats.org/officeDocument/2006/relationships/image" Target="../media/image38.png"/><Relationship Id="rId7" Type="http://schemas.openxmlformats.org/officeDocument/2006/relationships/hyperlink" Target="https://adios2.readthedocs.io/en/v2.10.0/index.htm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FF89-4A59-D519-91A3-165083504D77}"/>
            </a:ext>
          </a:extLst>
        </p:cNvPr>
        <p:cNvGrpSpPr/>
        <p:nvPr/>
      </p:nvGrpSpPr>
      <p:grpSpPr>
        <a:xfrm>
          <a:off x="0" y="0"/>
          <a:ext cx="0" cy="0"/>
          <a:chOff x="0" y="0"/>
          <a:chExt cx="0" cy="0"/>
        </a:xfrm>
      </p:grpSpPr>
      <p:sp>
        <p:nvSpPr>
          <p:cNvPr id="75" name="Grinding CHILES">
            <a:extLst>
              <a:ext uri="{FF2B5EF4-FFF2-40B4-BE49-F238E27FC236}">
                <a16:creationId xmlns:a16="http://schemas.microsoft.com/office/drawing/2014/main" id="{C915DEE1-75A6-B355-2405-2CEA062E734E}"/>
              </a:ext>
            </a:extLst>
          </p:cNvPr>
          <p:cNvSpPr txBox="1"/>
          <p:nvPr/>
        </p:nvSpPr>
        <p:spPr>
          <a:xfrm>
            <a:off x="2605684" y="1810377"/>
            <a:ext cx="6718790" cy="2308324"/>
          </a:xfrm>
          <a:prstGeom prst="rect">
            <a:avLst/>
          </a:prstGeom>
          <a:solidFill>
            <a:schemeClr val="bg2">
              <a:alpha val="64226"/>
            </a:schemeClr>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5600">
                <a:latin typeface="Arial Black"/>
                <a:ea typeface="Arial Black"/>
                <a:cs typeface="Arial Black"/>
                <a:sym typeface="Arial Black"/>
              </a:defRPr>
            </a:lvl1pPr>
          </a:lstStyle>
          <a:p>
            <a:r>
              <a:rPr lang="en-AU" sz="4800" b="1" dirty="0"/>
              <a:t>Compression over deletion: Keeping the MWA archive</a:t>
            </a:r>
            <a:endParaRPr lang="en-AU" sz="4800" dirty="0">
              <a:solidFill>
                <a:schemeClr val="accent2">
                  <a:lumMod val="75000"/>
                </a:schemeClr>
              </a:solidFill>
            </a:endParaRPr>
          </a:p>
        </p:txBody>
      </p:sp>
      <p:sp>
        <p:nvSpPr>
          <p:cNvPr id="4" name="TextBox 3">
            <a:extLst>
              <a:ext uri="{FF2B5EF4-FFF2-40B4-BE49-F238E27FC236}">
                <a16:creationId xmlns:a16="http://schemas.microsoft.com/office/drawing/2014/main" id="{D5619692-78D0-D858-ACA1-50D75A4B86F1}"/>
              </a:ext>
            </a:extLst>
          </p:cNvPr>
          <p:cNvSpPr txBox="1"/>
          <p:nvPr/>
        </p:nvSpPr>
        <p:spPr>
          <a:xfrm>
            <a:off x="-3540369" y="44078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Richard Dodson…">
            <a:extLst>
              <a:ext uri="{FF2B5EF4-FFF2-40B4-BE49-F238E27FC236}">
                <a16:creationId xmlns:a16="http://schemas.microsoft.com/office/drawing/2014/main" id="{C7EC2C40-7780-3BB3-89D7-EE58EC929F69}"/>
              </a:ext>
            </a:extLst>
          </p:cNvPr>
          <p:cNvSpPr txBox="1">
            <a:spLocks noGrp="1"/>
          </p:cNvSpPr>
          <p:nvPr>
            <p:ph type="body" sz="quarter" idx="1"/>
          </p:nvPr>
        </p:nvSpPr>
        <p:spPr>
          <a:xfrm>
            <a:off x="3113314" y="5047623"/>
            <a:ext cx="6211160" cy="584775"/>
          </a:xfrm>
          <a:prstGeom prst="rect">
            <a:avLst/>
          </a:prstGeom>
          <a:noFill/>
        </p:spPr>
        <p:txBody>
          <a:bodyPr>
            <a:noAutofit/>
          </a:bodyPr>
          <a:lstStyle>
            <a:lvl1pPr>
              <a:lnSpc>
                <a:spcPct val="80000"/>
              </a:lnSpc>
              <a:spcBef>
                <a:spcPts val="200"/>
              </a:spcBef>
              <a:defRPr b="1">
                <a:solidFill>
                  <a:schemeClr val="accent2"/>
                </a:solidFill>
              </a:defRPr>
            </a:lvl1pPr>
          </a:lstStyle>
          <a:p>
            <a:r>
              <a:rPr lang="en-AU" sz="2000" dirty="0">
                <a:solidFill>
                  <a:srgbClr val="FF0000"/>
                </a:solidFill>
                <a:latin typeface="Arial" panose="020B0604020202020204" pitchFamily="34" charset="0"/>
                <a:cs typeface="Arial" panose="020B0604020202020204" pitchFamily="34" charset="0"/>
              </a:rPr>
              <a:t>Richard Dodson</a:t>
            </a:r>
            <a:r>
              <a:rPr lang="en-AU" sz="1600" dirty="0">
                <a:solidFill>
                  <a:srgbClr val="FF0000"/>
                </a:solidFill>
                <a:latin typeface="Arial" panose="020B0604020202020204" pitchFamily="34" charset="0"/>
                <a:cs typeface="Arial" panose="020B0604020202020204" pitchFamily="34" charset="0"/>
              </a:rPr>
              <a:t>, </a:t>
            </a:r>
          </a:p>
          <a:p>
            <a:r>
              <a:rPr lang="en-AU" sz="1600" dirty="0">
                <a:solidFill>
                  <a:srgbClr val="FF0000"/>
                </a:solidFill>
                <a:latin typeface="Arial" panose="020B0604020202020204" pitchFamily="34" charset="0"/>
                <a:cs typeface="Arial" panose="020B0604020202020204" pitchFamily="34" charset="0"/>
              </a:rPr>
              <a:t>   	</a:t>
            </a:r>
            <a:r>
              <a:rPr lang="en-AU" sz="1400" dirty="0">
                <a:solidFill>
                  <a:srgbClr val="FF0000"/>
                </a:solidFill>
                <a:latin typeface="Arial" panose="020B0604020202020204" pitchFamily="34" charset="0"/>
                <a:cs typeface="Arial" panose="020B0604020202020204" pitchFamily="34" charset="0"/>
              </a:rPr>
              <a:t>A. Williamson, A. </a:t>
            </a:r>
            <a:r>
              <a:rPr lang="en-AU" sz="1400" dirty="0" err="1">
                <a:solidFill>
                  <a:srgbClr val="FF0000"/>
                </a:solidFill>
                <a:latin typeface="Arial" panose="020B0604020202020204" pitchFamily="34" charset="0"/>
                <a:cs typeface="Arial" panose="020B0604020202020204" pitchFamily="34" charset="0"/>
              </a:rPr>
              <a:t>Wicenec</a:t>
            </a:r>
            <a:r>
              <a:rPr lang="en-AU" sz="1400" dirty="0">
                <a:solidFill>
                  <a:srgbClr val="FF0000"/>
                </a:solidFill>
                <a:latin typeface="Arial" panose="020B0604020202020204" pitchFamily="34" charset="0"/>
                <a:cs typeface="Arial" panose="020B0604020202020204" pitchFamily="34" charset="0"/>
              </a:rPr>
              <a:t>, M. Meyer, j. Rheem M. Rioja, P. Elahi</a:t>
            </a:r>
            <a:endParaRPr lang="en-AU" sz="1400" dirty="0">
              <a:solidFill>
                <a:srgbClr val="FF0000"/>
              </a:solidFill>
            </a:endParaRPr>
          </a:p>
        </p:txBody>
      </p:sp>
      <p:pic>
        <p:nvPicPr>
          <p:cNvPr id="2050" name="Picture 2" descr="Oak Ridge National Laboratory | Drupal.org">
            <a:extLst>
              <a:ext uri="{FF2B5EF4-FFF2-40B4-BE49-F238E27FC236}">
                <a16:creationId xmlns:a16="http://schemas.microsoft.com/office/drawing/2014/main" id="{70216CDC-0227-94B2-A7CB-98A6E8B79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090" y="6369666"/>
            <a:ext cx="924910" cy="467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wsey Supercomputing Research Centre">
            <a:extLst>
              <a:ext uri="{FF2B5EF4-FFF2-40B4-BE49-F238E27FC236}">
                <a16:creationId xmlns:a16="http://schemas.microsoft.com/office/drawing/2014/main" id="{B89BED2E-6E1B-820E-2901-AD53F5794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497" y="6483418"/>
            <a:ext cx="961124" cy="27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66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54B750-7ECE-CB21-1C66-3110B9808485}"/>
              </a:ext>
            </a:extLst>
          </p:cNvPr>
          <p:cNvSpPr>
            <a:spLocks noGrp="1"/>
          </p:cNvSpPr>
          <p:nvPr>
            <p:ph type="title"/>
          </p:nvPr>
        </p:nvSpPr>
        <p:spPr>
          <a:xfrm>
            <a:off x="535259" y="124994"/>
            <a:ext cx="8197976" cy="1038243"/>
          </a:xfrm>
        </p:spPr>
        <p:txBody>
          <a:bodyPr>
            <a:normAutofit/>
          </a:bodyPr>
          <a:lstStyle/>
          <a:p>
            <a:r>
              <a:rPr lang="en-US" dirty="0">
                <a:solidFill>
                  <a:srgbClr val="00B0F0"/>
                </a:solidFill>
              </a:rPr>
              <a:t>Output: Image comparison</a:t>
            </a:r>
          </a:p>
        </p:txBody>
      </p:sp>
      <p:sp>
        <p:nvSpPr>
          <p:cNvPr id="8" name="TextBox 7">
            <a:extLst>
              <a:ext uri="{FF2B5EF4-FFF2-40B4-BE49-F238E27FC236}">
                <a16:creationId xmlns:a16="http://schemas.microsoft.com/office/drawing/2014/main" id="{527C490C-F68D-9D8C-5BED-A1117FA1CD2F}"/>
              </a:ext>
            </a:extLst>
          </p:cNvPr>
          <p:cNvSpPr txBox="1"/>
          <p:nvPr/>
        </p:nvSpPr>
        <p:spPr>
          <a:xfrm>
            <a:off x="535260" y="1400982"/>
            <a:ext cx="7749204"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400" dirty="0"/>
              <a:t>RMS does not capture a lot of effects.</a:t>
            </a:r>
          </a:p>
          <a:p>
            <a:r>
              <a:rPr lang="en-US" sz="2400" dirty="0"/>
              <a:t>	One bad area will not raise average RMS</a:t>
            </a:r>
          </a:p>
          <a:p>
            <a:endParaRPr lang="en-US" sz="2400" dirty="0"/>
          </a:p>
          <a:p>
            <a:r>
              <a:rPr lang="en-US" sz="2400" dirty="0"/>
              <a:t>Solutions:</a:t>
            </a:r>
          </a:p>
          <a:p>
            <a:r>
              <a:rPr lang="en-US" sz="2400" dirty="0"/>
              <a:t>	RMS of difference between </a:t>
            </a:r>
            <a:r>
              <a:rPr lang="en-US" sz="2400" dirty="0" err="1"/>
              <a:t>Uncompressed&amp;Compressed</a:t>
            </a:r>
            <a:endParaRPr lang="en-US" sz="2400" dirty="0"/>
          </a:p>
          <a:p>
            <a:r>
              <a:rPr lang="en-US" sz="2400" dirty="0"/>
              <a:t>	Peak Values: Max/Min</a:t>
            </a:r>
          </a:p>
          <a:p>
            <a:r>
              <a:rPr lang="en-US" sz="2400" dirty="0"/>
              <a:t>	Distribution: Kurtosis and -Min/RMS</a:t>
            </a:r>
          </a:p>
          <a:p>
            <a:r>
              <a:rPr lang="en-US" sz="2400" dirty="0"/>
              <a:t>	</a:t>
            </a:r>
            <a:r>
              <a:rPr lang="en-US" sz="2400" dirty="0" err="1"/>
              <a:t>Localised</a:t>
            </a:r>
            <a:r>
              <a:rPr lang="en-US" sz="2400" dirty="0"/>
              <a:t> RMS (on a 8x8 grid)</a:t>
            </a:r>
          </a:p>
          <a:p>
            <a:r>
              <a:rPr lang="en-US" sz="2400" dirty="0"/>
              <a:t>		&amp;</a:t>
            </a:r>
          </a:p>
          <a:p>
            <a:r>
              <a:rPr lang="en-US" sz="2400" dirty="0"/>
              <a:t>	Two-point correlation (FFT) </a:t>
            </a:r>
          </a:p>
          <a:p>
            <a:r>
              <a:rPr lang="en-US" sz="2400" dirty="0"/>
              <a:t>		picking out the maximum on a particular scale</a:t>
            </a:r>
          </a:p>
          <a:p>
            <a:endParaRPr lang="en-US" sz="2400" dirty="0"/>
          </a:p>
          <a:p>
            <a:endParaRPr lang="en-US" sz="2400" dirty="0"/>
          </a:p>
          <a:p>
            <a:r>
              <a:rPr lang="en-US" sz="2400" dirty="0"/>
              <a:t>New Suggestion: Check the closure quantities</a:t>
            </a:r>
          </a:p>
        </p:txBody>
      </p:sp>
      <p:sp>
        <p:nvSpPr>
          <p:cNvPr id="2" name="Rectangle 1">
            <a:extLst>
              <a:ext uri="{FF2B5EF4-FFF2-40B4-BE49-F238E27FC236}">
                <a16:creationId xmlns:a16="http://schemas.microsoft.com/office/drawing/2014/main" id="{D655B13C-B77C-66C2-607A-9CB83387D0B2}"/>
              </a:ext>
            </a:extLst>
          </p:cNvPr>
          <p:cNvSpPr/>
          <p:nvPr/>
        </p:nvSpPr>
        <p:spPr>
          <a:xfrm>
            <a:off x="535259" y="6225701"/>
            <a:ext cx="5923907" cy="3307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7086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54B750-7ECE-CB21-1C66-3110B9808485}"/>
              </a:ext>
            </a:extLst>
          </p:cNvPr>
          <p:cNvSpPr>
            <a:spLocks noGrp="1"/>
          </p:cNvSpPr>
          <p:nvPr>
            <p:ph type="title"/>
          </p:nvPr>
        </p:nvSpPr>
        <p:spPr>
          <a:xfrm>
            <a:off x="535259" y="124994"/>
            <a:ext cx="8197976" cy="1038243"/>
          </a:xfrm>
        </p:spPr>
        <p:txBody>
          <a:bodyPr>
            <a:normAutofit/>
          </a:bodyPr>
          <a:lstStyle/>
          <a:p>
            <a:r>
              <a:rPr lang="en-US" dirty="0">
                <a:solidFill>
                  <a:srgbClr val="00B0F0"/>
                </a:solidFill>
              </a:rPr>
              <a:t>Output: Image comparison</a:t>
            </a:r>
          </a:p>
        </p:txBody>
      </p:sp>
      <p:sp>
        <p:nvSpPr>
          <p:cNvPr id="2" name="TextBox 1">
            <a:extLst>
              <a:ext uri="{FF2B5EF4-FFF2-40B4-BE49-F238E27FC236}">
                <a16:creationId xmlns:a16="http://schemas.microsoft.com/office/drawing/2014/main" id="{49C4BE16-29D5-F099-C9C1-0C8C10277AF5}"/>
              </a:ext>
            </a:extLst>
          </p:cNvPr>
          <p:cNvSpPr txBox="1"/>
          <p:nvPr/>
        </p:nvSpPr>
        <p:spPr>
          <a:xfrm>
            <a:off x="5504454" y="1353689"/>
            <a:ext cx="364496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RMS of Compressed-Uncompressed Images shows:</a:t>
            </a:r>
          </a:p>
        </p:txBody>
      </p:sp>
      <p:pic>
        <p:nvPicPr>
          <p:cNvPr id="10" name="Picture 9" descr="A graph of a error bound&#10;&#10;Description automatically generated">
            <a:extLst>
              <a:ext uri="{FF2B5EF4-FFF2-40B4-BE49-F238E27FC236}">
                <a16:creationId xmlns:a16="http://schemas.microsoft.com/office/drawing/2014/main" id="{23B68598-8C05-7D72-861B-6D950DADAA91}"/>
              </a:ext>
            </a:extLst>
          </p:cNvPr>
          <p:cNvPicPr>
            <a:picLocks noChangeAspect="1"/>
          </p:cNvPicPr>
          <p:nvPr/>
        </p:nvPicPr>
        <p:blipFill>
          <a:blip r:embed="rId4"/>
          <a:stretch>
            <a:fillRect/>
          </a:stretch>
        </p:blipFill>
        <p:spPr>
          <a:xfrm>
            <a:off x="213730" y="1646444"/>
            <a:ext cx="4731874" cy="3565111"/>
          </a:xfrm>
          <a:prstGeom prst="rect">
            <a:avLst/>
          </a:prstGeom>
        </p:spPr>
      </p:pic>
      <p:pic>
        <p:nvPicPr>
          <p:cNvPr id="11" name="Picture 10" descr="A graph of a computer error&#10;&#10;Description automatically generated with medium confidence">
            <a:extLst>
              <a:ext uri="{FF2B5EF4-FFF2-40B4-BE49-F238E27FC236}">
                <a16:creationId xmlns:a16="http://schemas.microsoft.com/office/drawing/2014/main" id="{5AE900F7-E864-1EBC-9B0F-3DBEA4DCC4E3}"/>
              </a:ext>
            </a:extLst>
          </p:cNvPr>
          <p:cNvPicPr>
            <a:picLocks noChangeAspect="1"/>
          </p:cNvPicPr>
          <p:nvPr/>
        </p:nvPicPr>
        <p:blipFill>
          <a:blip r:embed="rId5"/>
          <a:stretch>
            <a:fillRect/>
          </a:stretch>
        </p:blipFill>
        <p:spPr>
          <a:xfrm>
            <a:off x="218640" y="1658480"/>
            <a:ext cx="4731874" cy="3565111"/>
          </a:xfrm>
          <a:prstGeom prst="rect">
            <a:avLst/>
          </a:prstGeom>
        </p:spPr>
      </p:pic>
      <p:pic>
        <p:nvPicPr>
          <p:cNvPr id="12" name="Picture 11" descr="A graph of error bound&#10;&#10;Description automatically generated">
            <a:extLst>
              <a:ext uri="{FF2B5EF4-FFF2-40B4-BE49-F238E27FC236}">
                <a16:creationId xmlns:a16="http://schemas.microsoft.com/office/drawing/2014/main" id="{1FD3E554-E619-2E27-ED7F-7841D2324BF4}"/>
              </a:ext>
            </a:extLst>
          </p:cNvPr>
          <p:cNvPicPr>
            <a:picLocks noChangeAspect="1"/>
          </p:cNvPicPr>
          <p:nvPr/>
        </p:nvPicPr>
        <p:blipFill>
          <a:blip r:embed="rId6"/>
          <a:stretch>
            <a:fillRect/>
          </a:stretch>
        </p:blipFill>
        <p:spPr>
          <a:xfrm>
            <a:off x="191416" y="1653806"/>
            <a:ext cx="4731874" cy="3565111"/>
          </a:xfrm>
          <a:prstGeom prst="rect">
            <a:avLst/>
          </a:prstGeom>
        </p:spPr>
      </p:pic>
      <p:sp>
        <p:nvSpPr>
          <p:cNvPr id="14" name="TextBox 13">
            <a:extLst>
              <a:ext uri="{FF2B5EF4-FFF2-40B4-BE49-F238E27FC236}">
                <a16:creationId xmlns:a16="http://schemas.microsoft.com/office/drawing/2014/main" id="{63C43579-1FB0-E5D1-5A94-F2A5C32DD18C}"/>
              </a:ext>
            </a:extLst>
          </p:cNvPr>
          <p:cNvSpPr txBox="1"/>
          <p:nvPr/>
        </p:nvSpPr>
        <p:spPr>
          <a:xfrm>
            <a:off x="5503792" y="2174431"/>
            <a:ext cx="3644969"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No-Clean – No Deconvolution</a:t>
            </a:r>
          </a:p>
          <a:p>
            <a:r>
              <a:rPr lang="en-US" dirty="0"/>
              <a:t>      Linear Case</a:t>
            </a:r>
          </a:p>
          <a:p>
            <a:endParaRPr lang="en-US" dirty="0"/>
          </a:p>
          <a:p>
            <a:r>
              <a:rPr lang="en-US" dirty="0"/>
              <a:t>More precise error bound </a:t>
            </a:r>
          </a:p>
          <a:p>
            <a:r>
              <a:rPr lang="en-US" dirty="0"/>
              <a:t>   Closer to uncompressed</a:t>
            </a:r>
          </a:p>
          <a:p>
            <a:r>
              <a:rPr lang="en-US" dirty="0"/>
              <a:t>   All the error bounds &gt; native RMS</a:t>
            </a:r>
          </a:p>
        </p:txBody>
      </p:sp>
      <p:sp>
        <p:nvSpPr>
          <p:cNvPr id="15" name="TextBox 14">
            <a:extLst>
              <a:ext uri="{FF2B5EF4-FFF2-40B4-BE49-F238E27FC236}">
                <a16:creationId xmlns:a16="http://schemas.microsoft.com/office/drawing/2014/main" id="{338E53B0-9363-CCAF-C56C-77177D0E8EB1}"/>
              </a:ext>
            </a:extLst>
          </p:cNvPr>
          <p:cNvSpPr txBox="1"/>
          <p:nvPr/>
        </p:nvSpPr>
        <p:spPr>
          <a:xfrm>
            <a:off x="5504455" y="2174431"/>
            <a:ext cx="3644969"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No-Clean – No Deconvolution</a:t>
            </a:r>
          </a:p>
          <a:p>
            <a:r>
              <a:rPr lang="en-US" dirty="0"/>
              <a:t>      Linear Case</a:t>
            </a:r>
          </a:p>
          <a:p>
            <a:endParaRPr lang="en-US" dirty="0"/>
          </a:p>
          <a:p>
            <a:r>
              <a:rPr lang="en-US" dirty="0"/>
              <a:t>With Deconvolution limit a limit</a:t>
            </a:r>
          </a:p>
          <a:p>
            <a:r>
              <a:rPr lang="en-US" dirty="0"/>
              <a:t>DR 1,000:1 1% of native noise</a:t>
            </a:r>
          </a:p>
        </p:txBody>
      </p:sp>
      <p:sp>
        <p:nvSpPr>
          <p:cNvPr id="16" name="TextBox 15">
            <a:extLst>
              <a:ext uri="{FF2B5EF4-FFF2-40B4-BE49-F238E27FC236}">
                <a16:creationId xmlns:a16="http://schemas.microsoft.com/office/drawing/2014/main" id="{D7459C1D-CE3D-7026-B057-D8B4BDE64BFF}"/>
              </a:ext>
            </a:extLst>
          </p:cNvPr>
          <p:cNvSpPr txBox="1"/>
          <p:nvPr/>
        </p:nvSpPr>
        <p:spPr>
          <a:xfrm>
            <a:off x="5553668" y="3779594"/>
            <a:ext cx="364496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DR 10,000:1 ~0.1% of native noise</a:t>
            </a:r>
          </a:p>
        </p:txBody>
      </p:sp>
      <p:sp>
        <p:nvSpPr>
          <p:cNvPr id="4" name="TextBox 3">
            <a:extLst>
              <a:ext uri="{FF2B5EF4-FFF2-40B4-BE49-F238E27FC236}">
                <a16:creationId xmlns:a16="http://schemas.microsoft.com/office/drawing/2014/main" id="{1DB99A97-FAF7-B4D0-7B29-BCB5208DDC9C}"/>
              </a:ext>
            </a:extLst>
          </p:cNvPr>
          <p:cNvSpPr txBox="1"/>
          <p:nvPr/>
        </p:nvSpPr>
        <p:spPr>
          <a:xfrm>
            <a:off x="6704591" y="6578638"/>
            <a:ext cx="2557913" cy="307777"/>
          </a:xfrm>
          <a:prstGeom prst="rect">
            <a:avLst/>
          </a:prstGeom>
          <a:solidFill>
            <a:schemeClr val="bg1">
              <a:lumMod val="85000"/>
            </a:schemeClr>
          </a:solidFill>
        </p:spPr>
        <p:txBody>
          <a:bodyPr wrap="square" rtlCol="0">
            <a:spAutoFit/>
          </a:bodyPr>
          <a:lstStyle/>
          <a:p>
            <a:r>
              <a:rPr lang="en-US" sz="1400" i="1" dirty="0"/>
              <a:t>See also: Dodson+ (PASA) 2025</a:t>
            </a:r>
          </a:p>
        </p:txBody>
      </p:sp>
    </p:spTree>
    <p:custDataLst>
      <p:tags r:id="rId1"/>
    </p:custDataLst>
    <p:extLst>
      <p:ext uri="{BB962C8B-B14F-4D97-AF65-F5344CB8AC3E}">
        <p14:creationId xmlns:p14="http://schemas.microsoft.com/office/powerpoint/2010/main" val="14655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C4241-0BFA-28C2-68A7-4AC71BC5AFCA}"/>
              </a:ext>
            </a:extLst>
          </p:cNvPr>
          <p:cNvPicPr>
            <a:picLocks noChangeAspect="1"/>
          </p:cNvPicPr>
          <p:nvPr/>
        </p:nvPicPr>
        <p:blipFill>
          <a:blip r:embed="rId3"/>
          <a:srcRect/>
          <a:stretch/>
        </p:blipFill>
        <p:spPr>
          <a:xfrm>
            <a:off x="2851719" y="1177007"/>
            <a:ext cx="6506553" cy="4902198"/>
          </a:xfrm>
          <a:prstGeom prst="rect">
            <a:avLst/>
          </a:prstGeom>
        </p:spPr>
      </p:pic>
      <p:sp>
        <p:nvSpPr>
          <p:cNvPr id="5" name="Title 2">
            <a:extLst>
              <a:ext uri="{FF2B5EF4-FFF2-40B4-BE49-F238E27FC236}">
                <a16:creationId xmlns:a16="http://schemas.microsoft.com/office/drawing/2014/main" id="{3C87588C-3B3B-A145-4796-111F3854383A}"/>
              </a:ext>
            </a:extLst>
          </p:cNvPr>
          <p:cNvSpPr>
            <a:spLocks noGrp="1"/>
          </p:cNvSpPr>
          <p:nvPr>
            <p:ph type="title"/>
          </p:nvPr>
        </p:nvSpPr>
        <p:spPr>
          <a:xfrm>
            <a:off x="535259" y="124994"/>
            <a:ext cx="8197976" cy="1038243"/>
          </a:xfrm>
        </p:spPr>
        <p:txBody>
          <a:bodyPr>
            <a:normAutofit/>
          </a:bodyPr>
          <a:lstStyle/>
          <a:p>
            <a:r>
              <a:rPr lang="en-US" dirty="0">
                <a:solidFill>
                  <a:srgbClr val="00B0F0"/>
                </a:solidFill>
              </a:rPr>
              <a:t>Output: Image Fidelity</a:t>
            </a:r>
          </a:p>
        </p:txBody>
      </p:sp>
      <p:sp>
        <p:nvSpPr>
          <p:cNvPr id="6" name="TextBox 5">
            <a:extLst>
              <a:ext uri="{FF2B5EF4-FFF2-40B4-BE49-F238E27FC236}">
                <a16:creationId xmlns:a16="http://schemas.microsoft.com/office/drawing/2014/main" id="{56C33243-AD95-B553-960A-56C7401F85ED}"/>
              </a:ext>
            </a:extLst>
          </p:cNvPr>
          <p:cNvSpPr txBox="1"/>
          <p:nvPr/>
        </p:nvSpPr>
        <p:spPr>
          <a:xfrm>
            <a:off x="146672" y="1417636"/>
            <a:ext cx="3583117" cy="44935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200" dirty="0"/>
              <a:t>Two point correlation:</a:t>
            </a:r>
          </a:p>
          <a:p>
            <a:endParaRPr lang="en-US" sz="2200" dirty="0"/>
          </a:p>
          <a:p>
            <a:r>
              <a:rPr lang="en-US" sz="2200" dirty="0"/>
              <a:t>Max peak of FFT picks</a:t>
            </a:r>
          </a:p>
          <a:p>
            <a:r>
              <a:rPr lang="en-US" sz="2200" dirty="0"/>
              <a:t>up any ripples</a:t>
            </a:r>
          </a:p>
          <a:p>
            <a:endParaRPr lang="en-US" sz="2200" dirty="0"/>
          </a:p>
          <a:p>
            <a:r>
              <a:rPr lang="en-US" sz="2200" dirty="0"/>
              <a:t>DR 1,000 data with noise</a:t>
            </a:r>
          </a:p>
          <a:p>
            <a:endParaRPr lang="en-US" sz="2200" dirty="0"/>
          </a:p>
          <a:p>
            <a:r>
              <a:rPr lang="en-US" sz="2200" dirty="0"/>
              <a:t>Hit deconvolution limit</a:t>
            </a:r>
          </a:p>
          <a:p>
            <a:r>
              <a:rPr lang="en-US" sz="2200" dirty="0"/>
              <a:t>	Higher error bound </a:t>
            </a:r>
          </a:p>
          <a:p>
            <a:endParaRPr lang="en-US" sz="2200" dirty="0"/>
          </a:p>
          <a:p>
            <a:r>
              <a:rPr lang="en-US" sz="2200" dirty="0"/>
              <a:t>Without </a:t>
            </a:r>
            <a:r>
              <a:rPr lang="en-US" sz="2200"/>
              <a:t>CLEAN &amp; </a:t>
            </a:r>
            <a:r>
              <a:rPr lang="en-US" sz="2200" dirty="0"/>
              <a:t>High DR</a:t>
            </a:r>
          </a:p>
          <a:p>
            <a:r>
              <a:rPr lang="en-US" sz="2200" dirty="0"/>
              <a:t>	Higher precision required</a:t>
            </a:r>
          </a:p>
          <a:p>
            <a:r>
              <a:rPr lang="en-US" sz="2200" dirty="0"/>
              <a:t>	Smaller error bound</a:t>
            </a:r>
          </a:p>
        </p:txBody>
      </p:sp>
    </p:spTree>
    <p:extLst>
      <p:ext uri="{BB962C8B-B14F-4D97-AF65-F5344CB8AC3E}">
        <p14:creationId xmlns:p14="http://schemas.microsoft.com/office/powerpoint/2010/main" val="133631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54B750-7ECE-CB21-1C66-3110B9808485}"/>
              </a:ext>
            </a:extLst>
          </p:cNvPr>
          <p:cNvSpPr>
            <a:spLocks noGrp="1"/>
          </p:cNvSpPr>
          <p:nvPr>
            <p:ph type="title"/>
          </p:nvPr>
        </p:nvSpPr>
        <p:spPr>
          <a:xfrm>
            <a:off x="535259" y="124994"/>
            <a:ext cx="8197976" cy="1038243"/>
          </a:xfrm>
        </p:spPr>
        <p:txBody>
          <a:bodyPr>
            <a:normAutofit/>
          </a:bodyPr>
          <a:lstStyle/>
          <a:p>
            <a:r>
              <a:rPr lang="en-US" dirty="0" err="1">
                <a:solidFill>
                  <a:srgbClr val="00B0F0"/>
                </a:solidFill>
              </a:rPr>
              <a:t>Visibilties</a:t>
            </a:r>
            <a:r>
              <a:rPr lang="en-US" dirty="0">
                <a:solidFill>
                  <a:srgbClr val="00B0F0"/>
                </a:solidFill>
              </a:rPr>
              <a:t>: Image comparison</a:t>
            </a:r>
          </a:p>
        </p:txBody>
      </p:sp>
      <p:sp>
        <p:nvSpPr>
          <p:cNvPr id="2" name="TextBox 1">
            <a:extLst>
              <a:ext uri="{FF2B5EF4-FFF2-40B4-BE49-F238E27FC236}">
                <a16:creationId xmlns:a16="http://schemas.microsoft.com/office/drawing/2014/main" id="{49C4BE16-29D5-F099-C9C1-0C8C10277AF5}"/>
              </a:ext>
            </a:extLst>
          </p:cNvPr>
          <p:cNvSpPr txBox="1"/>
          <p:nvPr/>
        </p:nvSpPr>
        <p:spPr>
          <a:xfrm>
            <a:off x="4517410" y="861860"/>
            <a:ext cx="4723625"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000" dirty="0"/>
              <a:t>Maximum difference of Compressed-Uncompressed Images shows:</a:t>
            </a:r>
          </a:p>
          <a:p>
            <a:endParaRPr lang="en-US" sz="2000" dirty="0"/>
          </a:p>
          <a:p>
            <a:r>
              <a:rPr lang="en-US" sz="2000" dirty="0"/>
              <a:t>Maximum difference when cleaning</a:t>
            </a:r>
          </a:p>
          <a:p>
            <a:r>
              <a:rPr lang="en-US" sz="2000" dirty="0"/>
              <a:t>Close to RMS levels</a:t>
            </a:r>
          </a:p>
          <a:p>
            <a:endParaRPr lang="en-US" sz="2000" dirty="0"/>
          </a:p>
          <a:p>
            <a:r>
              <a:rPr lang="en-US" sz="2000" dirty="0"/>
              <a:t>No deconvolution relationship continues – problems are in CLEAN, not compression</a:t>
            </a:r>
          </a:p>
        </p:txBody>
      </p:sp>
      <p:pic>
        <p:nvPicPr>
          <p:cNvPr id="4" name="Picture 3">
            <a:extLst>
              <a:ext uri="{FF2B5EF4-FFF2-40B4-BE49-F238E27FC236}">
                <a16:creationId xmlns:a16="http://schemas.microsoft.com/office/drawing/2014/main" id="{7EDDAEE0-896A-BE36-28FA-EADECCE932C1}"/>
              </a:ext>
            </a:extLst>
          </p:cNvPr>
          <p:cNvPicPr>
            <a:picLocks noChangeAspect="1"/>
          </p:cNvPicPr>
          <p:nvPr/>
        </p:nvPicPr>
        <p:blipFill>
          <a:blip r:embed="rId4"/>
          <a:srcRect/>
          <a:stretch/>
        </p:blipFill>
        <p:spPr>
          <a:xfrm>
            <a:off x="-28795" y="1085989"/>
            <a:ext cx="4600795" cy="3466353"/>
          </a:xfrm>
          <a:prstGeom prst="rect">
            <a:avLst/>
          </a:prstGeom>
        </p:spPr>
      </p:pic>
      <p:sp>
        <p:nvSpPr>
          <p:cNvPr id="21" name="TextBox 20">
            <a:extLst>
              <a:ext uri="{FF2B5EF4-FFF2-40B4-BE49-F238E27FC236}">
                <a16:creationId xmlns:a16="http://schemas.microsoft.com/office/drawing/2014/main" id="{40D3AB03-45DB-8E13-338A-8ABE59F209BE}"/>
              </a:ext>
            </a:extLst>
          </p:cNvPr>
          <p:cNvSpPr txBox="1"/>
          <p:nvPr/>
        </p:nvSpPr>
        <p:spPr>
          <a:xfrm>
            <a:off x="0" y="4728507"/>
            <a:ext cx="5358063"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400" dirty="0"/>
              <a:t>CLEAN algorithm is mixing subtle changes in noise with deconvolution close to strong source </a:t>
            </a:r>
          </a:p>
          <a:p>
            <a:endParaRPr lang="en-US" sz="2400" dirty="0"/>
          </a:p>
          <a:p>
            <a:r>
              <a:rPr lang="en-US" sz="2400" dirty="0"/>
              <a:t>Tests with ng-Imagers are important</a:t>
            </a:r>
          </a:p>
        </p:txBody>
      </p:sp>
      <p:pic>
        <p:nvPicPr>
          <p:cNvPr id="5" name="Picture 4" descr="A screenshot of a computer generated image&#10;&#10;AI-generated content may be incorrect.">
            <a:extLst>
              <a:ext uri="{FF2B5EF4-FFF2-40B4-BE49-F238E27FC236}">
                <a16:creationId xmlns:a16="http://schemas.microsoft.com/office/drawing/2014/main" id="{39498C51-982F-4670-77FD-D296D8641830}"/>
              </a:ext>
            </a:extLst>
          </p:cNvPr>
          <p:cNvPicPr>
            <a:picLocks noChangeAspect="1"/>
          </p:cNvPicPr>
          <p:nvPr/>
        </p:nvPicPr>
        <p:blipFill>
          <a:blip r:embed="rId5"/>
          <a:stretch>
            <a:fillRect/>
          </a:stretch>
        </p:blipFill>
        <p:spPr>
          <a:xfrm>
            <a:off x="5088266" y="3334893"/>
            <a:ext cx="3755777" cy="3466353"/>
          </a:xfrm>
          <a:prstGeom prst="rect">
            <a:avLst/>
          </a:prstGeom>
        </p:spPr>
      </p:pic>
      <p:sp>
        <p:nvSpPr>
          <p:cNvPr id="10" name="TextBox 9">
            <a:extLst>
              <a:ext uri="{FF2B5EF4-FFF2-40B4-BE49-F238E27FC236}">
                <a16:creationId xmlns:a16="http://schemas.microsoft.com/office/drawing/2014/main" id="{37C9B14C-E29B-61C5-3988-5C78BBD0D5C0}"/>
              </a:ext>
            </a:extLst>
          </p:cNvPr>
          <p:cNvSpPr txBox="1"/>
          <p:nvPr/>
        </p:nvSpPr>
        <p:spPr>
          <a:xfrm>
            <a:off x="939266" y="861860"/>
            <a:ext cx="2402450" cy="307777"/>
          </a:xfrm>
          <a:prstGeom prst="rect">
            <a:avLst/>
          </a:prstGeom>
          <a:solidFill>
            <a:schemeClr val="bg1">
              <a:lumMod val="85000"/>
            </a:schemeClr>
          </a:solidFill>
        </p:spPr>
        <p:txBody>
          <a:bodyPr wrap="square" rtlCol="0">
            <a:spAutoFit/>
          </a:bodyPr>
          <a:lstStyle/>
          <a:p>
            <a:r>
              <a:rPr lang="en-US" sz="1400" i="1" dirty="0"/>
              <a:t>From: Dodson+ (PASA) 2025</a:t>
            </a:r>
          </a:p>
        </p:txBody>
      </p:sp>
      <p:sp>
        <p:nvSpPr>
          <p:cNvPr id="3" name="TextBox 2">
            <a:extLst>
              <a:ext uri="{FF2B5EF4-FFF2-40B4-BE49-F238E27FC236}">
                <a16:creationId xmlns:a16="http://schemas.microsoft.com/office/drawing/2014/main" id="{E51A129A-2653-3387-4F5B-9EFF41A2BF22}"/>
              </a:ext>
            </a:extLst>
          </p:cNvPr>
          <p:cNvSpPr txBox="1"/>
          <p:nvPr/>
        </p:nvSpPr>
        <p:spPr>
          <a:xfrm>
            <a:off x="5422506" y="6579117"/>
            <a:ext cx="3087295" cy="307777"/>
          </a:xfrm>
          <a:prstGeom prst="rect">
            <a:avLst/>
          </a:prstGeom>
          <a:solidFill>
            <a:schemeClr val="bg1">
              <a:lumMod val="85000"/>
            </a:schemeClr>
          </a:solidFill>
        </p:spPr>
        <p:txBody>
          <a:bodyPr wrap="square" rtlCol="0">
            <a:spAutoFit/>
          </a:bodyPr>
          <a:lstStyle/>
          <a:p>
            <a:r>
              <a:rPr lang="en-US" sz="1400" i="1" dirty="0"/>
              <a:t>Impact of compression on Solar Images</a:t>
            </a:r>
          </a:p>
        </p:txBody>
      </p:sp>
    </p:spTree>
    <p:custDataLst>
      <p:tags r:id="rId1"/>
    </p:custDataLst>
    <p:extLst>
      <p:ext uri="{BB962C8B-B14F-4D97-AF65-F5344CB8AC3E}">
        <p14:creationId xmlns:p14="http://schemas.microsoft.com/office/powerpoint/2010/main" val="341568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CBB556-C170-A212-AA8E-BDA1A751D14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7E23B89-B25D-149D-67FD-1BF39233B565}"/>
              </a:ext>
            </a:extLst>
          </p:cNvPr>
          <p:cNvSpPr>
            <a:spLocks noGrp="1"/>
          </p:cNvSpPr>
          <p:nvPr>
            <p:ph type="title"/>
          </p:nvPr>
        </p:nvSpPr>
        <p:spPr>
          <a:xfrm>
            <a:off x="535259" y="124994"/>
            <a:ext cx="8197976" cy="1038243"/>
          </a:xfrm>
        </p:spPr>
        <p:txBody>
          <a:bodyPr>
            <a:normAutofit/>
          </a:bodyPr>
          <a:lstStyle/>
          <a:p>
            <a:r>
              <a:rPr lang="en-US" dirty="0">
                <a:solidFill>
                  <a:srgbClr val="00B0F0"/>
                </a:solidFill>
              </a:rPr>
              <a:t>Next: Baseline Dependent Av.</a:t>
            </a:r>
          </a:p>
        </p:txBody>
      </p:sp>
      <p:sp>
        <p:nvSpPr>
          <p:cNvPr id="6" name="TextBox 5">
            <a:extLst>
              <a:ext uri="{FF2B5EF4-FFF2-40B4-BE49-F238E27FC236}">
                <a16:creationId xmlns:a16="http://schemas.microsoft.com/office/drawing/2014/main" id="{4EA6CE91-9F80-CC18-41AB-C48AB0BF436B}"/>
              </a:ext>
            </a:extLst>
          </p:cNvPr>
          <p:cNvSpPr txBox="1"/>
          <p:nvPr/>
        </p:nvSpPr>
        <p:spPr>
          <a:xfrm>
            <a:off x="146672" y="1417637"/>
            <a:ext cx="8197976"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200" dirty="0"/>
              <a:t>Baseline Dependent Averaging is a `</a:t>
            </a:r>
            <a:r>
              <a:rPr lang="en-US" sz="2200" dirty="0" err="1"/>
              <a:t>kinda</a:t>
            </a:r>
            <a:r>
              <a:rPr lang="en-US" sz="2200" dirty="0"/>
              <a:t>’ compression. </a:t>
            </a:r>
          </a:p>
          <a:p>
            <a:r>
              <a:rPr lang="en-US" sz="2200" dirty="0"/>
              <a:t>Data you know will change slowly you average in time.</a:t>
            </a:r>
          </a:p>
          <a:p>
            <a:r>
              <a:rPr lang="en-US" sz="2200" dirty="0"/>
              <a:t>We have reproduced this with MGARD Region of Interest feature (</a:t>
            </a:r>
            <a:r>
              <a:rPr lang="en-US" sz="2200" dirty="0" err="1"/>
              <a:t>RoI</a:t>
            </a:r>
            <a:r>
              <a:rPr lang="en-US" sz="2200" dirty="0"/>
              <a:t>)</a:t>
            </a:r>
          </a:p>
        </p:txBody>
      </p:sp>
      <p:sp>
        <p:nvSpPr>
          <p:cNvPr id="2" name="TextBox 1">
            <a:extLst>
              <a:ext uri="{FF2B5EF4-FFF2-40B4-BE49-F238E27FC236}">
                <a16:creationId xmlns:a16="http://schemas.microsoft.com/office/drawing/2014/main" id="{2EDBC888-C8B6-C782-5A16-6F2C71E9C9D8}"/>
              </a:ext>
            </a:extLst>
          </p:cNvPr>
          <p:cNvSpPr txBox="1"/>
          <p:nvPr/>
        </p:nvSpPr>
        <p:spPr>
          <a:xfrm>
            <a:off x="299072" y="2792687"/>
            <a:ext cx="8197976"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200" dirty="0"/>
              <a:t>Solar MWA Data: </a:t>
            </a:r>
          </a:p>
          <a:p>
            <a:r>
              <a:rPr lang="en-US" sz="2200" dirty="0"/>
              <a:t>	In line to be deleted. </a:t>
            </a:r>
          </a:p>
          <a:p>
            <a:r>
              <a:rPr lang="en-US" sz="2200" dirty="0"/>
              <a:t>	Perfect test environment (stuff ups don’t matter)</a:t>
            </a:r>
          </a:p>
          <a:p>
            <a:r>
              <a:rPr lang="en-US" sz="2200" dirty="0"/>
              <a:t>(Very) High Signal to Noise Case:</a:t>
            </a:r>
          </a:p>
          <a:p>
            <a:r>
              <a:rPr lang="en-US" sz="2200" dirty="0"/>
              <a:t>	Sort data into baseline order, </a:t>
            </a:r>
          </a:p>
          <a:p>
            <a:r>
              <a:rPr lang="en-US" sz="2200" dirty="0"/>
              <a:t>	compress in chunks, </a:t>
            </a:r>
          </a:p>
          <a:p>
            <a:r>
              <a:rPr lang="en-US" sz="2200" dirty="0"/>
              <a:t>	with larger error bounds on shorter data. </a:t>
            </a:r>
          </a:p>
        </p:txBody>
      </p:sp>
    </p:spTree>
    <p:extLst>
      <p:ext uri="{BB962C8B-B14F-4D97-AF65-F5344CB8AC3E}">
        <p14:creationId xmlns:p14="http://schemas.microsoft.com/office/powerpoint/2010/main" val="3898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D8562-08C2-557F-623F-FEA4B0CB6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A1FE0-7184-4CC6-EBB6-A0587DDC81BC}"/>
              </a:ext>
            </a:extLst>
          </p:cNvPr>
          <p:cNvSpPr>
            <a:spLocks noGrp="1"/>
          </p:cNvSpPr>
          <p:nvPr>
            <p:ph type="title"/>
          </p:nvPr>
        </p:nvSpPr>
        <p:spPr/>
        <p:txBody>
          <a:bodyPr>
            <a:normAutofit fontScale="90000"/>
          </a:bodyPr>
          <a:lstStyle/>
          <a:p>
            <a:r>
              <a:rPr lang="en-US" dirty="0"/>
              <a:t>(Re-)Enabling Science</a:t>
            </a:r>
          </a:p>
        </p:txBody>
      </p:sp>
      <p:sp>
        <p:nvSpPr>
          <p:cNvPr id="4" name="TextBox 3">
            <a:extLst>
              <a:ext uri="{FF2B5EF4-FFF2-40B4-BE49-F238E27FC236}">
                <a16:creationId xmlns:a16="http://schemas.microsoft.com/office/drawing/2014/main" id="{E63EE7DB-B595-3E50-C858-C1062544467F}"/>
              </a:ext>
            </a:extLst>
          </p:cNvPr>
          <p:cNvSpPr txBox="1"/>
          <p:nvPr/>
        </p:nvSpPr>
        <p:spPr>
          <a:xfrm>
            <a:off x="182039" y="4416686"/>
            <a:ext cx="8460856" cy="2123658"/>
          </a:xfrm>
          <a:prstGeom prst="rect">
            <a:avLst/>
          </a:prstGeom>
          <a:noFill/>
        </p:spPr>
        <p:txBody>
          <a:bodyPr wrap="square" rtlCol="0">
            <a:spAutoFit/>
          </a:bodyPr>
          <a:lstStyle/>
          <a:p>
            <a:r>
              <a:rPr lang="en-US" sz="2200" dirty="0" err="1"/>
              <a:t>Nevetheless</a:t>
            </a:r>
            <a:r>
              <a:rPr lang="en-US" sz="2200" dirty="0"/>
              <a:t> (IMO) we are not sensitivity, but compute limited.</a:t>
            </a:r>
          </a:p>
          <a:p>
            <a:endParaRPr lang="en-US" sz="2200" dirty="0"/>
          </a:p>
          <a:p>
            <a:r>
              <a:rPr lang="en-US" sz="2200" dirty="0"/>
              <a:t>Processing that takes too long never gets done.</a:t>
            </a:r>
          </a:p>
          <a:p>
            <a:endParaRPr lang="en-US" sz="2200" dirty="0"/>
          </a:p>
          <a:p>
            <a:r>
              <a:rPr lang="en-US" sz="2200" dirty="0"/>
              <a:t>Lossy Compression of the visibilities reduces file size, speeds up imaging and allows fuller investigation of the potential science.</a:t>
            </a:r>
          </a:p>
        </p:txBody>
      </p:sp>
      <p:sp>
        <p:nvSpPr>
          <p:cNvPr id="3" name="TextBox 2">
            <a:extLst>
              <a:ext uri="{FF2B5EF4-FFF2-40B4-BE49-F238E27FC236}">
                <a16:creationId xmlns:a16="http://schemas.microsoft.com/office/drawing/2014/main" id="{4338B42B-B6B4-2DA8-35BA-AB681DA81986}"/>
              </a:ext>
            </a:extLst>
          </p:cNvPr>
          <p:cNvSpPr txBox="1"/>
          <p:nvPr/>
        </p:nvSpPr>
        <p:spPr>
          <a:xfrm>
            <a:off x="182039" y="1136165"/>
            <a:ext cx="7786303" cy="3139321"/>
          </a:xfrm>
          <a:prstGeom prst="rect">
            <a:avLst/>
          </a:prstGeom>
          <a:noFill/>
        </p:spPr>
        <p:txBody>
          <a:bodyPr wrap="square" rtlCol="0">
            <a:spAutoFit/>
          </a:bodyPr>
          <a:lstStyle/>
          <a:p>
            <a:r>
              <a:rPr lang="en-US" sz="2200" dirty="0"/>
              <a:t>Deep Imaging via Image Stacking </a:t>
            </a:r>
            <a:r>
              <a:rPr lang="en-US" sz="2200" u="sng" dirty="0"/>
              <a:t>will be systematics limited</a:t>
            </a:r>
          </a:p>
          <a:p>
            <a:r>
              <a:rPr lang="en-US" sz="2200" dirty="0"/>
              <a:t>About half of the HPSO are deep, so this must be addressed.</a:t>
            </a:r>
          </a:p>
          <a:p>
            <a:endParaRPr lang="en-US" sz="2200" dirty="0"/>
          </a:p>
          <a:p>
            <a:r>
              <a:rPr lang="en-US" sz="2200" dirty="0"/>
              <a:t>Both Grid stacking or Compressing Visibilities would bypass this limit. Allowing thermal limits and the potential of SKA to be reached.</a:t>
            </a:r>
          </a:p>
          <a:p>
            <a:endParaRPr lang="en-US" sz="2200" dirty="0"/>
          </a:p>
          <a:p>
            <a:r>
              <a:rPr lang="en-US" sz="2200" dirty="0"/>
              <a:t>DINGO will continue to follow grid stacking (for now) as that is the current plan</a:t>
            </a:r>
          </a:p>
        </p:txBody>
      </p:sp>
      <p:pic>
        <p:nvPicPr>
          <p:cNvPr id="5" name="Screen Recording 2025-06-03 at 14.55.10.mov">
            <a:hlinkClick r:id="" action="ppaction://media"/>
            <a:extLst>
              <a:ext uri="{FF2B5EF4-FFF2-40B4-BE49-F238E27FC236}">
                <a16:creationId xmlns:a16="http://schemas.microsoft.com/office/drawing/2014/main" id="{D5EFF0B8-3B7E-79B3-92C3-5C968725BE0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621739" y="438272"/>
            <a:ext cx="3617817" cy="3837214"/>
          </a:xfrm>
          <a:prstGeom prst="rect">
            <a:avLst/>
          </a:prstGeom>
        </p:spPr>
      </p:pic>
      <p:sp>
        <p:nvSpPr>
          <p:cNvPr id="15" name="TextBox 14">
            <a:extLst>
              <a:ext uri="{FF2B5EF4-FFF2-40B4-BE49-F238E27FC236}">
                <a16:creationId xmlns:a16="http://schemas.microsoft.com/office/drawing/2014/main" id="{F8A154CC-FCCB-A86C-988A-83B9B85CE543}"/>
              </a:ext>
            </a:extLst>
          </p:cNvPr>
          <p:cNvSpPr txBox="1"/>
          <p:nvPr/>
        </p:nvSpPr>
        <p:spPr>
          <a:xfrm>
            <a:off x="182039" y="3475168"/>
            <a:ext cx="8619061" cy="2308324"/>
          </a:xfrm>
          <a:prstGeom prst="rect">
            <a:avLst/>
          </a:prstGeom>
          <a:solidFill>
            <a:schemeClr val="bg1">
              <a:lumMod val="85000"/>
            </a:schemeClr>
          </a:solidFill>
          <a:ln>
            <a:solidFill>
              <a:srgbClr val="FF0000"/>
            </a:solidFill>
          </a:ln>
        </p:spPr>
        <p:txBody>
          <a:bodyPr wrap="square" rtlCol="0">
            <a:spAutoFit/>
          </a:bodyPr>
          <a:lstStyle/>
          <a:p>
            <a:r>
              <a:rPr lang="en-US" sz="2400" dirty="0"/>
              <a:t>Also: Financial limits are significant. Storage is expensive</a:t>
            </a:r>
          </a:p>
          <a:p>
            <a:endParaRPr lang="en-US" sz="2400" dirty="0"/>
          </a:p>
          <a:p>
            <a:r>
              <a:rPr lang="en-US" sz="2400" dirty="0"/>
              <a:t>Reducing footprint also saves money &amp; improves processing time </a:t>
            </a:r>
          </a:p>
          <a:p>
            <a:endParaRPr lang="en-US" sz="2400" dirty="0"/>
          </a:p>
          <a:p>
            <a:r>
              <a:rPr lang="en-US" sz="2400" dirty="0"/>
              <a:t>Case in point MWA archive </a:t>
            </a:r>
          </a:p>
          <a:p>
            <a:r>
              <a:rPr lang="en-US" sz="2400" dirty="0"/>
              <a:t>Where we are offering the path of compressing rather than deleting</a:t>
            </a:r>
          </a:p>
        </p:txBody>
      </p:sp>
    </p:spTree>
    <p:custDataLst>
      <p:tags r:id="rId1"/>
    </p:custDataLst>
    <p:extLst>
      <p:ext uri="{BB962C8B-B14F-4D97-AF65-F5344CB8AC3E}">
        <p14:creationId xmlns:p14="http://schemas.microsoft.com/office/powerpoint/2010/main" val="339747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681"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A4-5D5C-2C0B-2F1A-493B8FA2E963}"/>
              </a:ext>
            </a:extLst>
          </p:cNvPr>
          <p:cNvSpPr>
            <a:spLocks noGrp="1"/>
          </p:cNvSpPr>
          <p:nvPr>
            <p:ph type="title"/>
          </p:nvPr>
        </p:nvSpPr>
        <p:spPr>
          <a:xfrm>
            <a:off x="457200" y="127678"/>
            <a:ext cx="8229600" cy="884692"/>
          </a:xfrm>
        </p:spPr>
        <p:txBody>
          <a:bodyPr>
            <a:normAutofit/>
          </a:bodyPr>
          <a:lstStyle/>
          <a:p>
            <a:r>
              <a:rPr lang="en-US" dirty="0"/>
              <a:t>Support Grants</a:t>
            </a:r>
          </a:p>
        </p:txBody>
      </p:sp>
      <p:sp>
        <p:nvSpPr>
          <p:cNvPr id="9" name="TextBox 8">
            <a:extLst>
              <a:ext uri="{FF2B5EF4-FFF2-40B4-BE49-F238E27FC236}">
                <a16:creationId xmlns:a16="http://schemas.microsoft.com/office/drawing/2014/main" id="{D969019E-626F-B1E2-5EE7-7FDB01DAD30C}"/>
              </a:ext>
            </a:extLst>
          </p:cNvPr>
          <p:cNvSpPr txBox="1"/>
          <p:nvPr/>
        </p:nvSpPr>
        <p:spPr>
          <a:xfrm>
            <a:off x="163505" y="1678302"/>
            <a:ext cx="7570278" cy="461665"/>
          </a:xfrm>
          <a:prstGeom prst="rect">
            <a:avLst/>
          </a:prstGeom>
          <a:noFill/>
        </p:spPr>
        <p:txBody>
          <a:bodyPr wrap="none" rtlCol="0">
            <a:spAutoFit/>
          </a:bodyPr>
          <a:lstStyle/>
          <a:p>
            <a:r>
              <a:rPr lang="en-US" sz="2400" dirty="0"/>
              <a:t>ADACS #1: Develop pipeline for lossy visibility compression </a:t>
            </a:r>
          </a:p>
        </p:txBody>
      </p:sp>
      <p:sp>
        <p:nvSpPr>
          <p:cNvPr id="10" name="TextBox 9">
            <a:extLst>
              <a:ext uri="{FF2B5EF4-FFF2-40B4-BE49-F238E27FC236}">
                <a16:creationId xmlns:a16="http://schemas.microsoft.com/office/drawing/2014/main" id="{14A6B9F0-886B-77C9-7685-33C8537D891F}"/>
              </a:ext>
            </a:extLst>
          </p:cNvPr>
          <p:cNvSpPr txBox="1"/>
          <p:nvPr/>
        </p:nvSpPr>
        <p:spPr>
          <a:xfrm>
            <a:off x="163506" y="3241886"/>
            <a:ext cx="7509941" cy="461665"/>
          </a:xfrm>
          <a:prstGeom prst="rect">
            <a:avLst/>
          </a:prstGeom>
          <a:noFill/>
        </p:spPr>
        <p:txBody>
          <a:bodyPr wrap="none" rtlCol="0">
            <a:spAutoFit/>
          </a:bodyPr>
          <a:lstStyle/>
          <a:p>
            <a:r>
              <a:rPr lang="en-US" sz="2400" dirty="0"/>
              <a:t>ADACS #2: Combine Three DINGO methods into one script </a:t>
            </a:r>
          </a:p>
        </p:txBody>
      </p:sp>
      <p:sp>
        <p:nvSpPr>
          <p:cNvPr id="11" name="TextBox 10">
            <a:extLst>
              <a:ext uri="{FF2B5EF4-FFF2-40B4-BE49-F238E27FC236}">
                <a16:creationId xmlns:a16="http://schemas.microsoft.com/office/drawing/2014/main" id="{215BA59A-7578-1100-0C3E-8E37B6CCA0CF}"/>
              </a:ext>
            </a:extLst>
          </p:cNvPr>
          <p:cNvSpPr txBox="1"/>
          <p:nvPr/>
        </p:nvSpPr>
        <p:spPr>
          <a:xfrm>
            <a:off x="163505" y="4872729"/>
            <a:ext cx="5428153" cy="461665"/>
          </a:xfrm>
          <a:prstGeom prst="rect">
            <a:avLst/>
          </a:prstGeom>
          <a:noFill/>
        </p:spPr>
        <p:txBody>
          <a:bodyPr wrap="none" rtlCol="0">
            <a:spAutoFit/>
          </a:bodyPr>
          <a:lstStyle/>
          <a:p>
            <a:r>
              <a:rPr lang="en-US" sz="2400" dirty="0"/>
              <a:t>Pawsey #1: </a:t>
            </a:r>
            <a:r>
              <a:rPr lang="en-US" sz="2400" dirty="0" err="1"/>
              <a:t>Optimise</a:t>
            </a:r>
            <a:r>
              <a:rPr lang="en-US" sz="2400" dirty="0"/>
              <a:t> DINGO Components </a:t>
            </a:r>
          </a:p>
        </p:txBody>
      </p:sp>
      <p:sp>
        <p:nvSpPr>
          <p:cNvPr id="14" name="TextBox 13">
            <a:extLst>
              <a:ext uri="{FF2B5EF4-FFF2-40B4-BE49-F238E27FC236}">
                <a16:creationId xmlns:a16="http://schemas.microsoft.com/office/drawing/2014/main" id="{A1F78B86-4708-FD96-B9D7-8148D156AD51}"/>
              </a:ext>
            </a:extLst>
          </p:cNvPr>
          <p:cNvSpPr txBox="1"/>
          <p:nvPr/>
        </p:nvSpPr>
        <p:spPr>
          <a:xfrm>
            <a:off x="457200" y="2232127"/>
            <a:ext cx="8522141" cy="461665"/>
          </a:xfrm>
          <a:prstGeom prst="rect">
            <a:avLst/>
          </a:prstGeom>
          <a:noFill/>
        </p:spPr>
        <p:txBody>
          <a:bodyPr wrap="none" rtlCol="0">
            <a:spAutoFit/>
          </a:bodyPr>
          <a:lstStyle/>
          <a:p>
            <a:r>
              <a:rPr lang="en-US" sz="2400" dirty="0"/>
              <a:t>15 weeks of effort to combine existing components under </a:t>
            </a:r>
            <a:r>
              <a:rPr lang="en-US" sz="2400" dirty="0" err="1"/>
              <a:t>DALiuGE</a:t>
            </a:r>
            <a:endParaRPr lang="en-US" sz="2400" dirty="0"/>
          </a:p>
        </p:txBody>
      </p:sp>
      <p:sp>
        <p:nvSpPr>
          <p:cNvPr id="15" name="TextBox 14">
            <a:extLst>
              <a:ext uri="{FF2B5EF4-FFF2-40B4-BE49-F238E27FC236}">
                <a16:creationId xmlns:a16="http://schemas.microsoft.com/office/drawing/2014/main" id="{4FCD337B-E602-5516-A447-9DDF09DF31DB}"/>
              </a:ext>
            </a:extLst>
          </p:cNvPr>
          <p:cNvSpPr txBox="1"/>
          <p:nvPr/>
        </p:nvSpPr>
        <p:spPr>
          <a:xfrm>
            <a:off x="591919" y="3862970"/>
            <a:ext cx="8091574" cy="461665"/>
          </a:xfrm>
          <a:prstGeom prst="rect">
            <a:avLst/>
          </a:prstGeom>
          <a:noFill/>
        </p:spPr>
        <p:txBody>
          <a:bodyPr wrap="none" rtlCol="0">
            <a:spAutoFit/>
          </a:bodyPr>
          <a:lstStyle/>
          <a:p>
            <a:r>
              <a:rPr lang="en-US" sz="2400" dirty="0"/>
              <a:t>15 weeks of effort to combine existing pipelines under </a:t>
            </a:r>
            <a:r>
              <a:rPr lang="en-US" sz="2400" dirty="0" err="1"/>
              <a:t>DALiuGE</a:t>
            </a:r>
            <a:endParaRPr lang="en-US" sz="2400" dirty="0"/>
          </a:p>
        </p:txBody>
      </p:sp>
      <p:sp>
        <p:nvSpPr>
          <p:cNvPr id="16" name="TextBox 15">
            <a:extLst>
              <a:ext uri="{FF2B5EF4-FFF2-40B4-BE49-F238E27FC236}">
                <a16:creationId xmlns:a16="http://schemas.microsoft.com/office/drawing/2014/main" id="{C10F4115-C2EE-964C-0A1B-FDC4EDE80785}"/>
              </a:ext>
            </a:extLst>
          </p:cNvPr>
          <p:cNvSpPr txBox="1"/>
          <p:nvPr/>
        </p:nvSpPr>
        <p:spPr>
          <a:xfrm>
            <a:off x="591919" y="5493813"/>
            <a:ext cx="6719660" cy="461665"/>
          </a:xfrm>
          <a:prstGeom prst="rect">
            <a:avLst/>
          </a:prstGeom>
          <a:noFill/>
        </p:spPr>
        <p:txBody>
          <a:bodyPr wrap="none" rtlCol="0">
            <a:spAutoFit/>
          </a:bodyPr>
          <a:lstStyle/>
          <a:p>
            <a:r>
              <a:rPr lang="en-US" sz="2400" dirty="0"/>
              <a:t>Improving performance by speeding up components</a:t>
            </a:r>
          </a:p>
        </p:txBody>
      </p:sp>
      <p:pic>
        <p:nvPicPr>
          <p:cNvPr id="6" name="Picture 5" descr="A screenshot of a computer screen&#10;&#10;AI-generated content may be incorrect.">
            <a:extLst>
              <a:ext uri="{FF2B5EF4-FFF2-40B4-BE49-F238E27FC236}">
                <a16:creationId xmlns:a16="http://schemas.microsoft.com/office/drawing/2014/main" id="{8BD65E9E-51F4-CE41-DB26-423D46654639}"/>
              </a:ext>
            </a:extLst>
          </p:cNvPr>
          <p:cNvPicPr>
            <a:picLocks noChangeAspect="1"/>
          </p:cNvPicPr>
          <p:nvPr/>
        </p:nvPicPr>
        <p:blipFill>
          <a:blip r:embed="rId4"/>
          <a:stretch>
            <a:fillRect/>
          </a:stretch>
        </p:blipFill>
        <p:spPr>
          <a:xfrm>
            <a:off x="2486508" y="1305045"/>
            <a:ext cx="6210300" cy="4419600"/>
          </a:xfrm>
          <a:prstGeom prst="rect">
            <a:avLst/>
          </a:prstGeom>
        </p:spPr>
      </p:pic>
      <p:sp>
        <p:nvSpPr>
          <p:cNvPr id="7" name="TextBox 6">
            <a:extLst>
              <a:ext uri="{FF2B5EF4-FFF2-40B4-BE49-F238E27FC236}">
                <a16:creationId xmlns:a16="http://schemas.microsoft.com/office/drawing/2014/main" id="{744980F5-F7C2-F547-82C2-FF60912494BC}"/>
              </a:ext>
            </a:extLst>
          </p:cNvPr>
          <p:cNvSpPr txBox="1"/>
          <p:nvPr/>
        </p:nvSpPr>
        <p:spPr>
          <a:xfrm>
            <a:off x="1178134" y="843379"/>
            <a:ext cx="7822719" cy="461665"/>
          </a:xfrm>
          <a:prstGeom prst="rect">
            <a:avLst/>
          </a:prstGeom>
          <a:solidFill>
            <a:schemeClr val="bg2"/>
          </a:solidFill>
          <a:ln>
            <a:solidFill>
              <a:srgbClr val="FF0000"/>
            </a:solidFill>
          </a:ln>
        </p:spPr>
        <p:txBody>
          <a:bodyPr wrap="none" rtlCol="0">
            <a:spAutoFit/>
          </a:bodyPr>
          <a:lstStyle/>
          <a:p>
            <a:r>
              <a:rPr lang="en-US" sz="2400" dirty="0"/>
              <a:t>User driven </a:t>
            </a:r>
            <a:r>
              <a:rPr lang="en-US" sz="2400" dirty="0" err="1"/>
              <a:t>DALiuGE</a:t>
            </a:r>
            <a:r>
              <a:rPr lang="en-US" sz="2400" dirty="0"/>
              <a:t> graph with input </a:t>
            </a:r>
            <a:r>
              <a:rPr lang="en-US" sz="2400" dirty="0" err="1"/>
              <a:t>ObsID</a:t>
            </a:r>
            <a:r>
              <a:rPr lang="en-US" sz="2400" dirty="0"/>
              <a:t> and target limits</a:t>
            </a:r>
          </a:p>
        </p:txBody>
      </p:sp>
    </p:spTree>
    <p:custDataLst>
      <p:tags r:id="rId1"/>
    </p:custDataLst>
    <p:extLst>
      <p:ext uri="{BB962C8B-B14F-4D97-AF65-F5344CB8AC3E}">
        <p14:creationId xmlns:p14="http://schemas.microsoft.com/office/powerpoint/2010/main" val="17821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114F-21E3-6AF8-2B64-BF17FB9903AF}"/>
            </a:ext>
          </a:extLst>
        </p:cNvPr>
        <p:cNvGrpSpPr/>
        <p:nvPr/>
      </p:nvGrpSpPr>
      <p:grpSpPr>
        <a:xfrm>
          <a:off x="0" y="0"/>
          <a:ext cx="0" cy="0"/>
          <a:chOff x="0" y="0"/>
          <a:chExt cx="0" cy="0"/>
        </a:xfrm>
      </p:grpSpPr>
      <p:pic>
        <p:nvPicPr>
          <p:cNvPr id="6" name="Picture 5" descr="A diagram of a process&#10;&#10;AI-generated content may be incorrect.">
            <a:extLst>
              <a:ext uri="{FF2B5EF4-FFF2-40B4-BE49-F238E27FC236}">
                <a16:creationId xmlns:a16="http://schemas.microsoft.com/office/drawing/2014/main" id="{6F507B22-59BC-1C2A-A787-0E8E3B7C632B}"/>
              </a:ext>
            </a:extLst>
          </p:cNvPr>
          <p:cNvPicPr>
            <a:picLocks noChangeAspect="1"/>
          </p:cNvPicPr>
          <p:nvPr/>
        </p:nvPicPr>
        <p:blipFill>
          <a:blip r:embed="rId3"/>
          <a:stretch>
            <a:fillRect/>
          </a:stretch>
        </p:blipFill>
        <p:spPr>
          <a:xfrm>
            <a:off x="685800" y="1012370"/>
            <a:ext cx="7772400" cy="3338254"/>
          </a:xfrm>
          <a:prstGeom prst="rect">
            <a:avLst/>
          </a:prstGeom>
        </p:spPr>
      </p:pic>
      <p:sp>
        <p:nvSpPr>
          <p:cNvPr id="2" name="Title 1">
            <a:extLst>
              <a:ext uri="{FF2B5EF4-FFF2-40B4-BE49-F238E27FC236}">
                <a16:creationId xmlns:a16="http://schemas.microsoft.com/office/drawing/2014/main" id="{191648EF-4E8A-D2DA-DDD1-C76841FDF653}"/>
              </a:ext>
            </a:extLst>
          </p:cNvPr>
          <p:cNvSpPr>
            <a:spLocks noGrp="1"/>
          </p:cNvSpPr>
          <p:nvPr>
            <p:ph type="title"/>
          </p:nvPr>
        </p:nvSpPr>
        <p:spPr>
          <a:xfrm>
            <a:off x="457200" y="127678"/>
            <a:ext cx="8229600" cy="884692"/>
          </a:xfrm>
        </p:spPr>
        <p:txBody>
          <a:bodyPr>
            <a:normAutofit/>
          </a:bodyPr>
          <a:lstStyle/>
          <a:p>
            <a:r>
              <a:rPr lang="en-US" dirty="0"/>
              <a:t>Future …</a:t>
            </a:r>
          </a:p>
        </p:txBody>
      </p:sp>
      <p:graphicFrame>
        <p:nvGraphicFramePr>
          <p:cNvPr id="3" name="Table 2">
            <a:extLst>
              <a:ext uri="{FF2B5EF4-FFF2-40B4-BE49-F238E27FC236}">
                <a16:creationId xmlns:a16="http://schemas.microsoft.com/office/drawing/2014/main" id="{9A6C0523-A730-764C-578B-3152E6193F11}"/>
              </a:ext>
            </a:extLst>
          </p:cNvPr>
          <p:cNvGraphicFramePr>
            <a:graphicFrameLocks noGrp="1"/>
          </p:cNvGraphicFramePr>
          <p:nvPr>
            <p:extLst>
              <p:ext uri="{D42A27DB-BD31-4B8C-83A1-F6EECF244321}">
                <p14:modId xmlns:p14="http://schemas.microsoft.com/office/powerpoint/2010/main" val="2573126044"/>
              </p:ext>
            </p:extLst>
          </p:nvPr>
        </p:nvGraphicFramePr>
        <p:xfrm>
          <a:off x="3215956" y="4271965"/>
          <a:ext cx="5242244" cy="1854200"/>
        </p:xfrm>
        <a:graphic>
          <a:graphicData uri="http://schemas.openxmlformats.org/drawingml/2006/table">
            <a:tbl>
              <a:tblPr firstRow="1" bandRow="1">
                <a:tableStyleId>{5C22544A-7EE6-4342-B048-85BDC9FD1C3A}</a:tableStyleId>
              </a:tblPr>
              <a:tblGrid>
                <a:gridCol w="1195177">
                  <a:extLst>
                    <a:ext uri="{9D8B030D-6E8A-4147-A177-3AD203B41FA5}">
                      <a16:colId xmlns:a16="http://schemas.microsoft.com/office/drawing/2014/main" val="207420338"/>
                    </a:ext>
                  </a:extLst>
                </a:gridCol>
                <a:gridCol w="4047067">
                  <a:extLst>
                    <a:ext uri="{9D8B030D-6E8A-4147-A177-3AD203B41FA5}">
                      <a16:colId xmlns:a16="http://schemas.microsoft.com/office/drawing/2014/main" val="3204725393"/>
                    </a:ext>
                  </a:extLst>
                </a:gridCol>
              </a:tblGrid>
              <a:tr h="370840">
                <a:tc>
                  <a:txBody>
                    <a:bodyPr/>
                    <a:lstStyle/>
                    <a:p>
                      <a:r>
                        <a:rPr lang="en-US" dirty="0"/>
                        <a:t>Model</a:t>
                      </a:r>
                    </a:p>
                  </a:txBody>
                  <a:tcPr/>
                </a:tc>
                <a:tc>
                  <a:txBody>
                    <a:bodyPr/>
                    <a:lstStyle/>
                    <a:p>
                      <a:r>
                        <a:rPr lang="en-US" dirty="0"/>
                        <a:t>Target projects</a:t>
                      </a:r>
                    </a:p>
                  </a:txBody>
                  <a:tcPr/>
                </a:tc>
                <a:extLst>
                  <a:ext uri="{0D108BD9-81ED-4DB2-BD59-A6C34878D82A}">
                    <a16:rowId xmlns:a16="http://schemas.microsoft.com/office/drawing/2014/main" val="2657441608"/>
                  </a:ext>
                </a:extLst>
              </a:tr>
              <a:tr h="370840">
                <a:tc>
                  <a:txBody>
                    <a:bodyPr/>
                    <a:lstStyle/>
                    <a:p>
                      <a:r>
                        <a:rPr lang="en-US" dirty="0"/>
                        <a:t>Voltages</a:t>
                      </a:r>
                    </a:p>
                  </a:txBody>
                  <a:tcPr/>
                </a:tc>
                <a:tc>
                  <a:txBody>
                    <a:bodyPr/>
                    <a:lstStyle/>
                    <a:p>
                      <a:r>
                        <a:rPr lang="en-US" dirty="0" err="1"/>
                        <a:t>ngEHT</a:t>
                      </a:r>
                      <a:r>
                        <a:rPr lang="en-US" dirty="0"/>
                        <a:t>/CRAFT/(SKA Transient Buffer)</a:t>
                      </a:r>
                    </a:p>
                  </a:txBody>
                  <a:tcPr/>
                </a:tc>
                <a:extLst>
                  <a:ext uri="{0D108BD9-81ED-4DB2-BD59-A6C34878D82A}">
                    <a16:rowId xmlns:a16="http://schemas.microsoft.com/office/drawing/2014/main" val="19396930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Visibilities</a:t>
                      </a:r>
                    </a:p>
                  </a:txBody>
                  <a:tcPr/>
                </a:tc>
                <a:tc>
                  <a:txBody>
                    <a:bodyPr/>
                    <a:lstStyle/>
                    <a:p>
                      <a:r>
                        <a:rPr lang="en-US" dirty="0"/>
                        <a:t>MWA/GASKAP/ALMA/(SKA in receive)</a:t>
                      </a:r>
                    </a:p>
                  </a:txBody>
                  <a:tcPr/>
                </a:tc>
                <a:extLst>
                  <a:ext uri="{0D108BD9-81ED-4DB2-BD59-A6C34878D82A}">
                    <a16:rowId xmlns:a16="http://schemas.microsoft.com/office/drawing/2014/main" val="3939991083"/>
                  </a:ext>
                </a:extLst>
              </a:tr>
              <a:tr h="370840">
                <a:tc>
                  <a:txBody>
                    <a:bodyPr/>
                    <a:lstStyle/>
                    <a:p>
                      <a:r>
                        <a:rPr lang="en-US" dirty="0"/>
                        <a:t>Grids</a:t>
                      </a:r>
                    </a:p>
                  </a:txBody>
                  <a:tcPr/>
                </a:tc>
                <a:tc>
                  <a:txBody>
                    <a:bodyPr/>
                    <a:lstStyle/>
                    <a:p>
                      <a:r>
                        <a:rPr lang="en-US" dirty="0"/>
                        <a:t>Stacking for DINGO</a:t>
                      </a:r>
                    </a:p>
                  </a:txBody>
                  <a:tcPr/>
                </a:tc>
                <a:extLst>
                  <a:ext uri="{0D108BD9-81ED-4DB2-BD59-A6C34878D82A}">
                    <a16:rowId xmlns:a16="http://schemas.microsoft.com/office/drawing/2014/main" val="4091508919"/>
                  </a:ext>
                </a:extLst>
              </a:tr>
              <a:tr h="370840">
                <a:tc>
                  <a:txBody>
                    <a:bodyPr/>
                    <a:lstStyle/>
                    <a:p>
                      <a:r>
                        <a:rPr lang="en-US" dirty="0"/>
                        <a:t>Images</a:t>
                      </a:r>
                    </a:p>
                  </a:txBody>
                  <a:tcPr/>
                </a:tc>
                <a:tc>
                  <a:txBody>
                    <a:bodyPr/>
                    <a:lstStyle/>
                    <a:p>
                      <a:r>
                        <a:rPr lang="en-US" dirty="0"/>
                        <a:t>Cubes for DINGO/GASKAP</a:t>
                      </a:r>
                    </a:p>
                  </a:txBody>
                  <a:tcPr/>
                </a:tc>
                <a:extLst>
                  <a:ext uri="{0D108BD9-81ED-4DB2-BD59-A6C34878D82A}">
                    <a16:rowId xmlns:a16="http://schemas.microsoft.com/office/drawing/2014/main" val="661585610"/>
                  </a:ext>
                </a:extLst>
              </a:tr>
            </a:tbl>
          </a:graphicData>
        </a:graphic>
      </p:graphicFrame>
    </p:spTree>
    <p:extLst>
      <p:ext uri="{BB962C8B-B14F-4D97-AF65-F5344CB8AC3E}">
        <p14:creationId xmlns:p14="http://schemas.microsoft.com/office/powerpoint/2010/main" val="1625163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B26074-01CA-EB5B-01FA-F4BBE1C18024}"/>
            </a:ext>
          </a:extLst>
        </p:cNvPr>
        <p:cNvGrpSpPr/>
        <p:nvPr/>
      </p:nvGrpSpPr>
      <p:grpSpPr>
        <a:xfrm>
          <a:off x="0" y="0"/>
          <a:ext cx="0" cy="0"/>
          <a:chOff x="0" y="0"/>
          <a:chExt cx="0" cy="0"/>
        </a:xfrm>
      </p:grpSpPr>
      <p:pic>
        <p:nvPicPr>
          <p:cNvPr id="6" name="Picture 5" descr="A diagram of a process&#10;&#10;AI-generated content may be incorrect.">
            <a:extLst>
              <a:ext uri="{FF2B5EF4-FFF2-40B4-BE49-F238E27FC236}">
                <a16:creationId xmlns:a16="http://schemas.microsoft.com/office/drawing/2014/main" id="{6B95D6DE-8B78-3AAA-824A-28F1D4C4F2B8}"/>
              </a:ext>
            </a:extLst>
          </p:cNvPr>
          <p:cNvPicPr>
            <a:picLocks noChangeAspect="1"/>
          </p:cNvPicPr>
          <p:nvPr/>
        </p:nvPicPr>
        <p:blipFill>
          <a:blip r:embed="rId2"/>
          <a:stretch>
            <a:fillRect/>
          </a:stretch>
        </p:blipFill>
        <p:spPr>
          <a:xfrm>
            <a:off x="4976148" y="4940225"/>
            <a:ext cx="4167852" cy="1790097"/>
          </a:xfrm>
          <a:prstGeom prst="rect">
            <a:avLst/>
          </a:prstGeom>
        </p:spPr>
      </p:pic>
      <p:sp>
        <p:nvSpPr>
          <p:cNvPr id="2" name="Title 1">
            <a:extLst>
              <a:ext uri="{FF2B5EF4-FFF2-40B4-BE49-F238E27FC236}">
                <a16:creationId xmlns:a16="http://schemas.microsoft.com/office/drawing/2014/main" id="{A8CE8984-51B3-E235-F62E-91F7DA36A3EF}"/>
              </a:ext>
            </a:extLst>
          </p:cNvPr>
          <p:cNvSpPr>
            <a:spLocks noGrp="1"/>
          </p:cNvSpPr>
          <p:nvPr>
            <p:ph type="title"/>
          </p:nvPr>
        </p:nvSpPr>
        <p:spPr>
          <a:xfrm>
            <a:off x="457200" y="127678"/>
            <a:ext cx="8229600" cy="884692"/>
          </a:xfrm>
        </p:spPr>
        <p:txBody>
          <a:bodyPr>
            <a:normAutofit/>
          </a:bodyPr>
          <a:lstStyle/>
          <a:p>
            <a:r>
              <a:rPr lang="en-US" dirty="0"/>
              <a:t>Proposed Plan</a:t>
            </a:r>
          </a:p>
        </p:txBody>
      </p:sp>
      <p:graphicFrame>
        <p:nvGraphicFramePr>
          <p:cNvPr id="3" name="Table 2">
            <a:extLst>
              <a:ext uri="{FF2B5EF4-FFF2-40B4-BE49-F238E27FC236}">
                <a16:creationId xmlns:a16="http://schemas.microsoft.com/office/drawing/2014/main" id="{55617CD3-6FD8-7E87-5B05-392C8C747BB6}"/>
              </a:ext>
            </a:extLst>
          </p:cNvPr>
          <p:cNvGraphicFramePr>
            <a:graphicFrameLocks noGrp="1"/>
          </p:cNvGraphicFramePr>
          <p:nvPr>
            <p:extLst>
              <p:ext uri="{D42A27DB-BD31-4B8C-83A1-F6EECF244321}">
                <p14:modId xmlns:p14="http://schemas.microsoft.com/office/powerpoint/2010/main" val="773701279"/>
              </p:ext>
            </p:extLst>
          </p:nvPr>
        </p:nvGraphicFramePr>
        <p:xfrm>
          <a:off x="213676" y="1219200"/>
          <a:ext cx="5445444" cy="1849120"/>
        </p:xfrm>
        <a:graphic>
          <a:graphicData uri="http://schemas.openxmlformats.org/drawingml/2006/table">
            <a:tbl>
              <a:tblPr firstRow="1" bandRow="1">
                <a:tableStyleId>{5C22544A-7EE6-4342-B048-85BDC9FD1C3A}</a:tableStyleId>
              </a:tblPr>
              <a:tblGrid>
                <a:gridCol w="1241504">
                  <a:extLst>
                    <a:ext uri="{9D8B030D-6E8A-4147-A177-3AD203B41FA5}">
                      <a16:colId xmlns:a16="http://schemas.microsoft.com/office/drawing/2014/main" val="207420338"/>
                    </a:ext>
                  </a:extLst>
                </a:gridCol>
                <a:gridCol w="4203940">
                  <a:extLst>
                    <a:ext uri="{9D8B030D-6E8A-4147-A177-3AD203B41FA5}">
                      <a16:colId xmlns:a16="http://schemas.microsoft.com/office/drawing/2014/main" val="3204725393"/>
                    </a:ext>
                  </a:extLst>
                </a:gridCol>
              </a:tblGrid>
              <a:tr h="358672">
                <a:tc>
                  <a:txBody>
                    <a:bodyPr/>
                    <a:lstStyle/>
                    <a:p>
                      <a:r>
                        <a:rPr lang="en-US" dirty="0"/>
                        <a:t>Model</a:t>
                      </a:r>
                    </a:p>
                  </a:txBody>
                  <a:tcPr/>
                </a:tc>
                <a:tc>
                  <a:txBody>
                    <a:bodyPr/>
                    <a:lstStyle/>
                    <a:p>
                      <a:r>
                        <a:rPr lang="en-US" dirty="0"/>
                        <a:t>Time Line</a:t>
                      </a:r>
                    </a:p>
                  </a:txBody>
                  <a:tcPr/>
                </a:tc>
                <a:extLst>
                  <a:ext uri="{0D108BD9-81ED-4DB2-BD59-A6C34878D82A}">
                    <a16:rowId xmlns:a16="http://schemas.microsoft.com/office/drawing/2014/main" val="2657441608"/>
                  </a:ext>
                </a:extLst>
              </a:tr>
              <a:tr h="370840">
                <a:tc>
                  <a:txBody>
                    <a:bodyPr/>
                    <a:lstStyle/>
                    <a:p>
                      <a:r>
                        <a:rPr lang="en-US" dirty="0"/>
                        <a:t>Voltages</a:t>
                      </a:r>
                    </a:p>
                  </a:txBody>
                  <a:tcPr/>
                </a:tc>
                <a:tc>
                  <a:txBody>
                    <a:bodyPr/>
                    <a:lstStyle/>
                    <a:p>
                      <a:r>
                        <a:rPr lang="en-US" dirty="0"/>
                        <a:t>Vital for SKA Buffers: but who is the client?</a:t>
                      </a:r>
                    </a:p>
                  </a:txBody>
                  <a:tcPr/>
                </a:tc>
                <a:extLst>
                  <a:ext uri="{0D108BD9-81ED-4DB2-BD59-A6C34878D82A}">
                    <a16:rowId xmlns:a16="http://schemas.microsoft.com/office/drawing/2014/main" val="19396930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Visibilities</a:t>
                      </a:r>
                    </a:p>
                  </a:txBody>
                  <a:tcPr/>
                </a:tc>
                <a:tc>
                  <a:txBody>
                    <a:bodyPr/>
                    <a:lstStyle/>
                    <a:p>
                      <a:r>
                        <a:rPr lang="en-US" dirty="0"/>
                        <a:t>Current focus: for MWA archive then ..</a:t>
                      </a:r>
                    </a:p>
                  </a:txBody>
                  <a:tcPr/>
                </a:tc>
                <a:extLst>
                  <a:ext uri="{0D108BD9-81ED-4DB2-BD59-A6C34878D82A}">
                    <a16:rowId xmlns:a16="http://schemas.microsoft.com/office/drawing/2014/main" val="3939991083"/>
                  </a:ext>
                </a:extLst>
              </a:tr>
              <a:tr h="370840">
                <a:tc>
                  <a:txBody>
                    <a:bodyPr/>
                    <a:lstStyle/>
                    <a:p>
                      <a:r>
                        <a:rPr lang="en-US" dirty="0"/>
                        <a:t>Grids</a:t>
                      </a:r>
                    </a:p>
                  </a:txBody>
                  <a:tcPr/>
                </a:tc>
                <a:tc>
                  <a:txBody>
                    <a:bodyPr/>
                    <a:lstStyle/>
                    <a:p>
                      <a:r>
                        <a:rPr lang="en-US" dirty="0"/>
                        <a:t>Continuing: Lock in Alex’s work</a:t>
                      </a:r>
                    </a:p>
                  </a:txBody>
                  <a:tcPr/>
                </a:tc>
                <a:extLst>
                  <a:ext uri="{0D108BD9-81ED-4DB2-BD59-A6C34878D82A}">
                    <a16:rowId xmlns:a16="http://schemas.microsoft.com/office/drawing/2014/main" val="4091508919"/>
                  </a:ext>
                </a:extLst>
              </a:tr>
              <a:tr h="370840">
                <a:tc>
                  <a:txBody>
                    <a:bodyPr/>
                    <a:lstStyle/>
                    <a:p>
                      <a:r>
                        <a:rPr lang="en-US" dirty="0"/>
                        <a:t>Images</a:t>
                      </a:r>
                    </a:p>
                  </a:txBody>
                  <a:tcPr/>
                </a:tc>
                <a:tc>
                  <a:txBody>
                    <a:bodyPr/>
                    <a:lstStyle/>
                    <a:p>
                      <a:r>
                        <a:rPr lang="en-US" dirty="0"/>
                        <a:t>Oak Ridge: Should be standard .. </a:t>
                      </a:r>
                    </a:p>
                  </a:txBody>
                  <a:tcPr/>
                </a:tc>
                <a:extLst>
                  <a:ext uri="{0D108BD9-81ED-4DB2-BD59-A6C34878D82A}">
                    <a16:rowId xmlns:a16="http://schemas.microsoft.com/office/drawing/2014/main" val="661585610"/>
                  </a:ext>
                </a:extLst>
              </a:tr>
            </a:tbl>
          </a:graphicData>
        </a:graphic>
      </p:graphicFrame>
      <p:sp>
        <p:nvSpPr>
          <p:cNvPr id="5" name="TextBox 4">
            <a:extLst>
              <a:ext uri="{FF2B5EF4-FFF2-40B4-BE49-F238E27FC236}">
                <a16:creationId xmlns:a16="http://schemas.microsoft.com/office/drawing/2014/main" id="{5DD9C751-BC25-CA17-FA24-FE9E0BE56CBC}"/>
              </a:ext>
            </a:extLst>
          </p:cNvPr>
          <p:cNvSpPr txBox="1"/>
          <p:nvPr/>
        </p:nvSpPr>
        <p:spPr>
          <a:xfrm>
            <a:off x="5566556" y="3705999"/>
            <a:ext cx="3093732" cy="923330"/>
          </a:xfrm>
          <a:prstGeom prst="rect">
            <a:avLst/>
          </a:prstGeom>
          <a:noFill/>
        </p:spPr>
        <p:txBody>
          <a:bodyPr wrap="none" rtlCol="0">
            <a:spAutoFit/>
          </a:bodyPr>
          <a:lstStyle/>
          <a:p>
            <a:r>
              <a:rPr lang="en-US" dirty="0"/>
              <a:t>ADACS #2 &amp; Pawsey #1: </a:t>
            </a:r>
          </a:p>
          <a:p>
            <a:r>
              <a:rPr lang="en-US" dirty="0"/>
              <a:t>      </a:t>
            </a:r>
            <a:r>
              <a:rPr lang="en-US" dirty="0" err="1"/>
              <a:t>DALiuGE</a:t>
            </a:r>
            <a:r>
              <a:rPr lang="en-US" dirty="0"/>
              <a:t> graphs for DINGO</a:t>
            </a:r>
          </a:p>
          <a:p>
            <a:r>
              <a:rPr lang="en-US" dirty="0"/>
              <a:t>      </a:t>
            </a:r>
            <a:r>
              <a:rPr lang="en-US"/>
              <a:t>With component speed </a:t>
            </a:r>
            <a:r>
              <a:rPr lang="en-US" dirty="0"/>
              <a:t>ups</a:t>
            </a:r>
          </a:p>
        </p:txBody>
      </p:sp>
      <p:sp>
        <p:nvSpPr>
          <p:cNvPr id="7" name="TextBox 6">
            <a:extLst>
              <a:ext uri="{FF2B5EF4-FFF2-40B4-BE49-F238E27FC236}">
                <a16:creationId xmlns:a16="http://schemas.microsoft.com/office/drawing/2014/main" id="{4A3C80AA-484C-E59C-5575-86DFD63F80DF}"/>
              </a:ext>
            </a:extLst>
          </p:cNvPr>
          <p:cNvSpPr txBox="1"/>
          <p:nvPr/>
        </p:nvSpPr>
        <p:spPr>
          <a:xfrm>
            <a:off x="629920" y="3429000"/>
            <a:ext cx="4000967" cy="1477328"/>
          </a:xfrm>
          <a:prstGeom prst="rect">
            <a:avLst/>
          </a:prstGeom>
          <a:noFill/>
        </p:spPr>
        <p:txBody>
          <a:bodyPr wrap="none" rtlCol="0">
            <a:spAutoFit/>
          </a:bodyPr>
          <a:lstStyle/>
          <a:p>
            <a:r>
              <a:rPr lang="en-US" dirty="0"/>
              <a:t>ADACS #1:</a:t>
            </a:r>
          </a:p>
          <a:p>
            <a:r>
              <a:rPr lang="en-US" dirty="0"/>
              <a:t> One Docker to support all </a:t>
            </a:r>
          </a:p>
          <a:p>
            <a:r>
              <a:rPr lang="en-US" dirty="0"/>
              <a:t>   MWA: ADIOS Read/Write + </a:t>
            </a:r>
            <a:r>
              <a:rPr lang="en-US" dirty="0" err="1"/>
              <a:t>WSClean</a:t>
            </a:r>
            <a:endParaRPr lang="en-US" dirty="0"/>
          </a:p>
          <a:p>
            <a:r>
              <a:rPr lang="en-US" dirty="0"/>
              <a:t>   ASKAP: ADIOS Read/Write + </a:t>
            </a:r>
            <a:r>
              <a:rPr lang="en-US" dirty="0" err="1"/>
              <a:t>ASKAPSoft</a:t>
            </a:r>
            <a:endParaRPr lang="en-US" dirty="0"/>
          </a:p>
          <a:p>
            <a:r>
              <a:rPr lang="en-US" dirty="0"/>
              <a:t>   ALMA: ADIOS Read/Write + CASA</a:t>
            </a:r>
          </a:p>
        </p:txBody>
      </p:sp>
    </p:spTree>
    <p:extLst>
      <p:ext uri="{BB962C8B-B14F-4D97-AF65-F5344CB8AC3E}">
        <p14:creationId xmlns:p14="http://schemas.microsoft.com/office/powerpoint/2010/main" val="12145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Conclusions:</a:t>
            </a:r>
          </a:p>
        </p:txBody>
      </p:sp>
      <p:sp>
        <p:nvSpPr>
          <p:cNvPr id="2" name="TextBox 1">
            <a:extLst>
              <a:ext uri="{FF2B5EF4-FFF2-40B4-BE49-F238E27FC236}">
                <a16:creationId xmlns:a16="http://schemas.microsoft.com/office/drawing/2014/main" id="{F88D4993-EB6F-50BD-5C4F-8DCD5C1B6BB6}"/>
              </a:ext>
            </a:extLst>
          </p:cNvPr>
          <p:cNvSpPr txBox="1"/>
          <p:nvPr/>
        </p:nvSpPr>
        <p:spPr>
          <a:xfrm>
            <a:off x="1918708" y="5938742"/>
            <a:ext cx="4637735" cy="646331"/>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We can reduce storage requirements, massively</a:t>
            </a:r>
          </a:p>
          <a:p>
            <a:pPr algn="r"/>
            <a:r>
              <a:rPr lang="en-US" dirty="0"/>
              <a:t>Or keep data for longer, and process it faster</a:t>
            </a:r>
          </a:p>
        </p:txBody>
      </p:sp>
      <p:sp>
        <p:nvSpPr>
          <p:cNvPr id="4" name="TextBox 3">
            <a:extLst>
              <a:ext uri="{FF2B5EF4-FFF2-40B4-BE49-F238E27FC236}">
                <a16:creationId xmlns:a16="http://schemas.microsoft.com/office/drawing/2014/main" id="{7C356449-5F2B-F377-9520-62BC30767F06}"/>
              </a:ext>
            </a:extLst>
          </p:cNvPr>
          <p:cNvSpPr txBox="1"/>
          <p:nvPr/>
        </p:nvSpPr>
        <p:spPr>
          <a:xfrm>
            <a:off x="503294" y="1162492"/>
            <a:ext cx="7726305" cy="1477328"/>
          </a:xfrm>
          <a:prstGeom prst="rect">
            <a:avLst/>
          </a:prstGeom>
          <a:noFill/>
          <a:ln w="12700" cap="flat">
            <a:solidFill>
              <a:schemeClr val="accent5"/>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B0F0"/>
                </a:solidFill>
              </a:rPr>
              <a:t>DINGO imaging pipelines bedded in</a:t>
            </a:r>
          </a:p>
          <a:p>
            <a:r>
              <a:rPr lang="en-US" dirty="0">
                <a:solidFill>
                  <a:srgbClr val="00B0F0"/>
                </a:solidFill>
              </a:rPr>
              <a:t>	200hr of pilot data processed in `default’ image-stacking mode at 30arcsec</a:t>
            </a:r>
          </a:p>
          <a:p>
            <a:r>
              <a:rPr lang="en-US" dirty="0">
                <a:solidFill>
                  <a:srgbClr val="00B0F0"/>
                </a:solidFill>
              </a:rPr>
              <a:t>	1 beam of pilot data processed in grid-stacking mode at 10arcsec</a:t>
            </a:r>
          </a:p>
          <a:p>
            <a:r>
              <a:rPr lang="en-US" dirty="0">
                <a:solidFill>
                  <a:srgbClr val="00B0F0"/>
                </a:solidFill>
              </a:rPr>
              <a:t>         Lossless compression reduces storage requirements and processing speeds 				</a:t>
            </a:r>
            <a:r>
              <a:rPr lang="en-US" b="1" dirty="0">
                <a:solidFill>
                  <a:srgbClr val="00B0F0"/>
                </a:solidFill>
              </a:rPr>
              <a:t>7-fold</a:t>
            </a:r>
          </a:p>
        </p:txBody>
      </p:sp>
      <p:sp>
        <p:nvSpPr>
          <p:cNvPr id="5" name="TextBox 4">
            <a:extLst>
              <a:ext uri="{FF2B5EF4-FFF2-40B4-BE49-F238E27FC236}">
                <a16:creationId xmlns:a16="http://schemas.microsoft.com/office/drawing/2014/main" id="{FCB60A5D-3E79-6E47-691D-73D92651DEA8}"/>
              </a:ext>
            </a:extLst>
          </p:cNvPr>
          <p:cNvSpPr txBox="1"/>
          <p:nvPr/>
        </p:nvSpPr>
        <p:spPr>
          <a:xfrm>
            <a:off x="2013927" y="2788646"/>
            <a:ext cx="6719308" cy="646331"/>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t>We have demonstrated the required steps for getting the thermally limited deep images where the raw visibilities can not be retained</a:t>
            </a:r>
          </a:p>
        </p:txBody>
      </p:sp>
      <p:sp>
        <p:nvSpPr>
          <p:cNvPr id="7" name="TextBox 6">
            <a:extLst>
              <a:ext uri="{FF2B5EF4-FFF2-40B4-BE49-F238E27FC236}">
                <a16:creationId xmlns:a16="http://schemas.microsoft.com/office/drawing/2014/main" id="{9A01C78D-7456-8EAA-CDFF-E78A7591407F}"/>
              </a:ext>
            </a:extLst>
          </p:cNvPr>
          <p:cNvSpPr txBox="1"/>
          <p:nvPr/>
        </p:nvSpPr>
        <p:spPr>
          <a:xfrm>
            <a:off x="503294" y="3538843"/>
            <a:ext cx="7726305" cy="2308324"/>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0000"/>
                </a:solidFill>
              </a:rPr>
              <a:t>Applying similar approaches to raw visibilities has shown that:</a:t>
            </a:r>
          </a:p>
          <a:p>
            <a:pPr lvl="1"/>
            <a:r>
              <a:rPr lang="en-US" b="1" dirty="0">
                <a:solidFill>
                  <a:srgbClr val="FF0000"/>
                </a:solidFill>
              </a:rPr>
              <a:t>We can introduce compression 4-10 times without affecting the results </a:t>
            </a:r>
          </a:p>
          <a:p>
            <a:pPr lvl="1"/>
            <a:r>
              <a:rPr lang="en-US" b="1" dirty="0">
                <a:solidFill>
                  <a:srgbClr val="FF0000"/>
                </a:solidFill>
              </a:rPr>
              <a:t>	In RMS (1% to 0.001% additive noise)</a:t>
            </a:r>
          </a:p>
          <a:p>
            <a:pPr lvl="1"/>
            <a:r>
              <a:rPr lang="en-US" b="1" dirty="0">
                <a:solidFill>
                  <a:srgbClr val="FF0000"/>
                </a:solidFill>
              </a:rPr>
              <a:t>	In Max error (with CLEAN ~RMS level, </a:t>
            </a:r>
          </a:p>
          <a:p>
            <a:pPr lvl="1"/>
            <a:r>
              <a:rPr lang="en-US" b="1" dirty="0">
                <a:solidFill>
                  <a:srgbClr val="FF0000"/>
                </a:solidFill>
              </a:rPr>
              <a:t>		without CLEAN to 0.001% additive noise)</a:t>
            </a:r>
          </a:p>
          <a:p>
            <a:pPr lvl="1"/>
            <a:r>
              <a:rPr lang="en-US" b="1" dirty="0">
                <a:solidFill>
                  <a:srgbClr val="FF0000"/>
                </a:solidFill>
              </a:rPr>
              <a:t>	In features (with CLEAN ~1% of RMS level, without to 0.001%)</a:t>
            </a:r>
          </a:p>
          <a:p>
            <a:pPr lvl="1"/>
            <a:r>
              <a:rPr lang="en-US" b="1" dirty="0">
                <a:solidFill>
                  <a:srgbClr val="FF0000"/>
                </a:solidFill>
              </a:rPr>
              <a:t>		does better on smooth features</a:t>
            </a:r>
          </a:p>
          <a:p>
            <a:pPr lvl="1"/>
            <a:r>
              <a:rPr lang="en-US" b="1" dirty="0">
                <a:solidFill>
                  <a:srgbClr val="FF0000"/>
                </a:solidFill>
              </a:rPr>
              <a:t>The limits are due to the deconvolution algorithm</a:t>
            </a:r>
          </a:p>
        </p:txBody>
      </p:sp>
    </p:spTree>
    <p:extLst>
      <p:ext uri="{BB962C8B-B14F-4D97-AF65-F5344CB8AC3E}">
        <p14:creationId xmlns:p14="http://schemas.microsoft.com/office/powerpoint/2010/main" val="16347513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1288" y="991507"/>
            <a:ext cx="8682592" cy="5509200"/>
          </a:xfrm>
          <a:prstGeom prst="rect">
            <a:avLst/>
          </a:prstGeom>
          <a:noFill/>
        </p:spPr>
        <p:txBody>
          <a:bodyPr wrap="square" lIns="91440" tIns="45720" rIns="91440" bIns="45720" rtlCol="0" anchor="t">
            <a:spAutoFit/>
          </a:bodyPr>
          <a:lstStyle/>
          <a:p>
            <a:r>
              <a:rPr lang="en-US" sz="2200" dirty="0">
                <a:solidFill>
                  <a:srgbClr val="008000"/>
                </a:solidFill>
                <a:latin typeface="Arial Unicode MS"/>
                <a:cs typeface="Arial Unicode MS"/>
              </a:rPr>
              <a:t>Motivations: </a:t>
            </a:r>
          </a:p>
          <a:p>
            <a:pPr marL="914400" lvl="1" indent="-457200">
              <a:buFont typeface="+mj-lt"/>
              <a:buAutoNum type="arabicPeriod"/>
            </a:pPr>
            <a:r>
              <a:rPr lang="en-US" sz="2200" dirty="0">
                <a:solidFill>
                  <a:srgbClr val="008000"/>
                </a:solidFill>
                <a:latin typeface="Arial Unicode MS"/>
                <a:cs typeface="Arial Unicode MS"/>
              </a:rPr>
              <a:t>Deep (spectral line) obs. forced to stack images</a:t>
            </a:r>
            <a:endParaRPr lang="en-US" sz="2200" dirty="0">
              <a:solidFill>
                <a:srgbClr val="008000"/>
              </a:solidFill>
              <a:latin typeface="Arial Unicode MS"/>
              <a:ea typeface="Arial Unicode MS"/>
              <a:cs typeface="Arial Unicode MS"/>
            </a:endParaRPr>
          </a:p>
          <a:p>
            <a:pPr marL="914400" lvl="1" indent="-457200">
              <a:buFont typeface="+mj-lt"/>
              <a:buAutoNum type="arabicPeriod"/>
            </a:pPr>
            <a:r>
              <a:rPr lang="en-US" sz="2200" dirty="0">
                <a:solidFill>
                  <a:srgbClr val="008000"/>
                </a:solidFill>
                <a:latin typeface="Arial Unicode MS"/>
                <a:cs typeface="Arial Unicode MS"/>
              </a:rPr>
              <a:t>I/O is the performance limit</a:t>
            </a:r>
          </a:p>
          <a:p>
            <a:pPr marL="914400" lvl="1" indent="-457200">
              <a:buFont typeface="+mj-lt"/>
              <a:buAutoNum type="arabicPeriod"/>
            </a:pPr>
            <a:r>
              <a:rPr lang="en-US" sz="2200" dirty="0">
                <a:solidFill>
                  <a:srgbClr val="008000"/>
                </a:solidFill>
                <a:latin typeface="Arial Unicode MS"/>
                <a:cs typeface="Arial Unicode MS"/>
              </a:rPr>
              <a:t>Storage is one of the largest cost drivers for SKA</a:t>
            </a:r>
          </a:p>
          <a:p>
            <a:endParaRPr lang="en-US" sz="2200" dirty="0">
              <a:solidFill>
                <a:srgbClr val="008000"/>
              </a:solidFill>
              <a:latin typeface="Arial Unicode MS"/>
              <a:cs typeface="Arial Unicode MS"/>
            </a:endParaRPr>
          </a:p>
          <a:p>
            <a:r>
              <a:rPr lang="en-US" sz="2200" dirty="0"/>
              <a:t> </a:t>
            </a:r>
            <a:r>
              <a:rPr lang="en-US" sz="2200" dirty="0">
                <a:solidFill>
                  <a:srgbClr val="0000FF"/>
                </a:solidFill>
                <a:latin typeface="Arial Unicode MS"/>
                <a:cs typeface="Arial Unicode MS"/>
              </a:rPr>
              <a:t>Insights: </a:t>
            </a:r>
          </a:p>
          <a:p>
            <a:pPr marL="342900" indent="-342900">
              <a:buFont typeface="Arial" panose="020B0604020202020204" pitchFamily="34" charset="0"/>
              <a:buChar char="•"/>
            </a:pPr>
            <a:r>
              <a:rPr lang="en-US" sz="2200" dirty="0">
                <a:solidFill>
                  <a:srgbClr val="0000FF"/>
                </a:solidFill>
                <a:latin typeface="Arial Unicode MS"/>
                <a:cs typeface="Arial Unicode MS"/>
              </a:rPr>
              <a:t>	Stacking Images is wrong (mathematically, scientifically, morally)</a:t>
            </a:r>
          </a:p>
          <a:p>
            <a:pPr marL="342900" indent="-342900">
              <a:buFont typeface="Arial" panose="020B0604020202020204" pitchFamily="34" charset="0"/>
              <a:buChar char="•"/>
            </a:pPr>
            <a:r>
              <a:rPr lang="en-US" sz="2200" dirty="0">
                <a:solidFill>
                  <a:srgbClr val="0000FF"/>
                </a:solidFill>
                <a:latin typeface="Arial Unicode MS"/>
                <a:cs typeface="Arial Unicode MS"/>
              </a:rPr>
              <a:t>	Radio Interferometric Data is Noise Dominated </a:t>
            </a:r>
          </a:p>
          <a:p>
            <a:r>
              <a:rPr lang="en-US" sz="2200" dirty="0">
                <a:solidFill>
                  <a:srgbClr val="0000FF"/>
                </a:solidFill>
                <a:latin typeface="Arial Unicode MS"/>
                <a:cs typeface="Arial Unicode MS"/>
              </a:rPr>
              <a:t>		⇒One can be much less precise</a:t>
            </a:r>
          </a:p>
          <a:p>
            <a:endParaRPr lang="en-US" sz="2200" dirty="0">
              <a:solidFill>
                <a:srgbClr val="0000FF"/>
              </a:solidFill>
              <a:latin typeface="Arial Unicode MS"/>
              <a:cs typeface="Arial Unicode MS"/>
            </a:endParaRPr>
          </a:p>
          <a:p>
            <a:r>
              <a:rPr lang="en-US" sz="2200" dirty="0">
                <a:solidFill>
                  <a:srgbClr val="000000"/>
                </a:solidFill>
                <a:latin typeface="Arial Unicode MS"/>
                <a:cs typeface="Arial Unicode MS"/>
              </a:rPr>
              <a:t>Tools: </a:t>
            </a:r>
            <a:endParaRPr lang="en-US" sz="2200" dirty="0">
              <a:solidFill>
                <a:srgbClr val="000000"/>
              </a:solidFill>
              <a:latin typeface="Arial Unicode MS"/>
              <a:ea typeface="Arial Unicode MS"/>
              <a:cs typeface="Arial Unicode MS"/>
            </a:endParaRPr>
          </a:p>
          <a:p>
            <a:r>
              <a:rPr lang="en-US" sz="2200" dirty="0">
                <a:solidFill>
                  <a:srgbClr val="000000"/>
                </a:solidFill>
                <a:latin typeface="Arial Unicode MS"/>
                <a:cs typeface="Arial Unicode MS"/>
              </a:rPr>
              <a:t> ADIOS &amp; MGARD from ORNL</a:t>
            </a:r>
            <a:endParaRPr lang="en-US" sz="2200" dirty="0">
              <a:solidFill>
                <a:srgbClr val="000000"/>
              </a:solidFill>
              <a:latin typeface="Arial Unicode MS"/>
              <a:ea typeface="Arial Unicode MS"/>
              <a:cs typeface="Arial Unicode MS"/>
            </a:endParaRPr>
          </a:p>
          <a:p>
            <a:r>
              <a:rPr lang="en-US" sz="2200" dirty="0">
                <a:solidFill>
                  <a:srgbClr val="000000"/>
                </a:solidFill>
                <a:latin typeface="Arial Unicode MS"/>
                <a:cs typeface="Arial Unicode MS"/>
              </a:rPr>
              <a:t>   Comparing with DYSCO</a:t>
            </a:r>
          </a:p>
          <a:p>
            <a:pPr marL="457200" indent="-457200">
              <a:buFont typeface="Arial" panose="020B0604020202020204" pitchFamily="34" charset="0"/>
              <a:buChar char="•"/>
            </a:pPr>
            <a:r>
              <a:rPr lang="en-US" sz="2200" dirty="0">
                <a:solidFill>
                  <a:srgbClr val="000000"/>
                </a:solidFill>
                <a:latin typeface="Arial Unicode MS"/>
                <a:ea typeface="Arial Unicode MS"/>
                <a:cs typeface="Arial Unicode MS"/>
              </a:rPr>
              <a:t>OSKAR for simulations (perfect calibration)</a:t>
            </a:r>
          </a:p>
          <a:p>
            <a:pPr marL="457200" indent="-457200">
              <a:buFont typeface="Arial" panose="020B0604020202020204" pitchFamily="34" charset="0"/>
              <a:buChar char="•"/>
            </a:pPr>
            <a:r>
              <a:rPr lang="en-US" sz="2200" dirty="0">
                <a:solidFill>
                  <a:srgbClr val="000000"/>
                </a:solidFill>
                <a:latin typeface="Arial Unicode MS"/>
                <a:ea typeface="Arial Unicode MS"/>
                <a:cs typeface="Arial Unicode MS"/>
              </a:rPr>
              <a:t>Real Data from ASKAP/DINGO, LOFAR,</a:t>
            </a:r>
          </a:p>
          <a:p>
            <a:r>
              <a:rPr lang="en-US" sz="2200" dirty="0">
                <a:solidFill>
                  <a:srgbClr val="000000"/>
                </a:solidFill>
                <a:latin typeface="Arial Unicode MS"/>
                <a:ea typeface="Arial Unicode MS"/>
                <a:cs typeface="Arial Unicode MS"/>
              </a:rPr>
              <a:t>	 		MWA/GLEAM &amp; Solar</a:t>
            </a:r>
          </a:p>
        </p:txBody>
      </p:sp>
      <p:sp>
        <p:nvSpPr>
          <p:cNvPr id="2" name="Title 1">
            <a:extLst>
              <a:ext uri="{FF2B5EF4-FFF2-40B4-BE49-F238E27FC236}">
                <a16:creationId xmlns:a16="http://schemas.microsoft.com/office/drawing/2014/main" id="{D166DC30-43B0-A458-B334-6B9813ED48D7}"/>
              </a:ext>
            </a:extLst>
          </p:cNvPr>
          <p:cNvSpPr>
            <a:spLocks noGrp="1"/>
          </p:cNvSpPr>
          <p:nvPr>
            <p:ph type="title"/>
          </p:nvPr>
        </p:nvSpPr>
        <p:spPr>
          <a:xfrm>
            <a:off x="1263327" y="268559"/>
            <a:ext cx="7518400" cy="650240"/>
          </a:xfrm>
        </p:spPr>
        <p:txBody>
          <a:bodyPr anchor="ctr">
            <a:normAutofit/>
          </a:bodyPr>
          <a:lstStyle/>
          <a:p>
            <a:pPr>
              <a:lnSpc>
                <a:spcPct val="90000"/>
              </a:lnSpc>
            </a:pPr>
            <a:r>
              <a:rPr lang="en-US" sz="3700" dirty="0"/>
              <a:t>Outline</a:t>
            </a:r>
          </a:p>
        </p:txBody>
      </p:sp>
    </p:spTree>
    <p:extLst>
      <p:ext uri="{BB962C8B-B14F-4D97-AF65-F5344CB8AC3E}">
        <p14:creationId xmlns:p14="http://schemas.microsoft.com/office/powerpoint/2010/main" val="129320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6DDF-21D7-A188-4641-7F89069DCE54}"/>
              </a:ext>
            </a:extLst>
          </p:cNvPr>
          <p:cNvSpPr>
            <a:spLocks noGrp="1"/>
          </p:cNvSpPr>
          <p:nvPr>
            <p:ph type="title"/>
          </p:nvPr>
        </p:nvSpPr>
        <p:spPr/>
        <p:txBody>
          <a:bodyPr>
            <a:normAutofit fontScale="90000"/>
          </a:bodyPr>
          <a:lstStyle/>
          <a:p>
            <a:endParaRPr lang="en-US"/>
          </a:p>
        </p:txBody>
      </p:sp>
      <p:sp>
        <p:nvSpPr>
          <p:cNvPr id="5" name="Text Placeholder 4">
            <a:extLst>
              <a:ext uri="{FF2B5EF4-FFF2-40B4-BE49-F238E27FC236}">
                <a16:creationId xmlns:a16="http://schemas.microsoft.com/office/drawing/2014/main" id="{AFBCFBD3-3FE8-D70E-2139-2258566CC8C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228893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CB0110-A373-0479-2171-D0E4A2B94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7BF00-01D1-BA80-BEFC-A6D9D824C89F}"/>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D4A52048-C693-42DF-AF5D-A7BDC1E77ED5}"/>
              </a:ext>
            </a:extLst>
          </p:cNvPr>
          <p:cNvSpPr>
            <a:spLocks noGrp="1"/>
          </p:cNvSpPr>
          <p:nvPr>
            <p:ph type="body" sz="quarter" idx="14"/>
          </p:nvPr>
        </p:nvSpPr>
        <p:spPr/>
        <p:txBody>
          <a:bodyPr/>
          <a:lstStyle/>
          <a:p>
            <a:r>
              <a:rPr lang="en-US" dirty="0"/>
              <a:t>Where is possible</a:t>
            </a:r>
          </a:p>
          <a:p>
            <a:r>
              <a:rPr lang="en-US" dirty="0"/>
              <a:t>Why is possible</a:t>
            </a:r>
          </a:p>
          <a:p>
            <a:r>
              <a:rPr lang="en-US" dirty="0"/>
              <a:t>Method - multigrid</a:t>
            </a:r>
          </a:p>
          <a:p>
            <a:r>
              <a:rPr lang="en-US" dirty="0"/>
              <a:t>DQA</a:t>
            </a:r>
          </a:p>
          <a:p>
            <a:r>
              <a:rPr lang="en-US" dirty="0"/>
              <a:t>Compress Ratio to Image Quality</a:t>
            </a:r>
          </a:p>
          <a:p>
            <a:r>
              <a:rPr lang="en-US" dirty="0"/>
              <a:t>High Low SNR</a:t>
            </a:r>
          </a:p>
          <a:p>
            <a:r>
              <a:rPr lang="en-US" dirty="0"/>
              <a:t>Baseline Dependent Compression</a:t>
            </a:r>
          </a:p>
          <a:p>
            <a:r>
              <a:rPr lang="en-US" dirty="0"/>
              <a:t>	Stefan W work 2018</a:t>
            </a:r>
          </a:p>
          <a:p>
            <a:endParaRPr lang="en-US" dirty="0"/>
          </a:p>
          <a:p>
            <a:endParaRPr lang="en-US" dirty="0"/>
          </a:p>
        </p:txBody>
      </p:sp>
    </p:spTree>
    <p:extLst>
      <p:ext uri="{BB962C8B-B14F-4D97-AF65-F5344CB8AC3E}">
        <p14:creationId xmlns:p14="http://schemas.microsoft.com/office/powerpoint/2010/main" val="121310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omputer screen&#10;&#10;Description automatically generated">
            <a:extLst>
              <a:ext uri="{FF2B5EF4-FFF2-40B4-BE49-F238E27FC236}">
                <a16:creationId xmlns:a16="http://schemas.microsoft.com/office/drawing/2014/main" id="{1A4E5C16-8659-4C26-FFD7-7121EBC43B86}"/>
              </a:ext>
            </a:extLst>
          </p:cNvPr>
          <p:cNvPicPr>
            <a:picLocks noChangeAspect="1"/>
          </p:cNvPicPr>
          <p:nvPr/>
        </p:nvPicPr>
        <p:blipFill>
          <a:blip r:embed="rId3"/>
          <a:stretch>
            <a:fillRect/>
          </a:stretch>
        </p:blipFill>
        <p:spPr>
          <a:xfrm>
            <a:off x="269305" y="2864021"/>
            <a:ext cx="4847350" cy="3684298"/>
          </a:xfrm>
          <a:prstGeom prst="rect">
            <a:avLst/>
          </a:prstGeom>
        </p:spPr>
      </p:pic>
      <p:pic>
        <p:nvPicPr>
          <p:cNvPr id="29" name="Picture 28" descr="A graph of noise and noise&#10;&#10;Description automatically generated">
            <a:extLst>
              <a:ext uri="{FF2B5EF4-FFF2-40B4-BE49-F238E27FC236}">
                <a16:creationId xmlns:a16="http://schemas.microsoft.com/office/drawing/2014/main" id="{B3E9CB7B-8B26-AF2A-1DF0-F423742252E1}"/>
              </a:ext>
            </a:extLst>
          </p:cNvPr>
          <p:cNvPicPr>
            <a:picLocks noChangeAspect="1"/>
          </p:cNvPicPr>
          <p:nvPr/>
        </p:nvPicPr>
        <p:blipFill>
          <a:blip r:embed="rId4"/>
          <a:stretch>
            <a:fillRect/>
          </a:stretch>
        </p:blipFill>
        <p:spPr>
          <a:xfrm>
            <a:off x="5116655" y="983759"/>
            <a:ext cx="4572000" cy="3452486"/>
          </a:xfrm>
          <a:prstGeom prst="rect">
            <a:avLst/>
          </a:prstGeom>
        </p:spPr>
      </p:pic>
      <p:sp>
        <p:nvSpPr>
          <p:cNvPr id="31" name="Title 2">
            <a:extLst>
              <a:ext uri="{FF2B5EF4-FFF2-40B4-BE49-F238E27FC236}">
                <a16:creationId xmlns:a16="http://schemas.microsoft.com/office/drawing/2014/main" id="{384AD543-E1E5-DF67-CA3A-59F875693A06}"/>
              </a:ext>
            </a:extLst>
          </p:cNvPr>
          <p:cNvSpPr>
            <a:spLocks noGrp="1"/>
          </p:cNvSpPr>
          <p:nvPr>
            <p:ph type="title"/>
          </p:nvPr>
        </p:nvSpPr>
        <p:spPr>
          <a:xfrm>
            <a:off x="535259" y="124994"/>
            <a:ext cx="8197976" cy="1038243"/>
          </a:xfrm>
        </p:spPr>
        <p:txBody>
          <a:bodyPr>
            <a:normAutofit/>
          </a:bodyPr>
          <a:lstStyle/>
          <a:p>
            <a:r>
              <a:rPr lang="en-US" dirty="0">
                <a:solidFill>
                  <a:srgbClr val="00B0F0"/>
                </a:solidFill>
              </a:rPr>
              <a:t>Input: Simulated SKA data</a:t>
            </a:r>
          </a:p>
        </p:txBody>
      </p:sp>
      <p:sp>
        <p:nvSpPr>
          <p:cNvPr id="2" name="TextBox 1">
            <a:extLst>
              <a:ext uri="{FF2B5EF4-FFF2-40B4-BE49-F238E27FC236}">
                <a16:creationId xmlns:a16="http://schemas.microsoft.com/office/drawing/2014/main" id="{B8EC0A50-F6AF-9846-4E50-BEA20FC9B2D2}"/>
              </a:ext>
            </a:extLst>
          </p:cNvPr>
          <p:cNvSpPr txBox="1"/>
          <p:nvPr/>
        </p:nvSpPr>
        <p:spPr>
          <a:xfrm>
            <a:off x="0" y="1279031"/>
            <a:ext cx="4571999"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Simulations used:</a:t>
            </a:r>
          </a:p>
          <a:p>
            <a:pPr marL="285750" indent="-285750">
              <a:buFont typeface="Arial" panose="020B0604020202020204" pitchFamily="34" charset="0"/>
              <a:buChar char="•"/>
            </a:pPr>
            <a:r>
              <a:rPr lang="en-US" dirty="0"/>
              <a:t>OSKAR (i.e. no quantization of correlations) </a:t>
            </a:r>
          </a:p>
          <a:p>
            <a:pPr marL="285750" indent="-285750">
              <a:buFont typeface="Arial" panose="020B0604020202020204" pitchFamily="34" charset="0"/>
              <a:buChar char="•"/>
            </a:pPr>
            <a:r>
              <a:rPr lang="en-US" dirty="0"/>
              <a:t>SKA-Mid AA2 @ 1GHz &amp; 1000 channels/1hr</a:t>
            </a:r>
          </a:p>
          <a:p>
            <a:pPr marL="285750" indent="-285750">
              <a:buFont typeface="Arial" panose="020B0604020202020204" pitchFamily="34" charset="0"/>
              <a:buChar char="•"/>
            </a:pPr>
            <a:r>
              <a:rPr lang="en-US" dirty="0"/>
              <a:t>GLEAM Catalog </a:t>
            </a:r>
            <a:r>
              <a:rPr lang="en-US" i="1" dirty="0"/>
              <a:t>&amp;/or</a:t>
            </a:r>
            <a:r>
              <a:rPr lang="en-US" dirty="0"/>
              <a:t> Simple `Maser’ Source</a:t>
            </a:r>
          </a:p>
          <a:p>
            <a:pPr marL="285750" indent="-285750">
              <a:buFont typeface="Arial" panose="020B0604020202020204" pitchFamily="34" charset="0"/>
              <a:buChar char="•"/>
            </a:pPr>
            <a:r>
              <a:rPr lang="en-US" dirty="0"/>
              <a:t>Imaging with </a:t>
            </a:r>
            <a:r>
              <a:rPr lang="en-US" dirty="0" err="1"/>
              <a:t>WSClean</a:t>
            </a:r>
            <a:endParaRPr lang="en-US" dirty="0"/>
          </a:p>
        </p:txBody>
      </p:sp>
      <p:sp>
        <p:nvSpPr>
          <p:cNvPr id="3" name="TextBox 2">
            <a:extLst>
              <a:ext uri="{FF2B5EF4-FFF2-40B4-BE49-F238E27FC236}">
                <a16:creationId xmlns:a16="http://schemas.microsoft.com/office/drawing/2014/main" id="{B90E58E5-C0EB-1F10-D39F-3586DB0B5562}"/>
              </a:ext>
            </a:extLst>
          </p:cNvPr>
          <p:cNvSpPr txBox="1"/>
          <p:nvPr/>
        </p:nvSpPr>
        <p:spPr>
          <a:xfrm>
            <a:off x="5229726" y="4603300"/>
            <a:ext cx="3644969"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GLEAM model + 64 antennas allows a maximum dynamic range of 1,000:1 – sky noise dominates</a:t>
            </a:r>
          </a:p>
          <a:p>
            <a:endParaRPr lang="en-US" dirty="0"/>
          </a:p>
          <a:p>
            <a:r>
              <a:rPr lang="en-US"/>
              <a:t>The simpler </a:t>
            </a:r>
            <a:r>
              <a:rPr lang="en-US" dirty="0"/>
              <a:t>model achieves a DR of 10,000:1 – thermal noise dominates (for longer)</a:t>
            </a:r>
          </a:p>
        </p:txBody>
      </p:sp>
    </p:spTree>
    <p:extLst>
      <p:ext uri="{BB962C8B-B14F-4D97-AF65-F5344CB8AC3E}">
        <p14:creationId xmlns:p14="http://schemas.microsoft.com/office/powerpoint/2010/main" val="2439562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FBA51-00BD-2CF0-D8A3-3DFF6A346B1E}"/>
            </a:ext>
          </a:extLst>
        </p:cNvPr>
        <p:cNvGrpSpPr/>
        <p:nvPr/>
      </p:nvGrpSpPr>
      <p:grpSpPr>
        <a:xfrm>
          <a:off x="0" y="0"/>
          <a:ext cx="0" cy="0"/>
          <a:chOff x="0" y="0"/>
          <a:chExt cx="0" cy="0"/>
        </a:xfrm>
      </p:grpSpPr>
      <p:sp>
        <p:nvSpPr>
          <p:cNvPr id="31" name="Title 2">
            <a:extLst>
              <a:ext uri="{FF2B5EF4-FFF2-40B4-BE49-F238E27FC236}">
                <a16:creationId xmlns:a16="http://schemas.microsoft.com/office/drawing/2014/main" id="{B54C8B72-D271-900B-0E90-32E4523F627C}"/>
              </a:ext>
            </a:extLst>
          </p:cNvPr>
          <p:cNvSpPr>
            <a:spLocks noGrp="1"/>
          </p:cNvSpPr>
          <p:nvPr>
            <p:ph type="title"/>
          </p:nvPr>
        </p:nvSpPr>
        <p:spPr>
          <a:xfrm>
            <a:off x="535259" y="124994"/>
            <a:ext cx="8197976" cy="1038243"/>
          </a:xfrm>
        </p:spPr>
        <p:txBody>
          <a:bodyPr>
            <a:normAutofit/>
          </a:bodyPr>
          <a:lstStyle/>
          <a:p>
            <a:r>
              <a:rPr lang="en-US" dirty="0">
                <a:solidFill>
                  <a:srgbClr val="00B0F0"/>
                </a:solidFill>
              </a:rPr>
              <a:t>Input: Pathfinder data</a:t>
            </a:r>
          </a:p>
        </p:txBody>
      </p:sp>
      <p:sp>
        <p:nvSpPr>
          <p:cNvPr id="2" name="TextBox 1">
            <a:extLst>
              <a:ext uri="{FF2B5EF4-FFF2-40B4-BE49-F238E27FC236}">
                <a16:creationId xmlns:a16="http://schemas.microsoft.com/office/drawing/2014/main" id="{47940D81-10DD-1AAD-B292-D288E4826163}"/>
              </a:ext>
            </a:extLst>
          </p:cNvPr>
          <p:cNvSpPr txBox="1"/>
          <p:nvPr/>
        </p:nvSpPr>
        <p:spPr>
          <a:xfrm>
            <a:off x="0" y="1279031"/>
            <a:ext cx="457199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Data used:</a:t>
            </a:r>
          </a:p>
          <a:p>
            <a:pPr marL="285750" indent="-285750">
              <a:buFont typeface="Arial" panose="020B0604020202020204" pitchFamily="34" charset="0"/>
              <a:buChar char="•"/>
            </a:pPr>
            <a:r>
              <a:rPr lang="en-US" dirty="0"/>
              <a:t>LOFAR</a:t>
            </a:r>
          </a:p>
          <a:p>
            <a:pPr marL="285750" indent="-285750">
              <a:buFont typeface="Arial" panose="020B0604020202020204" pitchFamily="34" charset="0"/>
              <a:buChar char="•"/>
            </a:pPr>
            <a:r>
              <a:rPr lang="en-US" dirty="0"/>
              <a:t>MWA Continuum (i.e. Noise dominated)</a:t>
            </a:r>
          </a:p>
          <a:p>
            <a:pPr marL="285750" indent="-285750">
              <a:buFont typeface="Arial" panose="020B0604020202020204" pitchFamily="34" charset="0"/>
              <a:buChar char="•"/>
            </a:pPr>
            <a:r>
              <a:rPr lang="en-US" dirty="0"/>
              <a:t>MWA Solar (i.e. Signal dominated)</a:t>
            </a:r>
          </a:p>
        </p:txBody>
      </p:sp>
      <p:sp>
        <p:nvSpPr>
          <p:cNvPr id="3" name="TextBox 2">
            <a:extLst>
              <a:ext uri="{FF2B5EF4-FFF2-40B4-BE49-F238E27FC236}">
                <a16:creationId xmlns:a16="http://schemas.microsoft.com/office/drawing/2014/main" id="{487C8907-D922-C9E1-CD31-0138D747C965}"/>
              </a:ext>
            </a:extLst>
          </p:cNvPr>
          <p:cNvSpPr txBox="1"/>
          <p:nvPr/>
        </p:nvSpPr>
        <p:spPr>
          <a:xfrm>
            <a:off x="5229726" y="4603300"/>
            <a:ext cx="3644969"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GLEAM model + 64 antennas allows a maximum dynamic range of 1,000:1 – sky noise dominates</a:t>
            </a:r>
          </a:p>
          <a:p>
            <a:endParaRPr lang="en-US" dirty="0"/>
          </a:p>
          <a:p>
            <a:r>
              <a:rPr lang="en-US" dirty="0"/>
              <a:t>The simple model achieves a DR of 10,000:1 – thermal noise dominates (for longer)</a:t>
            </a:r>
          </a:p>
        </p:txBody>
      </p:sp>
    </p:spTree>
    <p:extLst>
      <p:ext uri="{BB962C8B-B14F-4D97-AF65-F5344CB8AC3E}">
        <p14:creationId xmlns:p14="http://schemas.microsoft.com/office/powerpoint/2010/main" val="342590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FB2-21DF-559E-5D7A-84C617D5AEF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629DE5A-0C86-4269-F8ED-8B1483D912AC}"/>
              </a:ext>
            </a:extLst>
          </p:cNvPr>
          <p:cNvSpPr>
            <a:spLocks noGrp="1"/>
          </p:cNvSpPr>
          <p:nvPr>
            <p:ph type="body" idx="1"/>
          </p:nvPr>
        </p:nvSpPr>
        <p:spPr/>
        <p:txBody>
          <a:bodyPr/>
          <a:lstStyle/>
          <a:p>
            <a:endParaRPr lang="en-US" dirty="0"/>
          </a:p>
        </p:txBody>
      </p:sp>
      <p:pic>
        <p:nvPicPr>
          <p:cNvPr id="5" name="Picture 4" descr="A graph of a number of error bars&#10;&#10;AI-generated content may be incorrect.">
            <a:extLst>
              <a:ext uri="{FF2B5EF4-FFF2-40B4-BE49-F238E27FC236}">
                <a16:creationId xmlns:a16="http://schemas.microsoft.com/office/drawing/2014/main" id="{5D212D64-D410-65BC-FF79-F3E4F9A6F746}"/>
              </a:ext>
            </a:extLst>
          </p:cNvPr>
          <p:cNvPicPr>
            <a:picLocks noChangeAspect="1"/>
          </p:cNvPicPr>
          <p:nvPr/>
        </p:nvPicPr>
        <p:blipFill>
          <a:blip r:embed="rId3"/>
          <a:stretch>
            <a:fillRect/>
          </a:stretch>
        </p:blipFill>
        <p:spPr>
          <a:xfrm>
            <a:off x="3112168" y="453189"/>
            <a:ext cx="7467600" cy="5638800"/>
          </a:xfrm>
          <a:prstGeom prst="rect">
            <a:avLst/>
          </a:prstGeom>
        </p:spPr>
      </p:pic>
      <p:pic>
        <p:nvPicPr>
          <p:cNvPr id="7" name="Picture 6" descr="A graph of a number and a line&#10;&#10;AI-generated content may be incorrect.">
            <a:extLst>
              <a:ext uri="{FF2B5EF4-FFF2-40B4-BE49-F238E27FC236}">
                <a16:creationId xmlns:a16="http://schemas.microsoft.com/office/drawing/2014/main" id="{D8D1A8BC-EED2-6BF6-55AB-1ED37D306764}"/>
              </a:ext>
            </a:extLst>
          </p:cNvPr>
          <p:cNvPicPr>
            <a:picLocks noChangeAspect="1"/>
          </p:cNvPicPr>
          <p:nvPr/>
        </p:nvPicPr>
        <p:blipFill>
          <a:blip r:embed="rId4"/>
          <a:stretch>
            <a:fillRect/>
          </a:stretch>
        </p:blipFill>
        <p:spPr>
          <a:xfrm>
            <a:off x="3611480" y="453189"/>
            <a:ext cx="7467600" cy="5638800"/>
          </a:xfrm>
          <a:prstGeom prst="rect">
            <a:avLst/>
          </a:prstGeom>
        </p:spPr>
      </p:pic>
      <p:pic>
        <p:nvPicPr>
          <p:cNvPr id="9" name="Picture 8" descr="A graph with different colored lines&#10;&#10;AI-generated content may be incorrect.">
            <a:extLst>
              <a:ext uri="{FF2B5EF4-FFF2-40B4-BE49-F238E27FC236}">
                <a16:creationId xmlns:a16="http://schemas.microsoft.com/office/drawing/2014/main" id="{9691B415-DF17-7724-91AB-6E4FA87817D2}"/>
              </a:ext>
            </a:extLst>
          </p:cNvPr>
          <p:cNvPicPr>
            <a:picLocks noChangeAspect="1"/>
          </p:cNvPicPr>
          <p:nvPr/>
        </p:nvPicPr>
        <p:blipFill>
          <a:blip r:embed="rId5"/>
          <a:stretch>
            <a:fillRect/>
          </a:stretch>
        </p:blipFill>
        <p:spPr>
          <a:xfrm>
            <a:off x="1103715" y="1097302"/>
            <a:ext cx="7467600" cy="5638800"/>
          </a:xfrm>
          <a:prstGeom prst="rect">
            <a:avLst/>
          </a:prstGeom>
        </p:spPr>
      </p:pic>
      <p:pic>
        <p:nvPicPr>
          <p:cNvPr id="11" name="Picture 10" descr="A graph of a graph with numbers and a number&#10;&#10;AI-generated content may be incorrect.">
            <a:extLst>
              <a:ext uri="{FF2B5EF4-FFF2-40B4-BE49-F238E27FC236}">
                <a16:creationId xmlns:a16="http://schemas.microsoft.com/office/drawing/2014/main" id="{366B4088-18EC-222D-BABA-1CDC5CD872E7}"/>
              </a:ext>
            </a:extLst>
          </p:cNvPr>
          <p:cNvPicPr>
            <a:picLocks noChangeAspect="1"/>
          </p:cNvPicPr>
          <p:nvPr/>
        </p:nvPicPr>
        <p:blipFill>
          <a:blip r:embed="rId6"/>
          <a:stretch>
            <a:fillRect/>
          </a:stretch>
        </p:blipFill>
        <p:spPr>
          <a:xfrm>
            <a:off x="157231" y="2094315"/>
            <a:ext cx="7467600" cy="5638800"/>
          </a:xfrm>
          <a:prstGeom prst="rect">
            <a:avLst/>
          </a:prstGeom>
        </p:spPr>
      </p:pic>
      <p:pic>
        <p:nvPicPr>
          <p:cNvPr id="13" name="Picture 12" descr="A graph of a degree of compression&#10;&#10;AI-generated content may be incorrect.">
            <a:extLst>
              <a:ext uri="{FF2B5EF4-FFF2-40B4-BE49-F238E27FC236}">
                <a16:creationId xmlns:a16="http://schemas.microsoft.com/office/drawing/2014/main" id="{00D2C6AD-65BB-A8D4-FCB8-D5DE095EA473}"/>
              </a:ext>
            </a:extLst>
          </p:cNvPr>
          <p:cNvPicPr>
            <a:picLocks noChangeAspect="1"/>
          </p:cNvPicPr>
          <p:nvPr/>
        </p:nvPicPr>
        <p:blipFill>
          <a:blip r:embed="rId7"/>
          <a:stretch>
            <a:fillRect/>
          </a:stretch>
        </p:blipFill>
        <p:spPr>
          <a:xfrm>
            <a:off x="2364631" y="2244315"/>
            <a:ext cx="7467600" cy="5638800"/>
          </a:xfrm>
          <a:prstGeom prst="rect">
            <a:avLst/>
          </a:prstGeom>
        </p:spPr>
      </p:pic>
    </p:spTree>
    <p:extLst>
      <p:ext uri="{BB962C8B-B14F-4D97-AF65-F5344CB8AC3E}">
        <p14:creationId xmlns:p14="http://schemas.microsoft.com/office/powerpoint/2010/main" val="3279523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198749" y="206967"/>
            <a:ext cx="7929901" cy="729325"/>
          </a:xfrm>
        </p:spPr>
        <p:txBody>
          <a:bodyPr/>
          <a:lstStyle/>
          <a:p>
            <a:r>
              <a:rPr lang="en-US" sz="2800">
                <a:solidFill>
                  <a:srgbClr val="00B0F0"/>
                </a:solidFill>
              </a:rPr>
              <a:t>ADIOS2: Parallel Writing &amp; Inline Grid Compression</a:t>
            </a:r>
          </a:p>
        </p:txBody>
      </p:sp>
      <p:sp>
        <p:nvSpPr>
          <p:cNvPr id="2" name="TextBox 1">
            <a:extLst>
              <a:ext uri="{FF2B5EF4-FFF2-40B4-BE49-F238E27FC236}">
                <a16:creationId xmlns:a16="http://schemas.microsoft.com/office/drawing/2014/main" id="{EDBD9366-3A0A-9E2D-5307-EBCA7161E1D9}"/>
              </a:ext>
            </a:extLst>
          </p:cNvPr>
          <p:cNvSpPr txBox="1"/>
          <p:nvPr/>
        </p:nvSpPr>
        <p:spPr>
          <a:xfrm>
            <a:off x="4649431" y="2146391"/>
            <a:ext cx="417116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Visibility Grid is largely zeros – so even lossless compression is good (factor of ~7) and that provides 7-fold IO improvement</a:t>
            </a:r>
          </a:p>
        </p:txBody>
      </p:sp>
      <p:pic>
        <p:nvPicPr>
          <p:cNvPr id="9" name="Picture 8">
            <a:extLst>
              <a:ext uri="{FF2B5EF4-FFF2-40B4-BE49-F238E27FC236}">
                <a16:creationId xmlns:a16="http://schemas.microsoft.com/office/drawing/2014/main" id="{E662D2DF-06F4-54B1-AB40-E3B049EDDC46}"/>
              </a:ext>
            </a:extLst>
          </p:cNvPr>
          <p:cNvPicPr>
            <a:picLocks noChangeAspect="1"/>
          </p:cNvPicPr>
          <p:nvPr/>
        </p:nvPicPr>
        <p:blipFill>
          <a:blip r:embed="rId3"/>
          <a:stretch>
            <a:fillRect/>
          </a:stretch>
        </p:blipFill>
        <p:spPr>
          <a:xfrm>
            <a:off x="151274" y="1035319"/>
            <a:ext cx="2370220" cy="963889"/>
          </a:xfrm>
          <a:prstGeom prst="rect">
            <a:avLst/>
          </a:prstGeom>
        </p:spPr>
      </p:pic>
      <p:pic>
        <p:nvPicPr>
          <p:cNvPr id="3080" name="Picture 8">
            <a:extLst>
              <a:ext uri="{FF2B5EF4-FFF2-40B4-BE49-F238E27FC236}">
                <a16:creationId xmlns:a16="http://schemas.microsoft.com/office/drawing/2014/main" id="{E8D8D4C8-E9FF-C8A5-5F4E-F1E722F61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1" y="2026329"/>
            <a:ext cx="2711116" cy="7286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B8721C9-55BC-3FDC-4BC2-3CD4C6318464}"/>
              </a:ext>
            </a:extLst>
          </p:cNvPr>
          <p:cNvSpPr txBox="1"/>
          <p:nvPr/>
        </p:nvSpPr>
        <p:spPr>
          <a:xfrm>
            <a:off x="3787070" y="1515681"/>
            <a:ext cx="503230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ADIOS </a:t>
            </a:r>
            <a:r>
              <a:rPr lang="en-US"/>
              <a:t>now </a:t>
            </a:r>
            <a:r>
              <a:rPr lang="en-US" dirty="0"/>
              <a:t>includes MGARD as an inline compression – if IO bound no performance impact</a:t>
            </a:r>
          </a:p>
        </p:txBody>
      </p:sp>
      <p:pic>
        <p:nvPicPr>
          <p:cNvPr id="16" name="Picture 15" descr="A graph of different colored lines&#10;&#10;Description automatically generated">
            <a:extLst>
              <a:ext uri="{FF2B5EF4-FFF2-40B4-BE49-F238E27FC236}">
                <a16:creationId xmlns:a16="http://schemas.microsoft.com/office/drawing/2014/main" id="{FF8937F3-074A-35D4-8AD8-3CA72ABD40AC}"/>
              </a:ext>
            </a:extLst>
          </p:cNvPr>
          <p:cNvPicPr>
            <a:picLocks noChangeAspect="1"/>
          </p:cNvPicPr>
          <p:nvPr/>
        </p:nvPicPr>
        <p:blipFill rotWithShape="1">
          <a:blip r:embed="rId5"/>
          <a:srcRect l="4066" t="10837" r="9652" b="3663"/>
          <a:stretch/>
        </p:blipFill>
        <p:spPr>
          <a:xfrm>
            <a:off x="800346" y="2482880"/>
            <a:ext cx="3700225" cy="3591112"/>
          </a:xfrm>
          <a:prstGeom prst="rect">
            <a:avLst/>
          </a:prstGeom>
        </p:spPr>
      </p:pic>
      <p:pic>
        <p:nvPicPr>
          <p:cNvPr id="17" name="Picture 16" descr="A screenshot of a graph&#10;&#10;Description automatically generated">
            <a:extLst>
              <a:ext uri="{FF2B5EF4-FFF2-40B4-BE49-F238E27FC236}">
                <a16:creationId xmlns:a16="http://schemas.microsoft.com/office/drawing/2014/main" id="{47C14F1E-D5D8-9002-BA2A-CDD08641B27B}"/>
              </a:ext>
            </a:extLst>
          </p:cNvPr>
          <p:cNvPicPr>
            <a:picLocks noChangeAspect="1"/>
          </p:cNvPicPr>
          <p:nvPr/>
        </p:nvPicPr>
        <p:blipFill rotWithShape="1">
          <a:blip r:embed="rId6"/>
          <a:srcRect l="51805" t="52750" r="9959" b="8247"/>
          <a:stretch/>
        </p:blipFill>
        <p:spPr>
          <a:xfrm>
            <a:off x="5043390" y="3057364"/>
            <a:ext cx="4100610" cy="3346318"/>
          </a:xfrm>
          <a:prstGeom prst="rect">
            <a:avLst/>
          </a:prstGeom>
        </p:spPr>
      </p:pic>
      <p:pic>
        <p:nvPicPr>
          <p:cNvPr id="18" name="Picture 17" descr="A screenshot of a graph&#10;&#10;Description automatically generated">
            <a:extLst>
              <a:ext uri="{FF2B5EF4-FFF2-40B4-BE49-F238E27FC236}">
                <a16:creationId xmlns:a16="http://schemas.microsoft.com/office/drawing/2014/main" id="{AEB6254B-19BF-8377-9F09-D2F97BCB176E}"/>
              </a:ext>
            </a:extLst>
          </p:cNvPr>
          <p:cNvPicPr>
            <a:picLocks noChangeAspect="1"/>
          </p:cNvPicPr>
          <p:nvPr/>
        </p:nvPicPr>
        <p:blipFill rotWithShape="1">
          <a:blip r:embed="rId6"/>
          <a:srcRect l="51140" t="10997" r="10624" b="50000"/>
          <a:stretch/>
        </p:blipFill>
        <p:spPr>
          <a:xfrm>
            <a:off x="5855712" y="3057364"/>
            <a:ext cx="2969153" cy="2422988"/>
          </a:xfrm>
          <a:prstGeom prst="rect">
            <a:avLst/>
          </a:prstGeom>
        </p:spPr>
      </p:pic>
      <p:sp>
        <p:nvSpPr>
          <p:cNvPr id="4" name="TextBox 3">
            <a:extLst>
              <a:ext uri="{FF2B5EF4-FFF2-40B4-BE49-F238E27FC236}">
                <a16:creationId xmlns:a16="http://schemas.microsoft.com/office/drawing/2014/main" id="{58A9B25F-2D1B-DACB-41EC-3FE5E33C6301}"/>
              </a:ext>
            </a:extLst>
          </p:cNvPr>
          <p:cNvSpPr txBox="1"/>
          <p:nvPr/>
        </p:nvSpPr>
        <p:spPr>
          <a:xfrm>
            <a:off x="22462" y="6185657"/>
            <a:ext cx="803698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1200">
                <a:solidFill>
                  <a:schemeClr val="tx1">
                    <a:lumMod val="49000"/>
                    <a:lumOff val="51000"/>
                  </a:schemeClr>
                </a:solidFill>
                <a:hlinkClick r:id="rId7">
                  <a:extLst>
                    <a:ext uri="{A12FA001-AC4F-418D-AE19-62706E023703}">
                      <ahyp:hlinkClr xmlns:ahyp="http://schemas.microsoft.com/office/drawing/2018/hyperlinkcolor" val="tx"/>
                    </a:ext>
                  </a:extLst>
                </a:hlinkClick>
              </a:rPr>
              <a:t>https://adios2.readthedocs.io/en/v2.10.0/index.html</a:t>
            </a:r>
            <a:r>
              <a:rPr lang="en-US" sz="1200">
                <a:solidFill>
                  <a:schemeClr val="tx1">
                    <a:lumMod val="49000"/>
                    <a:lumOff val="51000"/>
                  </a:schemeClr>
                </a:solidFill>
              </a:rPr>
              <a:t> </a:t>
            </a:r>
            <a:r>
              <a:rPr lang="en-US" sz="1200">
                <a:solidFill>
                  <a:schemeClr val="tx1">
                    <a:lumMod val="49000"/>
                    <a:lumOff val="51000"/>
                  </a:schemeClr>
                </a:solidFill>
                <a:hlinkClick r:id="rId8">
                  <a:extLst>
                    <a:ext uri="{A12FA001-AC4F-418D-AE19-62706E023703}">
                      <ahyp:hlinkClr xmlns:ahyp="http://schemas.microsoft.com/office/drawing/2018/hyperlinkcolor" val="tx"/>
                    </a:ext>
                  </a:extLst>
                </a:hlinkClick>
              </a:rPr>
              <a:t>https://www.sciencedirect.com/science/article/pii/S2352711023002868</a:t>
            </a:r>
            <a:r>
              <a:rPr lang="en-US" sz="1200">
                <a:solidFill>
                  <a:schemeClr val="tx1">
                    <a:lumMod val="49000"/>
                    <a:lumOff val="51000"/>
                  </a:schemeClr>
                </a:solidFill>
              </a:rPr>
              <a:t> Williamson </a:t>
            </a:r>
            <a:r>
              <a:rPr lang="en-US" sz="1200" err="1">
                <a:solidFill>
                  <a:schemeClr val="tx1">
                    <a:lumMod val="49000"/>
                    <a:lumOff val="51000"/>
                  </a:schemeClr>
                </a:solidFill>
              </a:rPr>
              <a:t>etal</a:t>
            </a:r>
            <a:r>
              <a:rPr lang="en-US" sz="1200">
                <a:solidFill>
                  <a:schemeClr val="tx1">
                    <a:lumMod val="49000"/>
                    <a:lumOff val="51000"/>
                  </a:schemeClr>
                </a:solidFill>
              </a:rPr>
              <a:t> CUG 2024: paper in press</a:t>
            </a:r>
            <a:endParaRPr lang="en-US" sz="1200">
              <a:solidFill>
                <a:schemeClr val="tx1">
                  <a:lumMod val="49000"/>
                  <a:lumOff val="51000"/>
                </a:schemeClr>
              </a:solidFill>
              <a:cs typeface="Calibri"/>
            </a:endParaRPr>
          </a:p>
        </p:txBody>
      </p:sp>
      <p:sp>
        <p:nvSpPr>
          <p:cNvPr id="5" name="TextBox 4">
            <a:extLst>
              <a:ext uri="{FF2B5EF4-FFF2-40B4-BE49-F238E27FC236}">
                <a16:creationId xmlns:a16="http://schemas.microsoft.com/office/drawing/2014/main" id="{DF74203C-C9AD-CE2B-361E-FEC09CD3BCD2}"/>
              </a:ext>
            </a:extLst>
          </p:cNvPr>
          <p:cNvSpPr txBox="1"/>
          <p:nvPr/>
        </p:nvSpPr>
        <p:spPr>
          <a:xfrm>
            <a:off x="5283750" y="5549192"/>
            <a:ext cx="3850315" cy="64633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But large lossy compression degrades the data – greatest impact on the PSF</a:t>
            </a:r>
          </a:p>
        </p:txBody>
      </p:sp>
      <p:sp>
        <p:nvSpPr>
          <p:cNvPr id="13" name="Oval 12">
            <a:extLst>
              <a:ext uri="{FF2B5EF4-FFF2-40B4-BE49-F238E27FC236}">
                <a16:creationId xmlns:a16="http://schemas.microsoft.com/office/drawing/2014/main" id="{805C9730-CDBC-AEF1-D161-0AC212B7DF34}"/>
              </a:ext>
            </a:extLst>
          </p:cNvPr>
          <p:cNvSpPr/>
          <p:nvPr/>
        </p:nvSpPr>
        <p:spPr>
          <a:xfrm>
            <a:off x="991793" y="5109883"/>
            <a:ext cx="821695" cy="646332"/>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E10F37A-8F14-DF7A-8B63-B1F7AD82574A}"/>
              </a:ext>
            </a:extLst>
          </p:cNvPr>
          <p:cNvSpPr txBox="1"/>
          <p:nvPr/>
        </p:nvSpPr>
        <p:spPr>
          <a:xfrm>
            <a:off x="62193" y="4672468"/>
            <a:ext cx="1082348" cy="646331"/>
          </a:xfrm>
          <a:prstGeom prst="rect">
            <a:avLst/>
          </a:prstGeom>
          <a:solidFill>
            <a:schemeClr val="bg1"/>
          </a:solidFill>
          <a:ln>
            <a:solidFill>
              <a:srgbClr val="FF0000"/>
            </a:solidFill>
          </a:ln>
        </p:spPr>
        <p:txBody>
          <a:bodyPr wrap="square" rtlCol="0">
            <a:spAutoFit/>
          </a:bodyPr>
          <a:lstStyle/>
          <a:p>
            <a:r>
              <a:rPr lang="en-US" dirty="0"/>
              <a:t>Lossless</a:t>
            </a:r>
          </a:p>
          <a:p>
            <a:r>
              <a:rPr lang="en-US" dirty="0"/>
              <a:t>CR=7.5</a:t>
            </a:r>
          </a:p>
        </p:txBody>
      </p:sp>
      <p:sp>
        <p:nvSpPr>
          <p:cNvPr id="20" name="Rectangle 19">
            <a:extLst>
              <a:ext uri="{FF2B5EF4-FFF2-40B4-BE49-F238E27FC236}">
                <a16:creationId xmlns:a16="http://schemas.microsoft.com/office/drawing/2014/main" id="{77BE9035-981B-32C5-1BF4-4A4D9828FAE1}"/>
              </a:ext>
            </a:extLst>
          </p:cNvPr>
          <p:cNvSpPr/>
          <p:nvPr/>
        </p:nvSpPr>
        <p:spPr>
          <a:xfrm>
            <a:off x="2132623" y="2816724"/>
            <a:ext cx="2218325" cy="2751503"/>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0F2AE98-5293-473D-A0AC-174337E4A17D}"/>
              </a:ext>
            </a:extLst>
          </p:cNvPr>
          <p:cNvSpPr txBox="1"/>
          <p:nvPr/>
        </p:nvSpPr>
        <p:spPr>
          <a:xfrm>
            <a:off x="2353407" y="2894836"/>
            <a:ext cx="1627369" cy="646331"/>
          </a:xfrm>
          <a:prstGeom prst="rect">
            <a:avLst/>
          </a:prstGeom>
          <a:noFill/>
          <a:ln>
            <a:solidFill>
              <a:srgbClr val="0070C0"/>
            </a:solidFill>
          </a:ln>
        </p:spPr>
        <p:txBody>
          <a:bodyPr wrap="square" rtlCol="0">
            <a:spAutoFit/>
          </a:bodyPr>
          <a:lstStyle/>
          <a:p>
            <a:r>
              <a:rPr lang="en-US" dirty="0"/>
              <a:t>MGARD</a:t>
            </a:r>
          </a:p>
          <a:p>
            <a:r>
              <a:rPr lang="en-US" dirty="0"/>
              <a:t>CR=7.5 - 37.5</a:t>
            </a:r>
          </a:p>
        </p:txBody>
      </p:sp>
      <p:sp>
        <p:nvSpPr>
          <p:cNvPr id="33" name="Rectangle 32">
            <a:extLst>
              <a:ext uri="{FF2B5EF4-FFF2-40B4-BE49-F238E27FC236}">
                <a16:creationId xmlns:a16="http://schemas.microsoft.com/office/drawing/2014/main" id="{B5C29B48-3C4C-A1FC-8963-4A51FE5AFB39}"/>
              </a:ext>
            </a:extLst>
          </p:cNvPr>
          <p:cNvSpPr/>
          <p:nvPr/>
        </p:nvSpPr>
        <p:spPr>
          <a:xfrm>
            <a:off x="3723338" y="4750751"/>
            <a:ext cx="554372" cy="568048"/>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7D3B228-E900-55C5-ADE1-DD92DAF64152}"/>
              </a:ext>
            </a:extLst>
          </p:cNvPr>
          <p:cNvSpPr txBox="1"/>
          <p:nvPr/>
        </p:nvSpPr>
        <p:spPr>
          <a:xfrm>
            <a:off x="3782096" y="4970777"/>
            <a:ext cx="519263" cy="369332"/>
          </a:xfrm>
          <a:prstGeom prst="rect">
            <a:avLst/>
          </a:prstGeom>
          <a:noFill/>
          <a:ln>
            <a:noFill/>
          </a:ln>
        </p:spPr>
        <p:txBody>
          <a:bodyPr wrap="square" rtlCol="0">
            <a:spAutoFit/>
          </a:bodyPr>
          <a:lstStyle/>
          <a:p>
            <a:r>
              <a:rPr lang="en-US" dirty="0"/>
              <a:t>1σ</a:t>
            </a:r>
          </a:p>
        </p:txBody>
      </p:sp>
      <p:sp>
        <p:nvSpPr>
          <p:cNvPr id="6" name="TextBox 5">
            <a:extLst>
              <a:ext uri="{FF2B5EF4-FFF2-40B4-BE49-F238E27FC236}">
                <a16:creationId xmlns:a16="http://schemas.microsoft.com/office/drawing/2014/main" id="{F75214AD-00BA-8D06-6369-DAEC2C680678}"/>
              </a:ext>
            </a:extLst>
          </p:cNvPr>
          <p:cNvSpPr txBox="1"/>
          <p:nvPr/>
        </p:nvSpPr>
        <p:spPr>
          <a:xfrm>
            <a:off x="2699675" y="873129"/>
            <a:ext cx="485930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dirty="0"/>
              <a:t>Jason Wang integrated ADIOS into CASACORE for his PhD (2016)</a:t>
            </a:r>
          </a:p>
        </p:txBody>
      </p:sp>
    </p:spTree>
    <p:extLst>
      <p:ext uri="{BB962C8B-B14F-4D97-AF65-F5344CB8AC3E}">
        <p14:creationId xmlns:p14="http://schemas.microsoft.com/office/powerpoint/2010/main" val="1711350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P spid="20" grpId="0" animBg="1"/>
      <p:bldP spid="21" grpId="0" animBg="1"/>
      <p:bldP spid="33" grpId="0" animBg="1"/>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 y="189660"/>
            <a:ext cx="9062773" cy="830997"/>
          </a:xfrm>
          <a:prstGeom prst="rect">
            <a:avLst/>
          </a:prstGeom>
          <a:solidFill>
            <a:schemeClr val="bg1"/>
          </a:solidFill>
        </p:spPr>
        <p:txBody>
          <a:bodyPr wrap="square" rtlCol="0">
            <a:spAutoFit/>
          </a:bodyPr>
          <a:lstStyle/>
          <a:p>
            <a:r>
              <a:rPr lang="en-US" sz="2400" dirty="0">
                <a:solidFill>
                  <a:srgbClr val="0000FF"/>
                </a:solidFill>
                <a:latin typeface="Arial Unicode MS"/>
                <a:cs typeface="Arial Unicode MS"/>
              </a:rPr>
              <a:t>                                           </a:t>
            </a:r>
            <a:r>
              <a:rPr lang="en-US" sz="2400" dirty="0">
                <a:solidFill>
                  <a:srgbClr val="92D050"/>
                </a:solidFill>
                <a:latin typeface="Arial Unicode MS"/>
                <a:cs typeface="Arial Unicode MS"/>
              </a:rPr>
              <a:t>Motivation</a:t>
            </a:r>
          </a:p>
          <a:p>
            <a:endParaRPr lang="en-US" sz="2400" dirty="0">
              <a:solidFill>
                <a:srgbClr val="0000FF"/>
              </a:solidFill>
              <a:latin typeface="Arial Unicode MS"/>
              <a:cs typeface="Arial Unicode MS"/>
            </a:endParaRPr>
          </a:p>
        </p:txBody>
      </p:sp>
      <p:sp>
        <p:nvSpPr>
          <p:cNvPr id="3" name="TextBox 2"/>
          <p:cNvSpPr txBox="1"/>
          <p:nvPr/>
        </p:nvSpPr>
        <p:spPr>
          <a:xfrm>
            <a:off x="548766" y="1436796"/>
            <a:ext cx="6386871" cy="923330"/>
          </a:xfrm>
          <a:prstGeom prst="rect">
            <a:avLst/>
          </a:prstGeom>
          <a:noFill/>
          <a:ln>
            <a:solidFill>
              <a:schemeClr val="accent1"/>
            </a:solidFill>
          </a:ln>
        </p:spPr>
        <p:txBody>
          <a:bodyPr wrap="square" rtlCol="0">
            <a:spAutoFit/>
          </a:bodyPr>
          <a:lstStyle/>
          <a:p>
            <a:r>
              <a:rPr lang="en-US" dirty="0">
                <a:latin typeface="Arial Unicode MS"/>
                <a:cs typeface="Arial Unicode MS"/>
              </a:rPr>
              <a:t>SKA data reduction `must’ be completed on the day </a:t>
            </a:r>
          </a:p>
          <a:p>
            <a:r>
              <a:rPr lang="en-US" dirty="0">
                <a:latin typeface="Arial Unicode MS"/>
                <a:cs typeface="Arial Unicode MS"/>
              </a:rPr>
              <a:t>	– as there is no space to keep things on the buffer</a:t>
            </a:r>
          </a:p>
          <a:p>
            <a:r>
              <a:rPr lang="en-US" dirty="0">
                <a:latin typeface="Arial Unicode MS"/>
                <a:cs typeface="Arial Unicode MS"/>
              </a:rPr>
              <a:t>There is no space as </a:t>
            </a:r>
            <a:r>
              <a:rPr lang="en-US" dirty="0" err="1">
                <a:latin typeface="Arial Unicode MS"/>
                <a:cs typeface="Arial Unicode MS"/>
              </a:rPr>
              <a:t>multiPB</a:t>
            </a:r>
            <a:r>
              <a:rPr lang="en-US" dirty="0">
                <a:latin typeface="Arial Unicode MS"/>
                <a:cs typeface="Arial Unicode MS"/>
              </a:rPr>
              <a:t> storage is very expensive</a:t>
            </a:r>
          </a:p>
        </p:txBody>
      </p:sp>
      <p:sp>
        <p:nvSpPr>
          <p:cNvPr id="8" name="TextBox 7"/>
          <p:cNvSpPr txBox="1"/>
          <p:nvPr/>
        </p:nvSpPr>
        <p:spPr>
          <a:xfrm>
            <a:off x="665275" y="2913066"/>
            <a:ext cx="4578818" cy="923330"/>
          </a:xfrm>
          <a:prstGeom prst="rect">
            <a:avLst/>
          </a:prstGeom>
          <a:noFill/>
          <a:ln>
            <a:solidFill>
              <a:srgbClr val="FF0000"/>
            </a:solidFill>
          </a:ln>
        </p:spPr>
        <p:txBody>
          <a:bodyPr wrap="none" rtlCol="0">
            <a:spAutoFit/>
          </a:bodyPr>
          <a:lstStyle/>
          <a:p>
            <a:pPr marL="285750" indent="-285750">
              <a:buFont typeface="Wingdings" charset="2"/>
              <a:buChar char="Ø"/>
            </a:pPr>
            <a:r>
              <a:rPr lang="en-US" dirty="0"/>
              <a:t>Reduction of precision must have an impact</a:t>
            </a:r>
          </a:p>
          <a:p>
            <a:pPr marL="285750" indent="-285750">
              <a:buFont typeface="Wingdings" charset="2"/>
              <a:buChar char="Ø"/>
            </a:pPr>
            <a:r>
              <a:rPr lang="en-US" dirty="0"/>
              <a:t>Very hard to predict extent of the impact</a:t>
            </a:r>
          </a:p>
          <a:p>
            <a:pPr marL="285750" indent="-285750">
              <a:buFont typeface="Wingdings" charset="2"/>
              <a:buChar char="Ø"/>
            </a:pPr>
            <a:r>
              <a:rPr lang="en-US" dirty="0"/>
              <a:t>Developing a range of tests to provide this</a:t>
            </a:r>
          </a:p>
        </p:txBody>
      </p:sp>
      <p:sp>
        <p:nvSpPr>
          <p:cNvPr id="9" name="TextBox 8"/>
          <p:cNvSpPr txBox="1"/>
          <p:nvPr/>
        </p:nvSpPr>
        <p:spPr>
          <a:xfrm>
            <a:off x="665275" y="4523205"/>
            <a:ext cx="5557932" cy="923330"/>
          </a:xfrm>
          <a:prstGeom prst="rect">
            <a:avLst/>
          </a:prstGeom>
          <a:noFill/>
          <a:ln>
            <a:solidFill>
              <a:srgbClr val="00B050"/>
            </a:solidFill>
          </a:ln>
        </p:spPr>
        <p:txBody>
          <a:bodyPr wrap="none" rtlCol="0">
            <a:spAutoFit/>
          </a:bodyPr>
          <a:lstStyle/>
          <a:p>
            <a:r>
              <a:rPr lang="en-US" dirty="0">
                <a:latin typeface="Arial Unicode MS"/>
                <a:cs typeface="Arial Unicode MS"/>
              </a:rPr>
              <a:t>Different projects have different needs</a:t>
            </a:r>
          </a:p>
          <a:p>
            <a:r>
              <a:rPr lang="en-US" dirty="0">
                <a:latin typeface="Arial Unicode MS"/>
                <a:cs typeface="Arial Unicode MS"/>
              </a:rPr>
              <a:t>DINGO: Can (and want to) stack in </a:t>
            </a:r>
            <a:r>
              <a:rPr lang="en-US" dirty="0" err="1">
                <a:latin typeface="Arial Unicode MS"/>
                <a:cs typeface="Arial Unicode MS"/>
              </a:rPr>
              <a:t>uv</a:t>
            </a:r>
            <a:endParaRPr lang="en-US" dirty="0">
              <a:latin typeface="Arial Unicode MS"/>
              <a:cs typeface="Arial Unicode MS"/>
            </a:endParaRPr>
          </a:p>
          <a:p>
            <a:r>
              <a:rPr lang="en-US" dirty="0">
                <a:latin typeface="Arial Unicode MS"/>
                <a:cs typeface="Arial Unicode MS"/>
              </a:rPr>
              <a:t>GENERAL: Reduce the size of the measurement set</a:t>
            </a:r>
          </a:p>
        </p:txBody>
      </p:sp>
      <p:sp>
        <p:nvSpPr>
          <p:cNvPr id="10" name="TextBox 9"/>
          <p:cNvSpPr txBox="1"/>
          <p:nvPr/>
        </p:nvSpPr>
        <p:spPr>
          <a:xfrm>
            <a:off x="307100" y="2487595"/>
            <a:ext cx="2683748" cy="369332"/>
          </a:xfrm>
          <a:prstGeom prst="rect">
            <a:avLst/>
          </a:prstGeom>
          <a:noFill/>
        </p:spPr>
        <p:txBody>
          <a:bodyPr wrap="none" rtlCol="0">
            <a:spAutoFit/>
          </a:bodyPr>
          <a:lstStyle/>
          <a:p>
            <a:r>
              <a:rPr lang="en-US" b="1" dirty="0">
                <a:solidFill>
                  <a:srgbClr val="FF0000"/>
                </a:solidFill>
                <a:latin typeface="Arial Unicode MS"/>
                <a:cs typeface="Arial Unicode MS"/>
              </a:rPr>
              <a:t>Minus - Image artifacts:</a:t>
            </a:r>
          </a:p>
        </p:txBody>
      </p:sp>
      <p:sp>
        <p:nvSpPr>
          <p:cNvPr id="12" name="TextBox 11"/>
          <p:cNvSpPr txBox="1"/>
          <p:nvPr/>
        </p:nvSpPr>
        <p:spPr>
          <a:xfrm>
            <a:off x="326344" y="1027369"/>
            <a:ext cx="2172390" cy="369332"/>
          </a:xfrm>
          <a:prstGeom prst="rect">
            <a:avLst/>
          </a:prstGeom>
          <a:noFill/>
        </p:spPr>
        <p:txBody>
          <a:bodyPr wrap="none" rtlCol="0">
            <a:spAutoFit/>
          </a:bodyPr>
          <a:lstStyle/>
          <a:p>
            <a:r>
              <a:rPr lang="en-US" dirty="0">
                <a:solidFill>
                  <a:srgbClr val="3366FF"/>
                </a:solidFill>
                <a:latin typeface="Arial Unicode MS"/>
                <a:cs typeface="Arial Unicode MS"/>
              </a:rPr>
              <a:t>Plus - Cost Drivers:</a:t>
            </a:r>
          </a:p>
        </p:txBody>
      </p:sp>
      <p:sp>
        <p:nvSpPr>
          <p:cNvPr id="13" name="TextBox 12"/>
          <p:cNvSpPr txBox="1"/>
          <p:nvPr/>
        </p:nvSpPr>
        <p:spPr>
          <a:xfrm>
            <a:off x="367053" y="3995134"/>
            <a:ext cx="1550424" cy="369332"/>
          </a:xfrm>
          <a:prstGeom prst="rect">
            <a:avLst/>
          </a:prstGeom>
          <a:noFill/>
          <a:ln>
            <a:noFill/>
          </a:ln>
        </p:spPr>
        <p:txBody>
          <a:bodyPr wrap="none" rtlCol="0">
            <a:spAutoFit/>
          </a:bodyPr>
          <a:lstStyle/>
          <a:p>
            <a:r>
              <a:rPr lang="en-US" b="1" dirty="0">
                <a:solidFill>
                  <a:srgbClr val="008000"/>
                </a:solidFill>
                <a:latin typeface="Arial Unicode MS"/>
                <a:cs typeface="Arial Unicode MS"/>
              </a:rPr>
              <a:t>Applications</a:t>
            </a:r>
            <a:r>
              <a:rPr lang="en-US" dirty="0">
                <a:solidFill>
                  <a:srgbClr val="008000"/>
                </a:solidFill>
                <a:latin typeface="Arial Unicode MS"/>
                <a:cs typeface="Arial Unicode MS"/>
              </a:rPr>
              <a:t>:</a:t>
            </a:r>
          </a:p>
        </p:txBody>
      </p:sp>
    </p:spTree>
    <p:extLst>
      <p:ext uri="{BB962C8B-B14F-4D97-AF65-F5344CB8AC3E}">
        <p14:creationId xmlns:p14="http://schemas.microsoft.com/office/powerpoint/2010/main" val="1559531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9A70A2-E80C-184D-44E8-3D5CC2060DC9}"/>
              </a:ext>
            </a:extLst>
          </p:cNvPr>
          <p:cNvSpPr>
            <a:spLocks noGrp="1"/>
          </p:cNvSpPr>
          <p:nvPr>
            <p:ph type="title"/>
          </p:nvPr>
        </p:nvSpPr>
        <p:spPr/>
        <p:txBody>
          <a:bodyPr/>
          <a:lstStyle/>
          <a:p>
            <a:r>
              <a:rPr lang="en-US" dirty="0"/>
              <a:t>Current focus</a:t>
            </a:r>
          </a:p>
        </p:txBody>
      </p:sp>
      <p:sp>
        <p:nvSpPr>
          <p:cNvPr id="5" name="Text Placeholder 2">
            <a:extLst>
              <a:ext uri="{FF2B5EF4-FFF2-40B4-BE49-F238E27FC236}">
                <a16:creationId xmlns:a16="http://schemas.microsoft.com/office/drawing/2014/main" id="{D3143683-BE76-4B78-699C-98750F14EC44}"/>
              </a:ext>
            </a:extLst>
          </p:cNvPr>
          <p:cNvSpPr>
            <a:spLocks noGrp="1"/>
          </p:cNvSpPr>
          <p:nvPr>
            <p:ph idx="3"/>
          </p:nvPr>
        </p:nvSpPr>
        <p:spPr>
          <a:xfrm>
            <a:off x="500062" y="1143000"/>
            <a:ext cx="8206384" cy="4849238"/>
          </a:xfrm>
        </p:spPr>
        <p:txBody>
          <a:bodyPr>
            <a:normAutofit/>
          </a:bodyPr>
          <a:lstStyle/>
          <a:p>
            <a:r>
              <a:rPr lang="en-US" dirty="0">
                <a:solidFill>
                  <a:schemeClr val="tx1"/>
                </a:solidFill>
              </a:rPr>
              <a:t>DINGO compression lossless &amp; the </a:t>
            </a:r>
            <a:r>
              <a:rPr lang="en-US" dirty="0" err="1">
                <a:solidFill>
                  <a:schemeClr val="tx1"/>
                </a:solidFill>
              </a:rPr>
              <a:t>uv</a:t>
            </a:r>
            <a:r>
              <a:rPr lang="en-US" dirty="0">
                <a:solidFill>
                  <a:schemeClr val="tx1"/>
                </a:solidFill>
              </a:rPr>
              <a:t>-grid</a:t>
            </a:r>
          </a:p>
          <a:p>
            <a:endParaRPr lang="en-US" dirty="0">
              <a:solidFill>
                <a:schemeClr val="tx1"/>
              </a:solidFill>
            </a:endParaRPr>
          </a:p>
          <a:p>
            <a:pPr lvl="1"/>
            <a:r>
              <a:rPr lang="en-US" dirty="0">
                <a:solidFill>
                  <a:schemeClr val="tx1"/>
                </a:solidFill>
              </a:rPr>
              <a:t>	Obviousl</a:t>
            </a:r>
            <a:r>
              <a:rPr lang="en-US" dirty="0"/>
              <a:t>y, a good idea, as most values were zero</a:t>
            </a:r>
          </a:p>
          <a:p>
            <a:endParaRPr lang="en-US" dirty="0">
              <a:solidFill>
                <a:schemeClr val="tx1"/>
              </a:solidFill>
            </a:endParaRPr>
          </a:p>
          <a:p>
            <a:r>
              <a:rPr lang="en-US" dirty="0">
                <a:solidFill>
                  <a:schemeClr val="tx1"/>
                </a:solidFill>
              </a:rPr>
              <a:t>We also explored lossy as extending it was easy…</a:t>
            </a:r>
          </a:p>
          <a:p>
            <a:endParaRPr lang="en-US" dirty="0">
              <a:solidFill>
                <a:schemeClr val="tx1"/>
              </a:solidFill>
            </a:endParaRPr>
          </a:p>
          <a:p>
            <a:pPr lvl="1"/>
            <a:r>
              <a:rPr lang="en-US" dirty="0">
                <a:solidFill>
                  <a:schemeClr val="tx1"/>
                </a:solidFill>
              </a:rPr>
              <a:t>	Obviousl</a:t>
            </a:r>
            <a:r>
              <a:rPr lang="en-US" dirty="0"/>
              <a:t>y, I expected it to fail</a:t>
            </a:r>
          </a:p>
          <a:p>
            <a:pPr lvl="1"/>
            <a:r>
              <a:rPr lang="en-US" dirty="0"/>
              <a:t>	Everyone knows raw-visibilities are Gaussian</a:t>
            </a:r>
          </a:p>
          <a:p>
            <a:pPr lvl="1"/>
            <a:r>
              <a:rPr lang="en-US" dirty="0"/>
              <a:t>  		white noise, which can not be compressed.</a:t>
            </a:r>
            <a:endParaRPr lang="en-US" dirty="0">
              <a:solidFill>
                <a:schemeClr val="tx1"/>
              </a:solidFill>
            </a:endParaRPr>
          </a:p>
          <a:p>
            <a:endParaRPr lang="en-US" dirty="0">
              <a:solidFill>
                <a:schemeClr val="tx1"/>
              </a:solidFill>
            </a:endParaRPr>
          </a:p>
        </p:txBody>
      </p:sp>
      <p:sp>
        <p:nvSpPr>
          <p:cNvPr id="6" name="TextBox 5">
            <a:extLst>
              <a:ext uri="{FF2B5EF4-FFF2-40B4-BE49-F238E27FC236}">
                <a16:creationId xmlns:a16="http://schemas.microsoft.com/office/drawing/2014/main" id="{4B73B93B-7A59-BB43-6E36-3AB10635BFFC}"/>
              </a:ext>
            </a:extLst>
          </p:cNvPr>
          <p:cNvSpPr txBox="1"/>
          <p:nvPr/>
        </p:nvSpPr>
        <p:spPr>
          <a:xfrm>
            <a:off x="5058668" y="2644170"/>
            <a:ext cx="3582961" cy="1569660"/>
          </a:xfrm>
          <a:prstGeom prst="rect">
            <a:avLst/>
          </a:prstGeom>
          <a:solidFill>
            <a:schemeClr val="bg2"/>
          </a:solidFill>
        </p:spPr>
        <p:txBody>
          <a:bodyPr wrap="square" rtlCol="0">
            <a:spAutoFit/>
          </a:bodyPr>
          <a:lstStyle/>
          <a:p>
            <a:pPr algn="ctr"/>
            <a:r>
              <a:rPr lang="en-US" sz="3200" dirty="0">
                <a:solidFill>
                  <a:srgbClr val="FF0000"/>
                </a:solidFill>
              </a:rPr>
              <a:t>Completely wrong</a:t>
            </a:r>
          </a:p>
          <a:p>
            <a:pPr algn="ctr"/>
            <a:r>
              <a:rPr lang="en-US" sz="3200" dirty="0">
                <a:solidFill>
                  <a:srgbClr val="FF0000"/>
                </a:solidFill>
              </a:rPr>
              <a:t>Works really well</a:t>
            </a:r>
          </a:p>
          <a:p>
            <a:pPr algn="ctr"/>
            <a:r>
              <a:rPr lang="en-US" sz="3200" dirty="0">
                <a:solidFill>
                  <a:srgbClr val="FF0000"/>
                </a:solidFill>
              </a:rPr>
              <a:t>Lesson for me</a:t>
            </a:r>
          </a:p>
        </p:txBody>
      </p:sp>
    </p:spTree>
    <p:extLst>
      <p:ext uri="{BB962C8B-B14F-4D97-AF65-F5344CB8AC3E}">
        <p14:creationId xmlns:p14="http://schemas.microsoft.com/office/powerpoint/2010/main" val="2052779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65DC-F4CE-F5F4-703F-9C4DD326DB4A}"/>
              </a:ext>
            </a:extLst>
          </p:cNvPr>
          <p:cNvSpPr>
            <a:spLocks noGrp="1"/>
          </p:cNvSpPr>
          <p:nvPr>
            <p:ph type="title"/>
          </p:nvPr>
        </p:nvSpPr>
        <p:spPr>
          <a:xfrm>
            <a:off x="1249680" y="268561"/>
            <a:ext cx="7518400" cy="650240"/>
          </a:xfrm>
        </p:spPr>
        <p:txBody>
          <a:bodyPr anchor="ctr">
            <a:normAutofit/>
          </a:bodyPr>
          <a:lstStyle/>
          <a:p>
            <a:pPr>
              <a:lnSpc>
                <a:spcPct val="90000"/>
              </a:lnSpc>
            </a:pPr>
            <a:r>
              <a:rPr lang="en-US" sz="3700" dirty="0"/>
              <a:t>Locations for compression</a:t>
            </a:r>
          </a:p>
        </p:txBody>
      </p:sp>
      <p:pic>
        <p:nvPicPr>
          <p:cNvPr id="5" name="Picture 4" descr="A diagram of a process&#10;&#10;AI-generated content may be incorrect.">
            <a:extLst>
              <a:ext uri="{FF2B5EF4-FFF2-40B4-BE49-F238E27FC236}">
                <a16:creationId xmlns:a16="http://schemas.microsoft.com/office/drawing/2014/main" id="{AE37D6EF-765D-1B47-AFB3-D9309220F9F6}"/>
              </a:ext>
            </a:extLst>
          </p:cNvPr>
          <p:cNvPicPr>
            <a:picLocks noChangeAspect="1"/>
          </p:cNvPicPr>
          <p:nvPr/>
        </p:nvPicPr>
        <p:blipFill>
          <a:blip r:embed="rId4"/>
          <a:stretch>
            <a:fillRect/>
          </a:stretch>
        </p:blipFill>
        <p:spPr>
          <a:xfrm>
            <a:off x="325121" y="1395711"/>
            <a:ext cx="8442643" cy="3683917"/>
          </a:xfrm>
          <a:prstGeom prst="rect">
            <a:avLst/>
          </a:prstGeom>
          <a:noFill/>
        </p:spPr>
      </p:pic>
      <p:sp>
        <p:nvSpPr>
          <p:cNvPr id="10" name="Text Placeholder 3">
            <a:extLst>
              <a:ext uri="{FF2B5EF4-FFF2-40B4-BE49-F238E27FC236}">
                <a16:creationId xmlns:a16="http://schemas.microsoft.com/office/drawing/2014/main" id="{80A6ECDB-2805-1E18-D8DA-ED5FC7281BC0}"/>
              </a:ext>
            </a:extLst>
          </p:cNvPr>
          <p:cNvSpPr>
            <a:spLocks noGrp="1"/>
          </p:cNvSpPr>
          <p:nvPr>
            <p:ph type="body" sz="quarter" idx="13"/>
          </p:nvPr>
        </p:nvSpPr>
        <p:spPr>
          <a:xfrm>
            <a:off x="1249680" y="856755"/>
            <a:ext cx="8442325" cy="538956"/>
          </a:xfrm>
        </p:spPr>
        <p:txBody>
          <a:bodyPr/>
          <a:lstStyle/>
          <a:p>
            <a:r>
              <a:rPr lang="en-US" dirty="0"/>
              <a:t>Where can we compress the data?</a:t>
            </a:r>
          </a:p>
        </p:txBody>
      </p:sp>
      <p:sp>
        <p:nvSpPr>
          <p:cNvPr id="6" name="Rounded Rectangle 5">
            <a:extLst>
              <a:ext uri="{FF2B5EF4-FFF2-40B4-BE49-F238E27FC236}">
                <a16:creationId xmlns:a16="http://schemas.microsoft.com/office/drawing/2014/main" id="{257C4D2B-CC3F-17F9-946B-4FEF950561E4}"/>
              </a:ext>
            </a:extLst>
          </p:cNvPr>
          <p:cNvSpPr/>
          <p:nvPr/>
        </p:nvSpPr>
        <p:spPr>
          <a:xfrm>
            <a:off x="322580" y="4696591"/>
            <a:ext cx="2001520" cy="449943"/>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FF0000"/>
                </a:solidFill>
              </a:rPr>
              <a:t>1)</a:t>
            </a:r>
          </a:p>
        </p:txBody>
      </p:sp>
      <p:sp>
        <p:nvSpPr>
          <p:cNvPr id="9" name="Rounded Rectangle 8">
            <a:extLst>
              <a:ext uri="{FF2B5EF4-FFF2-40B4-BE49-F238E27FC236}">
                <a16:creationId xmlns:a16="http://schemas.microsoft.com/office/drawing/2014/main" id="{629E8DC8-A6F4-D51B-B4FF-2E4022DAD87B}"/>
              </a:ext>
            </a:extLst>
          </p:cNvPr>
          <p:cNvSpPr/>
          <p:nvPr/>
        </p:nvSpPr>
        <p:spPr>
          <a:xfrm>
            <a:off x="2974651" y="3975950"/>
            <a:ext cx="1720012" cy="43639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FF0000"/>
                </a:solidFill>
              </a:rPr>
              <a:t>2)</a:t>
            </a:r>
          </a:p>
        </p:txBody>
      </p:sp>
      <p:sp>
        <p:nvSpPr>
          <p:cNvPr id="11" name="Rounded Rectangle 10">
            <a:extLst>
              <a:ext uri="{FF2B5EF4-FFF2-40B4-BE49-F238E27FC236}">
                <a16:creationId xmlns:a16="http://schemas.microsoft.com/office/drawing/2014/main" id="{0FA2F11A-E114-905A-9B27-4A37B7A45643}"/>
              </a:ext>
            </a:extLst>
          </p:cNvPr>
          <p:cNvSpPr/>
          <p:nvPr/>
        </p:nvSpPr>
        <p:spPr>
          <a:xfrm>
            <a:off x="6071748" y="3706347"/>
            <a:ext cx="1262001" cy="813418"/>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FF0000"/>
                </a:solidFill>
              </a:rPr>
              <a:t>3)</a:t>
            </a:r>
          </a:p>
        </p:txBody>
      </p:sp>
      <p:sp>
        <p:nvSpPr>
          <p:cNvPr id="12" name="Rounded Rectangle 11">
            <a:extLst>
              <a:ext uri="{FF2B5EF4-FFF2-40B4-BE49-F238E27FC236}">
                <a16:creationId xmlns:a16="http://schemas.microsoft.com/office/drawing/2014/main" id="{DF5F6341-05B0-0AA1-06E8-E8EF08E9184F}"/>
              </a:ext>
            </a:extLst>
          </p:cNvPr>
          <p:cNvSpPr/>
          <p:nvPr/>
        </p:nvSpPr>
        <p:spPr>
          <a:xfrm>
            <a:off x="7463777" y="3733148"/>
            <a:ext cx="1326289" cy="734952"/>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FF0000"/>
                </a:solidFill>
              </a:rPr>
              <a:t>4)</a:t>
            </a:r>
          </a:p>
        </p:txBody>
      </p:sp>
      <p:sp>
        <p:nvSpPr>
          <p:cNvPr id="13" name="TextBox 12">
            <a:extLst>
              <a:ext uri="{FF2B5EF4-FFF2-40B4-BE49-F238E27FC236}">
                <a16:creationId xmlns:a16="http://schemas.microsoft.com/office/drawing/2014/main" id="{53599D72-DFC4-B181-6A21-9D4338E19000}"/>
              </a:ext>
            </a:extLst>
          </p:cNvPr>
          <p:cNvSpPr txBox="1"/>
          <p:nvPr/>
        </p:nvSpPr>
        <p:spPr>
          <a:xfrm>
            <a:off x="325121" y="5401080"/>
            <a:ext cx="2447108" cy="923330"/>
          </a:xfrm>
          <a:prstGeom prst="rect">
            <a:avLst/>
          </a:prstGeom>
          <a:noFill/>
        </p:spPr>
        <p:txBody>
          <a:bodyPr wrap="square" rtlCol="0">
            <a:spAutoFit/>
          </a:bodyPr>
          <a:lstStyle/>
          <a:p>
            <a:pPr algn="ctr"/>
            <a:r>
              <a:rPr lang="en-US" dirty="0"/>
              <a:t>Possible for SKA and other pathfinders</a:t>
            </a:r>
          </a:p>
          <a:p>
            <a:pPr algn="ctr"/>
            <a:r>
              <a:rPr lang="en-US" dirty="0"/>
              <a:t>EHT-2030 application</a:t>
            </a:r>
          </a:p>
        </p:txBody>
      </p:sp>
      <p:sp>
        <p:nvSpPr>
          <p:cNvPr id="14" name="TextBox 13">
            <a:extLst>
              <a:ext uri="{FF2B5EF4-FFF2-40B4-BE49-F238E27FC236}">
                <a16:creationId xmlns:a16="http://schemas.microsoft.com/office/drawing/2014/main" id="{3C03F8ED-5540-33F3-1B10-AC40B26D737B}"/>
              </a:ext>
            </a:extLst>
          </p:cNvPr>
          <p:cNvSpPr txBox="1"/>
          <p:nvPr/>
        </p:nvSpPr>
        <p:spPr>
          <a:xfrm>
            <a:off x="7333749" y="4523917"/>
            <a:ext cx="1756546" cy="1754326"/>
          </a:xfrm>
          <a:prstGeom prst="rect">
            <a:avLst/>
          </a:prstGeom>
          <a:noFill/>
        </p:spPr>
        <p:txBody>
          <a:bodyPr wrap="square" rtlCol="0">
            <a:spAutoFit/>
          </a:bodyPr>
          <a:lstStyle/>
          <a:p>
            <a:pPr algn="ctr"/>
            <a:r>
              <a:rPr lang="en-US" dirty="0"/>
              <a:t>The traditional location for compression. </a:t>
            </a:r>
          </a:p>
          <a:p>
            <a:pPr algn="ctr"/>
            <a:r>
              <a:rPr lang="en-US" dirty="0"/>
              <a:t>Radio Sky is empty; high potential</a:t>
            </a:r>
          </a:p>
        </p:txBody>
      </p:sp>
      <p:sp>
        <p:nvSpPr>
          <p:cNvPr id="15" name="TextBox 14">
            <a:extLst>
              <a:ext uri="{FF2B5EF4-FFF2-40B4-BE49-F238E27FC236}">
                <a16:creationId xmlns:a16="http://schemas.microsoft.com/office/drawing/2014/main" id="{116ED414-A262-5615-8F30-395153CA9F49}"/>
              </a:ext>
            </a:extLst>
          </p:cNvPr>
          <p:cNvSpPr txBox="1"/>
          <p:nvPr/>
        </p:nvSpPr>
        <p:spPr>
          <a:xfrm>
            <a:off x="4994367" y="4592342"/>
            <a:ext cx="2447108" cy="1200329"/>
          </a:xfrm>
          <a:prstGeom prst="rect">
            <a:avLst/>
          </a:prstGeom>
          <a:noFill/>
        </p:spPr>
        <p:txBody>
          <a:bodyPr wrap="square" rtlCol="0">
            <a:spAutoFit/>
          </a:bodyPr>
          <a:lstStyle/>
          <a:p>
            <a:pPr algn="ctr"/>
            <a:r>
              <a:rPr lang="en-US" dirty="0"/>
              <a:t>Original focus of our work. Grid is largely zeros, highly compressible</a:t>
            </a:r>
          </a:p>
        </p:txBody>
      </p:sp>
      <p:sp>
        <p:nvSpPr>
          <p:cNvPr id="16" name="TextBox 15">
            <a:extLst>
              <a:ext uri="{FF2B5EF4-FFF2-40B4-BE49-F238E27FC236}">
                <a16:creationId xmlns:a16="http://schemas.microsoft.com/office/drawing/2014/main" id="{4477D27C-1D75-AB2E-A397-D911A6839460}"/>
              </a:ext>
            </a:extLst>
          </p:cNvPr>
          <p:cNvSpPr txBox="1"/>
          <p:nvPr/>
        </p:nvSpPr>
        <p:spPr>
          <a:xfrm>
            <a:off x="2767146" y="4452859"/>
            <a:ext cx="2447108" cy="646331"/>
          </a:xfrm>
          <a:prstGeom prst="rect">
            <a:avLst/>
          </a:prstGeom>
          <a:noFill/>
        </p:spPr>
        <p:txBody>
          <a:bodyPr wrap="square" rtlCol="0">
            <a:spAutoFit/>
          </a:bodyPr>
          <a:lstStyle/>
          <a:p>
            <a:pPr algn="ctr"/>
            <a:r>
              <a:rPr lang="en-US" dirty="0"/>
              <a:t>Current focus of our work. </a:t>
            </a:r>
          </a:p>
        </p:txBody>
      </p:sp>
    </p:spTree>
    <p:custDataLst>
      <p:tags r:id="rId1"/>
    </p:custDataLst>
    <p:extLst>
      <p:ext uri="{BB962C8B-B14F-4D97-AF65-F5344CB8AC3E}">
        <p14:creationId xmlns:p14="http://schemas.microsoft.com/office/powerpoint/2010/main" val="260424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1" grpId="0" animBg="1"/>
      <p:bldP spid="11" grpId="1" animBg="1"/>
      <p:bldP spid="12" grpId="0" animBg="1"/>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74A0-EC14-5C7A-2A79-A2488FCBB75F}"/>
              </a:ext>
            </a:extLst>
          </p:cNvPr>
          <p:cNvSpPr>
            <a:spLocks noGrp="1"/>
          </p:cNvSpPr>
          <p:nvPr>
            <p:ph type="title"/>
          </p:nvPr>
        </p:nvSpPr>
        <p:spPr>
          <a:xfrm>
            <a:off x="1173712" y="268558"/>
            <a:ext cx="7556653" cy="650240"/>
          </a:xfrm>
        </p:spPr>
        <p:txBody>
          <a:bodyPr>
            <a:normAutofit/>
          </a:bodyPr>
          <a:lstStyle/>
          <a:p>
            <a:r>
              <a:rPr lang="en-US" sz="3600" dirty="0"/>
              <a:t>Options: Multi-Grid vs Bit-Truncation</a:t>
            </a:r>
          </a:p>
        </p:txBody>
      </p:sp>
      <p:sp>
        <p:nvSpPr>
          <p:cNvPr id="4" name="TextBox 3">
            <a:extLst>
              <a:ext uri="{FF2B5EF4-FFF2-40B4-BE49-F238E27FC236}">
                <a16:creationId xmlns:a16="http://schemas.microsoft.com/office/drawing/2014/main" id="{E8B7E2E1-42D5-FA7B-D0ED-54071D241F4E}"/>
              </a:ext>
            </a:extLst>
          </p:cNvPr>
          <p:cNvSpPr txBox="1"/>
          <p:nvPr/>
        </p:nvSpPr>
        <p:spPr>
          <a:xfrm>
            <a:off x="676795" y="1428577"/>
            <a:ext cx="6737998" cy="830997"/>
          </a:xfrm>
          <a:prstGeom prst="rect">
            <a:avLst/>
          </a:prstGeom>
          <a:noFill/>
        </p:spPr>
        <p:txBody>
          <a:bodyPr wrap="none" rtlCol="0">
            <a:spAutoFit/>
          </a:bodyPr>
          <a:lstStyle/>
          <a:p>
            <a:r>
              <a:rPr lang="en-US" sz="2400" dirty="0"/>
              <a:t>Bit Truncation is very simple: </a:t>
            </a:r>
          </a:p>
          <a:p>
            <a:r>
              <a:rPr lang="en-US" sz="2400" dirty="0"/>
              <a:t>	For every 32bit float, reduce the representation: </a:t>
            </a:r>
          </a:p>
        </p:txBody>
      </p:sp>
      <p:graphicFrame>
        <p:nvGraphicFramePr>
          <p:cNvPr id="7" name="Table 6">
            <a:extLst>
              <a:ext uri="{FF2B5EF4-FFF2-40B4-BE49-F238E27FC236}">
                <a16:creationId xmlns:a16="http://schemas.microsoft.com/office/drawing/2014/main" id="{064C7DD5-9C01-9EBC-9CE6-008664785EDB}"/>
              </a:ext>
            </a:extLst>
          </p:cNvPr>
          <p:cNvGraphicFramePr>
            <a:graphicFrameLocks noGrp="1"/>
          </p:cNvGraphicFramePr>
          <p:nvPr>
            <p:extLst>
              <p:ext uri="{D42A27DB-BD31-4B8C-83A1-F6EECF244321}">
                <p14:modId xmlns:p14="http://schemas.microsoft.com/office/powerpoint/2010/main" val="247764622"/>
              </p:ext>
            </p:extLst>
          </p:nvPr>
        </p:nvGraphicFramePr>
        <p:xfrm>
          <a:off x="1577340" y="2497991"/>
          <a:ext cx="6096000" cy="37084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3498638376"/>
                    </a:ext>
                  </a:extLst>
                </a:gridCol>
                <a:gridCol w="762000">
                  <a:extLst>
                    <a:ext uri="{9D8B030D-6E8A-4147-A177-3AD203B41FA5}">
                      <a16:colId xmlns:a16="http://schemas.microsoft.com/office/drawing/2014/main" val="361500911"/>
                    </a:ext>
                  </a:extLst>
                </a:gridCol>
                <a:gridCol w="762000">
                  <a:extLst>
                    <a:ext uri="{9D8B030D-6E8A-4147-A177-3AD203B41FA5}">
                      <a16:colId xmlns:a16="http://schemas.microsoft.com/office/drawing/2014/main" val="3713721620"/>
                    </a:ext>
                  </a:extLst>
                </a:gridCol>
                <a:gridCol w="762000">
                  <a:extLst>
                    <a:ext uri="{9D8B030D-6E8A-4147-A177-3AD203B41FA5}">
                      <a16:colId xmlns:a16="http://schemas.microsoft.com/office/drawing/2014/main" val="2166275227"/>
                    </a:ext>
                  </a:extLst>
                </a:gridCol>
                <a:gridCol w="762000">
                  <a:extLst>
                    <a:ext uri="{9D8B030D-6E8A-4147-A177-3AD203B41FA5}">
                      <a16:colId xmlns:a16="http://schemas.microsoft.com/office/drawing/2014/main" val="4123200890"/>
                    </a:ext>
                  </a:extLst>
                </a:gridCol>
                <a:gridCol w="762000">
                  <a:extLst>
                    <a:ext uri="{9D8B030D-6E8A-4147-A177-3AD203B41FA5}">
                      <a16:colId xmlns:a16="http://schemas.microsoft.com/office/drawing/2014/main" val="2651096889"/>
                    </a:ext>
                  </a:extLst>
                </a:gridCol>
                <a:gridCol w="762000">
                  <a:extLst>
                    <a:ext uri="{9D8B030D-6E8A-4147-A177-3AD203B41FA5}">
                      <a16:colId xmlns:a16="http://schemas.microsoft.com/office/drawing/2014/main" val="874471609"/>
                    </a:ext>
                  </a:extLst>
                </a:gridCol>
                <a:gridCol w="762000">
                  <a:extLst>
                    <a:ext uri="{9D8B030D-6E8A-4147-A177-3AD203B41FA5}">
                      <a16:colId xmlns:a16="http://schemas.microsoft.com/office/drawing/2014/main" val="546321205"/>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96208877"/>
                  </a:ext>
                </a:extLst>
              </a:tr>
            </a:tbl>
          </a:graphicData>
        </a:graphic>
      </p:graphicFrame>
      <p:graphicFrame>
        <p:nvGraphicFramePr>
          <p:cNvPr id="8" name="Table 7">
            <a:extLst>
              <a:ext uri="{FF2B5EF4-FFF2-40B4-BE49-F238E27FC236}">
                <a16:creationId xmlns:a16="http://schemas.microsoft.com/office/drawing/2014/main" id="{782472D2-6EEE-1D0F-97FB-903EB1D84724}"/>
              </a:ext>
            </a:extLst>
          </p:cNvPr>
          <p:cNvGraphicFramePr>
            <a:graphicFrameLocks noGrp="1"/>
          </p:cNvGraphicFramePr>
          <p:nvPr>
            <p:extLst>
              <p:ext uri="{D42A27DB-BD31-4B8C-83A1-F6EECF244321}">
                <p14:modId xmlns:p14="http://schemas.microsoft.com/office/powerpoint/2010/main" val="3940386548"/>
              </p:ext>
            </p:extLst>
          </p:nvPr>
        </p:nvGraphicFramePr>
        <p:xfrm>
          <a:off x="1577340" y="3058160"/>
          <a:ext cx="6096000" cy="37084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3498638376"/>
                    </a:ext>
                  </a:extLst>
                </a:gridCol>
                <a:gridCol w="762000">
                  <a:extLst>
                    <a:ext uri="{9D8B030D-6E8A-4147-A177-3AD203B41FA5}">
                      <a16:colId xmlns:a16="http://schemas.microsoft.com/office/drawing/2014/main" val="361500911"/>
                    </a:ext>
                  </a:extLst>
                </a:gridCol>
                <a:gridCol w="762000">
                  <a:extLst>
                    <a:ext uri="{9D8B030D-6E8A-4147-A177-3AD203B41FA5}">
                      <a16:colId xmlns:a16="http://schemas.microsoft.com/office/drawing/2014/main" val="3713721620"/>
                    </a:ext>
                  </a:extLst>
                </a:gridCol>
                <a:gridCol w="762000">
                  <a:extLst>
                    <a:ext uri="{9D8B030D-6E8A-4147-A177-3AD203B41FA5}">
                      <a16:colId xmlns:a16="http://schemas.microsoft.com/office/drawing/2014/main" val="2166275227"/>
                    </a:ext>
                  </a:extLst>
                </a:gridCol>
                <a:gridCol w="762000">
                  <a:extLst>
                    <a:ext uri="{9D8B030D-6E8A-4147-A177-3AD203B41FA5}">
                      <a16:colId xmlns:a16="http://schemas.microsoft.com/office/drawing/2014/main" val="4123200890"/>
                    </a:ext>
                  </a:extLst>
                </a:gridCol>
                <a:gridCol w="762000">
                  <a:extLst>
                    <a:ext uri="{9D8B030D-6E8A-4147-A177-3AD203B41FA5}">
                      <a16:colId xmlns:a16="http://schemas.microsoft.com/office/drawing/2014/main" val="2651096889"/>
                    </a:ext>
                  </a:extLst>
                </a:gridCol>
                <a:gridCol w="762000">
                  <a:extLst>
                    <a:ext uri="{9D8B030D-6E8A-4147-A177-3AD203B41FA5}">
                      <a16:colId xmlns:a16="http://schemas.microsoft.com/office/drawing/2014/main" val="874471609"/>
                    </a:ext>
                  </a:extLst>
                </a:gridCol>
                <a:gridCol w="762000">
                  <a:extLst>
                    <a:ext uri="{9D8B030D-6E8A-4147-A177-3AD203B41FA5}">
                      <a16:colId xmlns:a16="http://schemas.microsoft.com/office/drawing/2014/main" val="546321205"/>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2896208877"/>
                  </a:ext>
                </a:extLst>
              </a:tr>
            </a:tbl>
          </a:graphicData>
        </a:graphic>
      </p:graphicFrame>
      <p:sp>
        <p:nvSpPr>
          <p:cNvPr id="13" name="TextBox 12">
            <a:extLst>
              <a:ext uri="{FF2B5EF4-FFF2-40B4-BE49-F238E27FC236}">
                <a16:creationId xmlns:a16="http://schemas.microsoft.com/office/drawing/2014/main" id="{AC5BF001-DCB3-F92B-3A3C-DE850186E199}"/>
              </a:ext>
            </a:extLst>
          </p:cNvPr>
          <p:cNvSpPr txBox="1"/>
          <p:nvPr/>
        </p:nvSpPr>
        <p:spPr>
          <a:xfrm>
            <a:off x="676795" y="4193655"/>
            <a:ext cx="7453066" cy="830997"/>
          </a:xfrm>
          <a:prstGeom prst="rect">
            <a:avLst/>
          </a:prstGeom>
          <a:noFill/>
        </p:spPr>
        <p:txBody>
          <a:bodyPr wrap="none" rtlCol="0">
            <a:spAutoFit/>
          </a:bodyPr>
          <a:lstStyle/>
          <a:p>
            <a:r>
              <a:rPr lang="en-US" sz="2400" dirty="0"/>
              <a:t>Multi-Grid methods detrend the data, in multi-dimensions</a:t>
            </a:r>
          </a:p>
          <a:p>
            <a:r>
              <a:rPr lang="en-US" sz="2400" dirty="0"/>
              <a:t>  Then reduce the representation in the residuals</a:t>
            </a:r>
          </a:p>
        </p:txBody>
      </p:sp>
      <p:sp>
        <p:nvSpPr>
          <p:cNvPr id="14" name="TextBox 13">
            <a:extLst>
              <a:ext uri="{FF2B5EF4-FFF2-40B4-BE49-F238E27FC236}">
                <a16:creationId xmlns:a16="http://schemas.microsoft.com/office/drawing/2014/main" id="{A268CC66-86CB-BB6A-BC0E-5A21C14EDFA7}"/>
              </a:ext>
            </a:extLst>
          </p:cNvPr>
          <p:cNvSpPr txBox="1"/>
          <p:nvPr/>
        </p:nvSpPr>
        <p:spPr>
          <a:xfrm>
            <a:off x="41641" y="5220591"/>
            <a:ext cx="5096415" cy="1200329"/>
          </a:xfrm>
          <a:prstGeom prst="rect">
            <a:avLst/>
          </a:prstGeom>
          <a:noFill/>
        </p:spPr>
        <p:txBody>
          <a:bodyPr wrap="square" rtlCol="0">
            <a:spAutoFit/>
          </a:bodyPr>
          <a:lstStyle/>
          <a:p>
            <a:r>
              <a:rPr lang="en-US" sz="2400" dirty="0"/>
              <a:t>In noise dominated (</a:t>
            </a:r>
            <a:r>
              <a:rPr lang="en-US" sz="2400" dirty="0" err="1"/>
              <a:t>ie</a:t>
            </a:r>
            <a:r>
              <a:rPr lang="en-US" sz="2400" dirty="0"/>
              <a:t>. no trend) these are extremely similar</a:t>
            </a:r>
          </a:p>
          <a:p>
            <a:r>
              <a:rPr lang="en-US" sz="2400" dirty="0"/>
              <a:t>But if there is a trend MG will be better</a:t>
            </a:r>
          </a:p>
        </p:txBody>
      </p:sp>
      <p:pic>
        <p:nvPicPr>
          <p:cNvPr id="12" name="Picture 11" descr="A graph of a signal&#10;&#10;AI-generated content may be incorrect.">
            <a:extLst>
              <a:ext uri="{FF2B5EF4-FFF2-40B4-BE49-F238E27FC236}">
                <a16:creationId xmlns:a16="http://schemas.microsoft.com/office/drawing/2014/main" id="{FE9CF384-1145-4A24-88DD-44805E70808E}"/>
              </a:ext>
            </a:extLst>
          </p:cNvPr>
          <p:cNvPicPr>
            <a:picLocks noChangeAspect="1"/>
          </p:cNvPicPr>
          <p:nvPr/>
        </p:nvPicPr>
        <p:blipFill rotWithShape="1">
          <a:blip r:embed="rId4"/>
          <a:srcRect l="4869" t="5703" r="6488" b="5283"/>
          <a:stretch>
            <a:fillRect/>
          </a:stretch>
        </p:blipFill>
        <p:spPr>
          <a:xfrm>
            <a:off x="4844955" y="1323834"/>
            <a:ext cx="4296967" cy="5117911"/>
          </a:xfrm>
          <a:prstGeom prst="rect">
            <a:avLst/>
          </a:prstGeom>
        </p:spPr>
      </p:pic>
      <p:sp>
        <p:nvSpPr>
          <p:cNvPr id="15" name="TextBox 14">
            <a:extLst>
              <a:ext uri="{FF2B5EF4-FFF2-40B4-BE49-F238E27FC236}">
                <a16:creationId xmlns:a16="http://schemas.microsoft.com/office/drawing/2014/main" id="{C2F0B16C-1F6C-5D2F-0E8A-C89BCB17B2D3}"/>
              </a:ext>
            </a:extLst>
          </p:cNvPr>
          <p:cNvSpPr txBox="1"/>
          <p:nvPr/>
        </p:nvSpPr>
        <p:spPr>
          <a:xfrm>
            <a:off x="125022" y="2803790"/>
            <a:ext cx="5747325" cy="3785652"/>
          </a:xfrm>
          <a:prstGeom prst="rect">
            <a:avLst/>
          </a:prstGeom>
          <a:solidFill>
            <a:schemeClr val="bg1">
              <a:lumMod val="85000"/>
            </a:schemeClr>
          </a:solidFill>
        </p:spPr>
        <p:txBody>
          <a:bodyPr wrap="square" rtlCol="0">
            <a:spAutoFit/>
          </a:bodyPr>
          <a:lstStyle/>
          <a:p>
            <a:r>
              <a:rPr lang="en-US" sz="2400" dirty="0"/>
              <a:t>			More importantly</a:t>
            </a:r>
          </a:p>
          <a:p>
            <a:r>
              <a:rPr lang="en-US" sz="2400" dirty="0"/>
              <a:t>MGARD one selects error level, not bit level</a:t>
            </a:r>
          </a:p>
          <a:p>
            <a:endParaRPr lang="en-US" sz="2400" dirty="0"/>
          </a:p>
          <a:p>
            <a:r>
              <a:rPr lang="en-US" sz="2400" dirty="0"/>
              <a:t>Also: MGARD has multiple options and is embedded in a high performance read/write tool (ADIOS), both of which are accessible via CASACORE libraries</a:t>
            </a:r>
          </a:p>
          <a:p>
            <a:endParaRPr lang="en-US" sz="2400" dirty="0"/>
          </a:p>
          <a:p>
            <a:r>
              <a:rPr lang="en-US" sz="2400" dirty="0"/>
              <a:t>Versions of </a:t>
            </a:r>
            <a:r>
              <a:rPr lang="en-US" sz="2400" dirty="0" err="1"/>
              <a:t>ASKAPSoft</a:t>
            </a:r>
            <a:r>
              <a:rPr lang="en-US" sz="2400" dirty="0"/>
              <a:t> have these natively</a:t>
            </a:r>
          </a:p>
          <a:p>
            <a:r>
              <a:rPr lang="en-US" sz="2400" dirty="0"/>
              <a:t>Expanding this to do the same for </a:t>
            </a:r>
            <a:r>
              <a:rPr lang="en-US" sz="2400" dirty="0" err="1"/>
              <a:t>WSClean</a:t>
            </a:r>
            <a:endParaRPr lang="en-US" sz="2400" dirty="0"/>
          </a:p>
        </p:txBody>
      </p:sp>
      <p:sp>
        <p:nvSpPr>
          <p:cNvPr id="3" name="TextBox 2">
            <a:extLst>
              <a:ext uri="{FF2B5EF4-FFF2-40B4-BE49-F238E27FC236}">
                <a16:creationId xmlns:a16="http://schemas.microsoft.com/office/drawing/2014/main" id="{9BE1228E-7490-0E44-8915-FF18E7740152}"/>
              </a:ext>
            </a:extLst>
          </p:cNvPr>
          <p:cNvSpPr txBox="1"/>
          <p:nvPr/>
        </p:nvSpPr>
        <p:spPr>
          <a:xfrm>
            <a:off x="6422076" y="3000140"/>
            <a:ext cx="2719847" cy="954107"/>
          </a:xfrm>
          <a:prstGeom prst="rect">
            <a:avLst/>
          </a:prstGeom>
          <a:solidFill>
            <a:schemeClr val="bg1">
              <a:lumMod val="85000"/>
              <a:alpha val="56860"/>
            </a:schemeClr>
          </a:solidFill>
        </p:spPr>
        <p:txBody>
          <a:bodyPr wrap="none" rtlCol="0">
            <a:spAutoFit/>
          </a:bodyPr>
          <a:lstStyle/>
          <a:p>
            <a:r>
              <a:rPr lang="en-US" sz="1400" dirty="0"/>
              <a:t>Signal: Linear + Sinusoid + Noise </a:t>
            </a:r>
          </a:p>
          <a:p>
            <a:r>
              <a:rPr lang="en-US" sz="1400" dirty="0"/>
              <a:t>	Lossy Approaches</a:t>
            </a:r>
          </a:p>
          <a:p>
            <a:r>
              <a:rPr lang="en-US" sz="1400" dirty="0"/>
              <a:t>DYSCO:                    bit reduction/10</a:t>
            </a:r>
          </a:p>
          <a:p>
            <a:r>
              <a:rPr lang="en-US" sz="1400" dirty="0"/>
              <a:t>MG: polynomial + bit reduction/10</a:t>
            </a:r>
          </a:p>
        </p:txBody>
      </p:sp>
    </p:spTree>
    <p:custDataLst>
      <p:tags r:id="rId1"/>
    </p:custDataLst>
    <p:extLst>
      <p:ext uri="{BB962C8B-B14F-4D97-AF65-F5344CB8AC3E}">
        <p14:creationId xmlns:p14="http://schemas.microsoft.com/office/powerpoint/2010/main" val="12702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AD87-128A-474C-7621-C03CFAF7A370}"/>
              </a:ext>
            </a:extLst>
          </p:cNvPr>
          <p:cNvSpPr>
            <a:spLocks noGrp="1"/>
          </p:cNvSpPr>
          <p:nvPr>
            <p:ph type="title"/>
          </p:nvPr>
        </p:nvSpPr>
        <p:spPr>
          <a:xfrm>
            <a:off x="736950" y="500379"/>
            <a:ext cx="8183881" cy="650242"/>
          </a:xfrm>
        </p:spPr>
        <p:txBody>
          <a:bodyPr>
            <a:normAutofit fontScale="90000"/>
          </a:bodyPr>
          <a:lstStyle/>
          <a:p>
            <a:pPr algn="r"/>
            <a:r>
              <a:rPr lang="en-US" dirty="0">
                <a:solidFill>
                  <a:srgbClr val="00B0F0"/>
                </a:solidFill>
              </a:rPr>
              <a:t>#3: DINGO: </a:t>
            </a:r>
            <a:r>
              <a:rPr lang="en-US" dirty="0"/>
              <a:t>Original focus </a:t>
            </a:r>
            <a:br>
              <a:rPr lang="en-US" dirty="0">
                <a:solidFill>
                  <a:srgbClr val="00B0F0"/>
                </a:solidFill>
              </a:rPr>
            </a:br>
            <a:r>
              <a:rPr lang="en-AU" sz="4000" b="0" i="1" dirty="0">
                <a:solidFill>
                  <a:srgbClr val="00B0F0"/>
                </a:solidFill>
                <a:effectLst/>
                <a:highlight>
                  <a:srgbClr val="FFFFFF"/>
                </a:highlight>
                <a:latin typeface="Source Sans Pro" panose="020B0503030403020204" pitchFamily="34" charset="0"/>
              </a:rPr>
              <a:t>Deep Investigation of Neutral Gas Origins</a:t>
            </a:r>
            <a:endParaRPr lang="en-US" sz="4000" dirty="0">
              <a:solidFill>
                <a:srgbClr val="00B0F0"/>
              </a:solidFill>
            </a:endParaRPr>
          </a:p>
        </p:txBody>
      </p:sp>
      <p:pic>
        <p:nvPicPr>
          <p:cNvPr id="10" name="Picture 9" descr="A diagram of a process&#10;&#10;Description automatically generated">
            <a:extLst>
              <a:ext uri="{FF2B5EF4-FFF2-40B4-BE49-F238E27FC236}">
                <a16:creationId xmlns:a16="http://schemas.microsoft.com/office/drawing/2014/main" id="{56E1922E-5EB7-8CD8-53A9-0372B125E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104" y="2126903"/>
            <a:ext cx="5500574" cy="4181009"/>
          </a:xfrm>
          <a:prstGeom prst="rect">
            <a:avLst/>
          </a:prstGeom>
        </p:spPr>
      </p:pic>
      <p:pic>
        <p:nvPicPr>
          <p:cNvPr id="1026" name="Picture 2" descr="Back Home">
            <a:extLst>
              <a:ext uri="{FF2B5EF4-FFF2-40B4-BE49-F238E27FC236}">
                <a16:creationId xmlns:a16="http://schemas.microsoft.com/office/drawing/2014/main" id="{E25736A1-9F1D-066B-3094-58298CC17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2306493" cy="868679"/>
          </a:xfrm>
          <a:prstGeom prst="rect">
            <a:avLst/>
          </a:prstGeom>
          <a:solidFill>
            <a:schemeClr val="bg1">
              <a:lumMod val="85000"/>
            </a:schemeClr>
          </a:solidFill>
        </p:spPr>
      </p:pic>
      <p:sp>
        <p:nvSpPr>
          <p:cNvPr id="12" name="TextBox 11">
            <a:extLst>
              <a:ext uri="{FF2B5EF4-FFF2-40B4-BE49-F238E27FC236}">
                <a16:creationId xmlns:a16="http://schemas.microsoft.com/office/drawing/2014/main" id="{A954AD16-987C-BB1D-737C-EC9CD432754C}"/>
              </a:ext>
            </a:extLst>
          </p:cNvPr>
          <p:cNvSpPr txBox="1"/>
          <p:nvPr/>
        </p:nvSpPr>
        <p:spPr>
          <a:xfrm>
            <a:off x="533763" y="1513152"/>
            <a:ext cx="509530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1"/>
            <a:r>
              <a:rPr lang="en-US" b="0" dirty="0">
                <a:solidFill>
                  <a:schemeClr val="tx1"/>
                </a:solidFill>
              </a:rPr>
              <a:t>DINGO: the deep ASKAP HI survey</a:t>
            </a:r>
          </a:p>
          <a:p>
            <a:pPr hangingPunct="1"/>
            <a:r>
              <a:rPr lang="en-US" b="0" dirty="0">
                <a:solidFill>
                  <a:schemeClr val="tx1"/>
                </a:solidFill>
              </a:rPr>
              <a:t>	3,200 hours, 350MHz (in 2 sections) on one field</a:t>
            </a:r>
            <a:endParaRPr lang="en-US" b="0" dirty="0">
              <a:solidFill>
                <a:srgbClr val="000000"/>
              </a:solidFill>
            </a:endParaRPr>
          </a:p>
        </p:txBody>
      </p:sp>
      <p:sp>
        <p:nvSpPr>
          <p:cNvPr id="3" name="Oval 2">
            <a:extLst>
              <a:ext uri="{FF2B5EF4-FFF2-40B4-BE49-F238E27FC236}">
                <a16:creationId xmlns:a16="http://schemas.microsoft.com/office/drawing/2014/main" id="{FB072FB4-C476-B435-D6DE-88C22559FCB7}"/>
              </a:ext>
            </a:extLst>
          </p:cNvPr>
          <p:cNvSpPr/>
          <p:nvPr/>
        </p:nvSpPr>
        <p:spPr>
          <a:xfrm>
            <a:off x="1045027" y="1933300"/>
            <a:ext cx="6740434" cy="1436914"/>
          </a:xfrm>
          <a:prstGeom prst="ellips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TextBox 4">
            <a:extLst>
              <a:ext uri="{FF2B5EF4-FFF2-40B4-BE49-F238E27FC236}">
                <a16:creationId xmlns:a16="http://schemas.microsoft.com/office/drawing/2014/main" id="{93CD3D07-FEA3-432C-CC86-DF0F8FAA9C4C}"/>
              </a:ext>
            </a:extLst>
          </p:cNvPr>
          <p:cNvSpPr txBox="1"/>
          <p:nvPr/>
        </p:nvSpPr>
        <p:spPr>
          <a:xfrm>
            <a:off x="7723755" y="2344332"/>
            <a:ext cx="115191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j-lt"/>
                <a:ea typeface="+mj-ea"/>
                <a:cs typeface="+mj-cs"/>
                <a:sym typeface="Calibri"/>
              </a:rPr>
              <a:t>Traditional</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FF0000"/>
                </a:solidFill>
              </a:rPr>
              <a:t>(</a:t>
            </a:r>
            <a:r>
              <a:rPr lang="en-US" dirty="0" err="1">
                <a:solidFill>
                  <a:srgbClr val="FF0000"/>
                </a:solidFill>
              </a:rPr>
              <a:t>eg</a:t>
            </a:r>
            <a:r>
              <a:rPr lang="en-US" dirty="0">
                <a:solidFill>
                  <a:srgbClr val="FF0000"/>
                </a:solidFill>
              </a:rPr>
              <a:t> CHILES)</a:t>
            </a:r>
            <a:endParaRPr kumimoji="0" lang="en-US" sz="1800" b="0" i="0" u="none" strike="noStrike" cap="none" spc="0" normalizeH="0" baseline="0" dirty="0">
              <a:ln>
                <a:noFill/>
              </a:ln>
              <a:solidFill>
                <a:srgbClr val="FF0000"/>
              </a:solidFill>
              <a:effectLst/>
              <a:uFillTx/>
              <a:latin typeface="+mj-lt"/>
              <a:ea typeface="+mj-ea"/>
              <a:cs typeface="+mj-cs"/>
              <a:sym typeface="Calibri"/>
            </a:endParaRPr>
          </a:p>
        </p:txBody>
      </p:sp>
      <p:sp>
        <p:nvSpPr>
          <p:cNvPr id="6" name="Oval 5">
            <a:extLst>
              <a:ext uri="{FF2B5EF4-FFF2-40B4-BE49-F238E27FC236}">
                <a16:creationId xmlns:a16="http://schemas.microsoft.com/office/drawing/2014/main" id="{1ADB9521-FB6B-D86D-83A8-79D4B997750C}"/>
              </a:ext>
            </a:extLst>
          </p:cNvPr>
          <p:cNvSpPr/>
          <p:nvPr/>
        </p:nvSpPr>
        <p:spPr>
          <a:xfrm>
            <a:off x="2677887" y="4944490"/>
            <a:ext cx="4761875" cy="1436914"/>
          </a:xfrm>
          <a:prstGeom prst="ellipse">
            <a:avLst/>
          </a:prstGeom>
          <a:noFill/>
          <a:ln w="25400" cap="flat">
            <a:solidFill>
              <a:srgbClr val="00B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F792E350-2035-DECE-39CB-ACCF0112269F}"/>
              </a:ext>
            </a:extLst>
          </p:cNvPr>
          <p:cNvSpPr txBox="1"/>
          <p:nvPr/>
        </p:nvSpPr>
        <p:spPr>
          <a:xfrm>
            <a:off x="7509897" y="5355522"/>
            <a:ext cx="163410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Image Stacking</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B0F0"/>
                </a:solidFill>
              </a:rPr>
              <a:t>ASKAP &amp; SKA</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8" name="Oval 7">
            <a:extLst>
              <a:ext uri="{FF2B5EF4-FFF2-40B4-BE49-F238E27FC236}">
                <a16:creationId xmlns:a16="http://schemas.microsoft.com/office/drawing/2014/main" id="{B5D1097A-9B28-4766-702D-9C65804DA66D}"/>
              </a:ext>
            </a:extLst>
          </p:cNvPr>
          <p:cNvSpPr/>
          <p:nvPr/>
        </p:nvSpPr>
        <p:spPr>
          <a:xfrm>
            <a:off x="2360023" y="3464031"/>
            <a:ext cx="4761875" cy="1436914"/>
          </a:xfrm>
          <a:prstGeom prst="ellipse">
            <a:avLst/>
          </a:prstGeom>
          <a:noFill/>
          <a:ln w="25400" cap="flat">
            <a:solidFill>
              <a:srgbClr val="7030A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38F27776-4D17-A7BF-276A-C47924D91626}"/>
              </a:ext>
            </a:extLst>
          </p:cNvPr>
          <p:cNvSpPr txBox="1"/>
          <p:nvPr/>
        </p:nvSpPr>
        <p:spPr>
          <a:xfrm>
            <a:off x="7192033" y="3875063"/>
            <a:ext cx="163410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7030A0"/>
                </a:solidFill>
                <a:effectLst/>
                <a:uFillTx/>
                <a:latin typeface="+mj-lt"/>
                <a:ea typeface="+mj-ea"/>
                <a:cs typeface="+mj-cs"/>
                <a:sym typeface="Calibri"/>
              </a:rPr>
              <a:t>Grid Stacking</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7030A0"/>
                </a:solidFill>
              </a:rPr>
              <a:t>DINGO</a:t>
            </a:r>
            <a:endParaRPr kumimoji="0" lang="en-US" sz="1800" b="0" i="0" u="none" strike="noStrike" cap="none" spc="0" normalizeH="0" baseline="0" dirty="0">
              <a:ln>
                <a:noFill/>
              </a:ln>
              <a:solidFill>
                <a:srgbClr val="7030A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2DC94750-0C38-404C-C988-30FFB2AB189D}"/>
              </a:ext>
            </a:extLst>
          </p:cNvPr>
          <p:cNvSpPr txBox="1"/>
          <p:nvPr/>
        </p:nvSpPr>
        <p:spPr>
          <a:xfrm>
            <a:off x="586014" y="5453542"/>
            <a:ext cx="163410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As data can not be retained</a:t>
            </a:r>
          </a:p>
        </p:txBody>
      </p:sp>
      <p:sp>
        <p:nvSpPr>
          <p:cNvPr id="16" name="TextBox 15">
            <a:extLst>
              <a:ext uri="{FF2B5EF4-FFF2-40B4-BE49-F238E27FC236}">
                <a16:creationId xmlns:a16="http://schemas.microsoft.com/office/drawing/2014/main" id="{86A8024F-6B29-F27F-F9F7-D61B9EB29AF3}"/>
              </a:ext>
            </a:extLst>
          </p:cNvPr>
          <p:cNvSpPr txBox="1"/>
          <p:nvPr/>
        </p:nvSpPr>
        <p:spPr>
          <a:xfrm>
            <a:off x="195195" y="4027463"/>
            <a:ext cx="134921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7030A0"/>
                </a:solidFill>
                <a:effectLst/>
                <a:uFillTx/>
                <a:latin typeface="+mj-lt"/>
                <a:ea typeface="+mj-ea"/>
                <a:cs typeface="+mj-cs"/>
                <a:sym typeface="Calibri"/>
              </a:rPr>
              <a:t>Data reduced by gridding</a:t>
            </a:r>
          </a:p>
        </p:txBody>
      </p:sp>
      <p:sp>
        <p:nvSpPr>
          <p:cNvPr id="11" name="TextBox 10">
            <a:extLst>
              <a:ext uri="{FF2B5EF4-FFF2-40B4-BE49-F238E27FC236}">
                <a16:creationId xmlns:a16="http://schemas.microsoft.com/office/drawing/2014/main" id="{909DA2AE-DC1E-152C-1FB5-2A443A87AB8D}"/>
              </a:ext>
            </a:extLst>
          </p:cNvPr>
          <p:cNvSpPr txBox="1"/>
          <p:nvPr/>
        </p:nvSpPr>
        <p:spPr>
          <a:xfrm>
            <a:off x="7140219" y="2980733"/>
            <a:ext cx="204158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mj-lt"/>
                <a:ea typeface="+mj-ea"/>
                <a:cs typeface="+mj-cs"/>
                <a:sym typeface="Calibri"/>
              </a:rPr>
              <a:t>Minor and Major</a:t>
            </a:r>
            <a:r>
              <a:rPr kumimoji="0" lang="en-US" sz="1600" b="0" i="0" u="none" strike="noStrike" cap="none" spc="0" normalizeH="0" dirty="0">
                <a:ln>
                  <a:noFill/>
                </a:ln>
                <a:solidFill>
                  <a:srgbClr val="FF0000"/>
                </a:solidFill>
                <a:effectLst/>
                <a:uFillTx/>
                <a:latin typeface="+mj-lt"/>
                <a:ea typeface="+mj-ea"/>
                <a:cs typeface="+mj-cs"/>
                <a:sym typeface="Calibri"/>
              </a:rPr>
              <a:t> cycles</a:t>
            </a:r>
            <a:endParaRPr kumimoji="0" lang="en-US" sz="1600" b="0" i="0" u="none" strike="noStrike" cap="none" spc="0" normalizeH="0" baseline="0" dirty="0">
              <a:ln>
                <a:noFill/>
              </a:ln>
              <a:solidFill>
                <a:srgbClr val="FF0000"/>
              </a:solidFill>
              <a:effectLst/>
              <a:uFillTx/>
              <a:latin typeface="+mj-lt"/>
              <a:ea typeface="+mj-ea"/>
              <a:cs typeface="+mj-cs"/>
              <a:sym typeface="Calibri"/>
            </a:endParaRPr>
          </a:p>
        </p:txBody>
      </p:sp>
      <p:sp>
        <p:nvSpPr>
          <p:cNvPr id="14" name="TextBox 13">
            <a:extLst>
              <a:ext uri="{FF2B5EF4-FFF2-40B4-BE49-F238E27FC236}">
                <a16:creationId xmlns:a16="http://schemas.microsoft.com/office/drawing/2014/main" id="{12E143DB-62A2-2D9F-3D32-936AEDF3275A}"/>
              </a:ext>
            </a:extLst>
          </p:cNvPr>
          <p:cNvSpPr txBox="1"/>
          <p:nvPr/>
        </p:nvSpPr>
        <p:spPr>
          <a:xfrm>
            <a:off x="7204364" y="5926392"/>
            <a:ext cx="204158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B0F0"/>
                </a:solidFill>
                <a:effectLst/>
                <a:uFillTx/>
                <a:latin typeface="+mj-lt"/>
                <a:ea typeface="+mj-ea"/>
                <a:cs typeface="+mj-cs"/>
                <a:sym typeface="Calibri"/>
              </a:rPr>
              <a:t>No further</a:t>
            </a:r>
            <a:r>
              <a:rPr kumimoji="0" lang="en-US" sz="1600" b="0" i="0" u="none" strike="noStrike" cap="none" spc="0" normalizeH="0" dirty="0">
                <a:ln>
                  <a:noFill/>
                </a:ln>
                <a:solidFill>
                  <a:srgbClr val="00B0F0"/>
                </a:solidFill>
                <a:effectLst/>
                <a:uFillTx/>
                <a:latin typeface="+mj-lt"/>
                <a:ea typeface="+mj-ea"/>
                <a:cs typeface="+mj-cs"/>
                <a:sym typeface="Calibri"/>
              </a:rPr>
              <a:t> devolution</a:t>
            </a:r>
            <a:endParaRPr kumimoji="0" lang="en-US" sz="1600" b="0" i="0" u="none" strike="noStrike" cap="none" spc="0" normalizeH="0" baseline="0" dirty="0">
              <a:ln>
                <a:noFill/>
              </a:ln>
              <a:solidFill>
                <a:srgbClr val="00B0F0"/>
              </a:solidFill>
              <a:effectLst/>
              <a:uFillTx/>
              <a:latin typeface="+mj-lt"/>
              <a:ea typeface="+mj-ea"/>
              <a:cs typeface="+mj-cs"/>
              <a:sym typeface="Calibri"/>
            </a:endParaRPr>
          </a:p>
        </p:txBody>
      </p:sp>
      <p:sp>
        <p:nvSpPr>
          <p:cNvPr id="15" name="TextBox 14">
            <a:extLst>
              <a:ext uri="{FF2B5EF4-FFF2-40B4-BE49-F238E27FC236}">
                <a16:creationId xmlns:a16="http://schemas.microsoft.com/office/drawing/2014/main" id="{3432E269-3F89-D0CA-F4F7-60A6B0F5186A}"/>
              </a:ext>
            </a:extLst>
          </p:cNvPr>
          <p:cNvSpPr txBox="1"/>
          <p:nvPr/>
        </p:nvSpPr>
        <p:spPr>
          <a:xfrm>
            <a:off x="7278921" y="4481477"/>
            <a:ext cx="118217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7030A0"/>
                </a:solidFill>
                <a:effectLst/>
                <a:uFillTx/>
                <a:latin typeface="+mj-lt"/>
                <a:ea typeface="+mj-ea"/>
                <a:cs typeface="+mj-cs"/>
                <a:sym typeface="Calibri"/>
              </a:rPr>
              <a:t>Minor </a:t>
            </a:r>
            <a:r>
              <a:rPr kumimoji="0" lang="en-US" sz="1600" b="0" i="0" u="none" strike="noStrike" cap="none" spc="0" normalizeH="0" dirty="0">
                <a:ln>
                  <a:noFill/>
                </a:ln>
                <a:solidFill>
                  <a:srgbClr val="7030A0"/>
                </a:solidFill>
                <a:effectLst/>
                <a:uFillTx/>
                <a:latin typeface="+mj-lt"/>
                <a:ea typeface="+mj-ea"/>
                <a:cs typeface="+mj-cs"/>
                <a:sym typeface="Calibri"/>
              </a:rPr>
              <a:t>cycles</a:t>
            </a:r>
            <a:endParaRPr kumimoji="0" lang="en-US" sz="1600" b="0" i="0" u="none" strike="noStrike" cap="none" spc="0" normalizeH="0" baseline="0" dirty="0">
              <a:ln>
                <a:noFill/>
              </a:ln>
              <a:solidFill>
                <a:srgbClr val="7030A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6AF60FF7-D646-E615-C1F8-D547911888BC}"/>
              </a:ext>
            </a:extLst>
          </p:cNvPr>
          <p:cNvSpPr txBox="1"/>
          <p:nvPr/>
        </p:nvSpPr>
        <p:spPr>
          <a:xfrm>
            <a:off x="5943600" y="1183550"/>
            <a:ext cx="3302347"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1"/>
            <a:r>
              <a:rPr lang="en-US" b="1" dirty="0">
                <a:solidFill>
                  <a:schemeClr val="tx1"/>
                </a:solidFill>
              </a:rPr>
              <a:t>Kristof </a:t>
            </a:r>
            <a:r>
              <a:rPr lang="en-US" b="1" dirty="0" err="1">
                <a:solidFill>
                  <a:schemeClr val="tx1"/>
                </a:solidFill>
              </a:rPr>
              <a:t>Rozgonyi</a:t>
            </a:r>
            <a:r>
              <a:rPr lang="en-US" b="1" dirty="0">
                <a:solidFill>
                  <a:schemeClr val="tx1"/>
                </a:solidFill>
              </a:rPr>
              <a:t> </a:t>
            </a:r>
            <a:r>
              <a:rPr lang="en-US" b="0" dirty="0">
                <a:solidFill>
                  <a:schemeClr val="tx1"/>
                </a:solidFill>
              </a:rPr>
              <a:t>PhD</a:t>
            </a:r>
          </a:p>
          <a:p>
            <a:pPr hangingPunct="1"/>
            <a:r>
              <a:rPr lang="en-US" dirty="0">
                <a:solidFill>
                  <a:schemeClr val="tx1"/>
                </a:solidFill>
              </a:rPr>
              <a:t>`</a:t>
            </a:r>
            <a:r>
              <a:rPr lang="en-US" i="1" dirty="0">
                <a:solidFill>
                  <a:schemeClr val="tx1"/>
                </a:solidFill>
              </a:rPr>
              <a:t>Deep Interferometric Imaging .. Gridded Visibilities</a:t>
            </a:r>
            <a:r>
              <a:rPr lang="en-US" dirty="0">
                <a:solidFill>
                  <a:schemeClr val="tx1"/>
                </a:solidFill>
              </a:rPr>
              <a:t>’ 2021</a:t>
            </a:r>
            <a:endParaRPr lang="en-US" b="0" dirty="0">
              <a:solidFill>
                <a:srgbClr val="000000"/>
              </a:solidFill>
            </a:endParaRPr>
          </a:p>
        </p:txBody>
      </p:sp>
      <p:sp>
        <p:nvSpPr>
          <p:cNvPr id="4" name="Rectangle 3">
            <a:extLst>
              <a:ext uri="{FF2B5EF4-FFF2-40B4-BE49-F238E27FC236}">
                <a16:creationId xmlns:a16="http://schemas.microsoft.com/office/drawing/2014/main" id="{7DDE086C-F31B-CEFC-41CF-31361718EE78}"/>
              </a:ext>
            </a:extLst>
          </p:cNvPr>
          <p:cNvSpPr/>
          <p:nvPr/>
        </p:nvSpPr>
        <p:spPr>
          <a:xfrm>
            <a:off x="1660870" y="4578350"/>
            <a:ext cx="672388" cy="95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08933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100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8" grpId="0" animBg="1"/>
      <p:bldP spid="9" grpId="0"/>
      <p:bldP spid="13" grpId="0"/>
      <p:bldP spid="16" grpId="0"/>
      <p:bldP spid="11"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BC7F352-707A-9836-A920-3AC7CC773D6A}"/>
              </a:ext>
            </a:extLst>
          </p:cNvPr>
          <p:cNvSpPr/>
          <p:nvPr/>
        </p:nvSpPr>
        <p:spPr>
          <a:xfrm>
            <a:off x="2169994" y="-55022"/>
            <a:ext cx="7001301" cy="88840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pic>
        <p:nvPicPr>
          <p:cNvPr id="1026" name="Picture 2" descr="Back Home">
            <a:extLst>
              <a:ext uri="{FF2B5EF4-FFF2-40B4-BE49-F238E27FC236}">
                <a16:creationId xmlns:a16="http://schemas.microsoft.com/office/drawing/2014/main" id="{E25736A1-9F1D-066B-3094-58298CC17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2169995" cy="868679"/>
          </a:xfrm>
          <a:prstGeom prst="rect">
            <a:avLst/>
          </a:prstGeom>
          <a:solidFill>
            <a:schemeClr val="bg1">
              <a:lumMod val="85000"/>
            </a:schemeClr>
          </a:solidFill>
        </p:spPr>
      </p:pic>
      <p:sp>
        <p:nvSpPr>
          <p:cNvPr id="2" name="Title 1">
            <a:extLst>
              <a:ext uri="{FF2B5EF4-FFF2-40B4-BE49-F238E27FC236}">
                <a16:creationId xmlns:a16="http://schemas.microsoft.com/office/drawing/2014/main" id="{E4CAAD87-128A-474C-7621-C03CFAF7A370}"/>
              </a:ext>
            </a:extLst>
          </p:cNvPr>
          <p:cNvSpPr>
            <a:spLocks noGrp="1"/>
          </p:cNvSpPr>
          <p:nvPr>
            <p:ph type="title"/>
          </p:nvPr>
        </p:nvSpPr>
        <p:spPr>
          <a:xfrm>
            <a:off x="640698" y="548505"/>
            <a:ext cx="8183881" cy="551690"/>
          </a:xfrm>
        </p:spPr>
        <p:txBody>
          <a:bodyPr>
            <a:normAutofit fontScale="90000"/>
          </a:bodyPr>
          <a:lstStyle/>
          <a:p>
            <a:pPr algn="r"/>
            <a:r>
              <a:rPr lang="en-US" dirty="0">
                <a:solidFill>
                  <a:srgbClr val="00B0F0"/>
                </a:solidFill>
              </a:rPr>
              <a:t>DINGO &amp; Grid Stacking </a:t>
            </a:r>
            <a:br>
              <a:rPr lang="en-US" dirty="0">
                <a:solidFill>
                  <a:srgbClr val="00B0F0"/>
                </a:solidFill>
              </a:rPr>
            </a:br>
            <a:r>
              <a:rPr lang="en-AU" sz="4000" b="0" i="1" dirty="0">
                <a:solidFill>
                  <a:srgbClr val="00B0F0"/>
                </a:solidFill>
                <a:effectLst/>
                <a:highlight>
                  <a:srgbClr val="FFFFFF"/>
                </a:highlight>
                <a:latin typeface="Source Sans Pro" panose="020B0503030403020204" pitchFamily="34" charset="0"/>
              </a:rPr>
              <a:t>Deep Investigation of Neutral Gas Origins</a:t>
            </a:r>
            <a:endParaRPr lang="en-US" sz="4000" dirty="0">
              <a:solidFill>
                <a:srgbClr val="00B0F0"/>
              </a:solidFill>
            </a:endParaRPr>
          </a:p>
        </p:txBody>
      </p:sp>
      <p:sp>
        <p:nvSpPr>
          <p:cNvPr id="4" name="TextBox 3">
            <a:extLst>
              <a:ext uri="{FF2B5EF4-FFF2-40B4-BE49-F238E27FC236}">
                <a16:creationId xmlns:a16="http://schemas.microsoft.com/office/drawing/2014/main" id="{056B8728-440B-90CC-7B0F-64F3C1041FF8}"/>
              </a:ext>
            </a:extLst>
          </p:cNvPr>
          <p:cNvSpPr txBox="1"/>
          <p:nvPr/>
        </p:nvSpPr>
        <p:spPr>
          <a:xfrm>
            <a:off x="6490626" y="1359072"/>
            <a:ext cx="2575346" cy="175432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1"/>
            <a:r>
              <a:rPr lang="en-US" b="1" dirty="0">
                <a:solidFill>
                  <a:schemeClr val="tx1"/>
                </a:solidFill>
              </a:rPr>
              <a:t>Kristof </a:t>
            </a:r>
            <a:r>
              <a:rPr lang="en-US" b="1" dirty="0" err="1">
                <a:solidFill>
                  <a:schemeClr val="tx1"/>
                </a:solidFill>
              </a:rPr>
              <a:t>Rozgonyi</a:t>
            </a:r>
            <a:r>
              <a:rPr lang="en-US" b="1" dirty="0">
                <a:solidFill>
                  <a:schemeClr val="tx1"/>
                </a:solidFill>
              </a:rPr>
              <a:t> </a:t>
            </a:r>
            <a:r>
              <a:rPr lang="en-US" b="0" dirty="0">
                <a:solidFill>
                  <a:schemeClr val="tx1"/>
                </a:solidFill>
              </a:rPr>
              <a:t>PhD</a:t>
            </a:r>
          </a:p>
          <a:p>
            <a:pPr hangingPunct="1"/>
            <a:r>
              <a:rPr lang="en-US" dirty="0">
                <a:solidFill>
                  <a:schemeClr val="tx1"/>
                </a:solidFill>
              </a:rPr>
              <a:t>`</a:t>
            </a:r>
            <a:r>
              <a:rPr lang="en-US" i="1" dirty="0">
                <a:solidFill>
                  <a:schemeClr val="tx1"/>
                </a:solidFill>
              </a:rPr>
              <a:t>Deep .. Imaging by Gridded Visibilities</a:t>
            </a:r>
            <a:r>
              <a:rPr lang="en-US" dirty="0">
                <a:solidFill>
                  <a:schemeClr val="tx1"/>
                </a:solidFill>
              </a:rPr>
              <a:t>’ 2021</a:t>
            </a:r>
          </a:p>
          <a:p>
            <a:r>
              <a:rPr lang="en-US" b="1" dirty="0" err="1"/>
              <a:t>Jonghwan</a:t>
            </a:r>
            <a:r>
              <a:rPr lang="en-US" b="1" dirty="0"/>
              <a:t> Rhee, </a:t>
            </a:r>
            <a:endParaRPr lang="en-US" dirty="0"/>
          </a:p>
          <a:p>
            <a:r>
              <a:rPr lang="en-US" dirty="0"/>
              <a:t>`</a:t>
            </a:r>
            <a:r>
              <a:rPr lang="en-US" i="1" dirty="0"/>
              <a:t>DINGO: Deep Imaging in the SKA-Era</a:t>
            </a:r>
            <a:r>
              <a:rPr lang="en-US" dirty="0"/>
              <a:t>’, in-prep 2025</a:t>
            </a:r>
            <a:endParaRPr lang="en-US" dirty="0">
              <a:solidFill>
                <a:srgbClr val="000000"/>
              </a:solidFill>
            </a:endParaRPr>
          </a:p>
        </p:txBody>
      </p:sp>
      <p:sp>
        <p:nvSpPr>
          <p:cNvPr id="11" name="TextBox 10">
            <a:extLst>
              <a:ext uri="{FF2B5EF4-FFF2-40B4-BE49-F238E27FC236}">
                <a16:creationId xmlns:a16="http://schemas.microsoft.com/office/drawing/2014/main" id="{CA727978-86E5-43C1-3E0F-299BD9974B47}"/>
              </a:ext>
            </a:extLst>
          </p:cNvPr>
          <p:cNvSpPr txBox="1"/>
          <p:nvPr/>
        </p:nvSpPr>
        <p:spPr>
          <a:xfrm>
            <a:off x="221458" y="1529817"/>
            <a:ext cx="541540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1"/>
            <a:r>
              <a:rPr lang="en-US" sz="2000" b="0" dirty="0">
                <a:solidFill>
                  <a:schemeClr val="tx1"/>
                </a:solidFill>
              </a:rPr>
              <a:t>Grid Stacking significantly improves deconvolution:</a:t>
            </a:r>
          </a:p>
        </p:txBody>
      </p:sp>
      <p:pic>
        <p:nvPicPr>
          <p:cNvPr id="15" name="Picture 14">
            <a:extLst>
              <a:ext uri="{FF2B5EF4-FFF2-40B4-BE49-F238E27FC236}">
                <a16:creationId xmlns:a16="http://schemas.microsoft.com/office/drawing/2014/main" id="{13F29DB9-D237-8A90-B68A-60E6B4085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8" y="2113315"/>
            <a:ext cx="5182934" cy="4580021"/>
          </a:xfrm>
          <a:prstGeom prst="rect">
            <a:avLst/>
          </a:prstGeom>
        </p:spPr>
      </p:pic>
      <p:sp>
        <p:nvSpPr>
          <p:cNvPr id="3" name="TextBox 2">
            <a:extLst>
              <a:ext uri="{FF2B5EF4-FFF2-40B4-BE49-F238E27FC236}">
                <a16:creationId xmlns:a16="http://schemas.microsoft.com/office/drawing/2014/main" id="{B6E59E2B-605E-E969-F6A1-2841AC2C3341}"/>
              </a:ext>
            </a:extLst>
          </p:cNvPr>
          <p:cNvSpPr txBox="1"/>
          <p:nvPr/>
        </p:nvSpPr>
        <p:spPr>
          <a:xfrm>
            <a:off x="5522948" y="3452191"/>
            <a:ext cx="3187712"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1"/>
            <a:r>
              <a:rPr lang="en-US" sz="2000" b="0" dirty="0">
                <a:solidFill>
                  <a:schemeClr val="tx1"/>
                </a:solidFill>
              </a:rPr>
              <a:t>Comparison of th</a:t>
            </a:r>
            <a:r>
              <a:rPr lang="en-US" sz="2000" dirty="0">
                <a:solidFill>
                  <a:schemeClr val="tx1"/>
                </a:solidFill>
              </a:rPr>
              <a:t>e reconstruction (i.e. PSF) </a:t>
            </a:r>
          </a:p>
          <a:p>
            <a:pPr hangingPunct="1"/>
            <a:r>
              <a:rPr lang="en-US" sz="2000" b="0" dirty="0">
                <a:solidFill>
                  <a:schemeClr val="tx1"/>
                </a:solidFill>
              </a:rPr>
              <a:t>For: </a:t>
            </a:r>
          </a:p>
          <a:p>
            <a:pPr hangingPunct="1"/>
            <a:r>
              <a:rPr lang="en-US" sz="2000" dirty="0">
                <a:solidFill>
                  <a:schemeClr val="tx1"/>
                </a:solidFill>
              </a:rPr>
              <a:t>  </a:t>
            </a:r>
            <a:r>
              <a:rPr lang="en-US" sz="2000" b="1" dirty="0">
                <a:solidFill>
                  <a:srgbClr val="FF0000"/>
                </a:solidFill>
              </a:rPr>
              <a:t>I</a:t>
            </a:r>
            <a:r>
              <a:rPr lang="en-US" sz="2000" b="0" dirty="0">
                <a:solidFill>
                  <a:schemeClr val="tx1"/>
                </a:solidFill>
              </a:rPr>
              <a:t>mage stacking </a:t>
            </a:r>
          </a:p>
          <a:p>
            <a:pPr hangingPunct="1"/>
            <a:r>
              <a:rPr lang="en-US" sz="2000" dirty="0">
                <a:solidFill>
                  <a:schemeClr val="tx1"/>
                </a:solidFill>
              </a:rPr>
              <a:t>  </a:t>
            </a:r>
            <a:r>
              <a:rPr lang="en-US" sz="2000" b="1" dirty="0">
                <a:solidFill>
                  <a:srgbClr val="FF0000"/>
                </a:solidFill>
              </a:rPr>
              <a:t>G</a:t>
            </a:r>
            <a:r>
              <a:rPr lang="en-US" sz="2000" b="0" dirty="0">
                <a:solidFill>
                  <a:schemeClr val="tx1"/>
                </a:solidFill>
              </a:rPr>
              <a:t>rid stacking and </a:t>
            </a:r>
          </a:p>
          <a:p>
            <a:pPr hangingPunct="1"/>
            <a:r>
              <a:rPr lang="en-US" sz="2000" dirty="0">
                <a:solidFill>
                  <a:schemeClr val="tx1"/>
                </a:solidFill>
              </a:rPr>
              <a:t>  </a:t>
            </a:r>
            <a:r>
              <a:rPr lang="en-US" sz="2000" b="1" dirty="0">
                <a:solidFill>
                  <a:srgbClr val="FF0000"/>
                </a:solidFill>
              </a:rPr>
              <a:t>V</a:t>
            </a:r>
            <a:r>
              <a:rPr lang="en-US" sz="2000" dirty="0">
                <a:solidFill>
                  <a:schemeClr val="tx1"/>
                </a:solidFill>
              </a:rPr>
              <a:t>isibility stacking</a:t>
            </a:r>
          </a:p>
          <a:p>
            <a:pPr hangingPunct="1"/>
            <a:r>
              <a:rPr lang="en-US" sz="2000" b="0" dirty="0">
                <a:solidFill>
                  <a:schemeClr val="tx1"/>
                </a:solidFill>
              </a:rPr>
              <a:t>Impact of weighting scheme notable</a:t>
            </a:r>
          </a:p>
          <a:p>
            <a:pPr hangingPunct="1"/>
            <a:r>
              <a:rPr lang="en-US" sz="2000" dirty="0">
                <a:solidFill>
                  <a:schemeClr val="tx1"/>
                </a:solidFill>
              </a:rPr>
              <a:t>Particularly for Image-based approaches</a:t>
            </a:r>
            <a:endParaRPr lang="en-US" sz="2000" b="0" dirty="0">
              <a:solidFill>
                <a:schemeClr val="tx1"/>
              </a:solidFill>
            </a:endParaRPr>
          </a:p>
        </p:txBody>
      </p:sp>
      <p:sp>
        <p:nvSpPr>
          <p:cNvPr id="22" name="TextBox 21">
            <a:extLst>
              <a:ext uri="{FF2B5EF4-FFF2-40B4-BE49-F238E27FC236}">
                <a16:creationId xmlns:a16="http://schemas.microsoft.com/office/drawing/2014/main" id="{B3BF85E4-C636-C435-4178-B0D04D373C11}"/>
              </a:ext>
            </a:extLst>
          </p:cNvPr>
          <p:cNvSpPr txBox="1"/>
          <p:nvPr/>
        </p:nvSpPr>
        <p:spPr>
          <a:xfrm>
            <a:off x="359569" y="4156846"/>
            <a:ext cx="3403298" cy="369332"/>
          </a:xfrm>
          <a:prstGeom prst="rect">
            <a:avLst/>
          </a:prstGeom>
          <a:solidFill>
            <a:schemeClr val="bg1">
              <a:lumMod val="85000"/>
            </a:schemeClr>
          </a:solidFill>
        </p:spPr>
        <p:txBody>
          <a:bodyPr wrap="square" rtlCol="0">
            <a:spAutoFit/>
          </a:bodyPr>
          <a:lstStyle/>
          <a:p>
            <a:r>
              <a:rPr lang="en-US" dirty="0"/>
              <a:t>Mean of Sum vs Mean of Means</a:t>
            </a:r>
          </a:p>
        </p:txBody>
      </p:sp>
      <p:sp>
        <p:nvSpPr>
          <p:cNvPr id="5" name="Rounded Rectangle 4">
            <a:extLst>
              <a:ext uri="{FF2B5EF4-FFF2-40B4-BE49-F238E27FC236}">
                <a16:creationId xmlns:a16="http://schemas.microsoft.com/office/drawing/2014/main" id="{38B9C3B5-5F2E-3C13-2993-658FC31AEA3A}"/>
              </a:ext>
            </a:extLst>
          </p:cNvPr>
          <p:cNvSpPr/>
          <p:nvPr/>
        </p:nvSpPr>
        <p:spPr>
          <a:xfrm>
            <a:off x="369135" y="2084505"/>
            <a:ext cx="4705854" cy="1652608"/>
          </a:xfrm>
          <a:prstGeom prst="round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Rounded Rectangle 6">
            <a:extLst>
              <a:ext uri="{FF2B5EF4-FFF2-40B4-BE49-F238E27FC236}">
                <a16:creationId xmlns:a16="http://schemas.microsoft.com/office/drawing/2014/main" id="{D202E244-D2A6-993A-8EEC-795A3A50BB54}"/>
              </a:ext>
            </a:extLst>
          </p:cNvPr>
          <p:cNvSpPr/>
          <p:nvPr/>
        </p:nvSpPr>
        <p:spPr>
          <a:xfrm>
            <a:off x="369135" y="4900592"/>
            <a:ext cx="4705854" cy="1652608"/>
          </a:xfrm>
          <a:prstGeom prst="round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ounded Rectangle 8">
            <a:extLst>
              <a:ext uri="{FF2B5EF4-FFF2-40B4-BE49-F238E27FC236}">
                <a16:creationId xmlns:a16="http://schemas.microsoft.com/office/drawing/2014/main" id="{2FA83860-75FA-B415-0CBA-D54D8070739B}"/>
              </a:ext>
            </a:extLst>
          </p:cNvPr>
          <p:cNvSpPr/>
          <p:nvPr/>
        </p:nvSpPr>
        <p:spPr>
          <a:xfrm>
            <a:off x="3286539" y="2084505"/>
            <a:ext cx="1978706" cy="4468695"/>
          </a:xfrm>
          <a:prstGeom prst="roundRect">
            <a:avLst/>
          </a:prstGeom>
          <a:noFill/>
          <a:ln w="25400" cap="flat">
            <a:solidFill>
              <a:schemeClr val="accent6">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257D3E18-7F1A-2876-68C5-88586B095452}"/>
              </a:ext>
            </a:extLst>
          </p:cNvPr>
          <p:cNvSpPr txBox="1"/>
          <p:nvPr/>
        </p:nvSpPr>
        <p:spPr>
          <a:xfrm>
            <a:off x="3861248" y="1375237"/>
            <a:ext cx="8713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rPr>
              <a:t>Uniform</a:t>
            </a:r>
          </a:p>
        </p:txBody>
      </p:sp>
      <p:sp>
        <p:nvSpPr>
          <p:cNvPr id="12" name="TextBox 11">
            <a:extLst>
              <a:ext uri="{FF2B5EF4-FFF2-40B4-BE49-F238E27FC236}">
                <a16:creationId xmlns:a16="http://schemas.microsoft.com/office/drawing/2014/main" id="{F7A3F73D-1DF8-53F7-7A12-64503F5FE0ED}"/>
              </a:ext>
            </a:extLst>
          </p:cNvPr>
          <p:cNvSpPr txBox="1"/>
          <p:nvPr/>
        </p:nvSpPr>
        <p:spPr>
          <a:xfrm>
            <a:off x="4973001" y="2959629"/>
            <a:ext cx="257534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j-lt"/>
                <a:ea typeface="+mj-ea"/>
                <a:cs typeface="+mj-cs"/>
                <a:sym typeface="Calibri"/>
              </a:rPr>
              <a:t>Vis vs Grid vs </a:t>
            </a:r>
            <a:r>
              <a:rPr lang="en-US" dirty="0">
                <a:solidFill>
                  <a:srgbClr val="FF0000"/>
                </a:solidFill>
                <a:latin typeface="+mj-lt"/>
                <a:ea typeface="+mj-ea"/>
                <a:cs typeface="+mj-cs"/>
                <a:sym typeface="Calibri"/>
              </a:rPr>
              <a:t>Image</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j-lt"/>
                <a:ea typeface="+mj-ea"/>
                <a:cs typeface="+mj-cs"/>
                <a:sym typeface="Calibri"/>
              </a:rPr>
              <a:t>	</a:t>
            </a:r>
            <a:r>
              <a:rPr kumimoji="0" lang="en-US" sz="1800" b="0" i="0" u="sng" strike="noStrike" cap="none" spc="0" normalizeH="0" baseline="0" dirty="0">
                <a:ln>
                  <a:noFill/>
                </a:ln>
                <a:solidFill>
                  <a:srgbClr val="FF0000"/>
                </a:solidFill>
                <a:effectLst/>
                <a:uFillTx/>
                <a:latin typeface="+mj-lt"/>
                <a:ea typeface="+mj-ea"/>
                <a:cs typeface="+mj-cs"/>
                <a:sym typeface="Calibri"/>
              </a:rPr>
              <a:t>White is</a:t>
            </a:r>
            <a:r>
              <a:rPr kumimoji="0" lang="en-US" sz="1800" b="0" i="0" u="sng" strike="noStrike" cap="none" spc="0" normalizeH="0" dirty="0">
                <a:ln>
                  <a:noFill/>
                </a:ln>
                <a:solidFill>
                  <a:srgbClr val="FF0000"/>
                </a:solidFill>
                <a:effectLst/>
                <a:uFillTx/>
                <a:latin typeface="+mj-lt"/>
                <a:ea typeface="+mj-ea"/>
                <a:cs typeface="+mj-cs"/>
                <a:sym typeface="Calibri"/>
              </a:rPr>
              <a:t> good</a:t>
            </a:r>
            <a:endParaRPr kumimoji="0" lang="en-US" sz="1800" b="0" i="0" u="sng" strike="noStrike" cap="none" spc="0" normalizeH="0" baseline="0" dirty="0">
              <a:ln>
                <a:noFill/>
              </a:ln>
              <a:solidFill>
                <a:srgbClr val="FF0000"/>
              </a:solidFill>
              <a:effectLst/>
              <a:uFillTx/>
              <a:latin typeface="+mj-lt"/>
              <a:ea typeface="+mj-ea"/>
              <a:cs typeface="+mj-cs"/>
              <a:sym typeface="Calibri"/>
            </a:endParaRPr>
          </a:p>
        </p:txBody>
      </p:sp>
      <p:pic>
        <p:nvPicPr>
          <p:cNvPr id="6" name="ThreeWayCompare.png" descr="ThreeWayCompare.png">
            <a:extLst>
              <a:ext uri="{FF2B5EF4-FFF2-40B4-BE49-F238E27FC236}">
                <a16:creationId xmlns:a16="http://schemas.microsoft.com/office/drawing/2014/main" id="{226471D9-7194-138A-6799-21C3EF14B7FC}"/>
              </a:ext>
            </a:extLst>
          </p:cNvPr>
          <p:cNvPicPr>
            <a:picLocks noChangeAspect="1"/>
          </p:cNvPicPr>
          <p:nvPr/>
        </p:nvPicPr>
        <p:blipFill>
          <a:blip r:embed="rId6"/>
          <a:stretch>
            <a:fillRect/>
          </a:stretch>
        </p:blipFill>
        <p:spPr>
          <a:xfrm>
            <a:off x="2295220" y="3444731"/>
            <a:ext cx="6252023" cy="2946211"/>
          </a:xfrm>
          <a:prstGeom prst="rect">
            <a:avLst/>
          </a:prstGeom>
          <a:ln w="12700">
            <a:miter lim="400000"/>
          </a:ln>
        </p:spPr>
      </p:pic>
      <p:pic>
        <p:nvPicPr>
          <p:cNvPr id="8" name="VI-1.jpg" descr="VI-1.jpg">
            <a:extLst>
              <a:ext uri="{FF2B5EF4-FFF2-40B4-BE49-F238E27FC236}">
                <a16:creationId xmlns:a16="http://schemas.microsoft.com/office/drawing/2014/main" id="{9B24101E-E2FF-ACD1-5B33-A14511B74B6A}"/>
              </a:ext>
            </a:extLst>
          </p:cNvPr>
          <p:cNvPicPr>
            <a:picLocks noChangeAspect="1"/>
          </p:cNvPicPr>
          <p:nvPr/>
        </p:nvPicPr>
        <p:blipFill>
          <a:blip r:embed="rId7"/>
          <a:stretch>
            <a:fillRect/>
          </a:stretch>
        </p:blipFill>
        <p:spPr>
          <a:xfrm>
            <a:off x="1930952" y="2753696"/>
            <a:ext cx="1867785" cy="1542497"/>
          </a:xfrm>
          <a:prstGeom prst="rect">
            <a:avLst/>
          </a:prstGeom>
          <a:ln w="12700">
            <a:miter lim="400000"/>
          </a:ln>
        </p:spPr>
      </p:pic>
      <p:pic>
        <p:nvPicPr>
          <p:cNvPr id="13" name="GS-2.jpg" descr="GS-2.jpg">
            <a:extLst>
              <a:ext uri="{FF2B5EF4-FFF2-40B4-BE49-F238E27FC236}">
                <a16:creationId xmlns:a16="http://schemas.microsoft.com/office/drawing/2014/main" id="{5DFA52BE-71A3-FBBD-9F95-563D4FDE1C41}"/>
              </a:ext>
            </a:extLst>
          </p:cNvPr>
          <p:cNvPicPr>
            <a:picLocks noChangeAspect="1"/>
          </p:cNvPicPr>
          <p:nvPr/>
        </p:nvPicPr>
        <p:blipFill>
          <a:blip r:embed="rId8"/>
          <a:stretch>
            <a:fillRect/>
          </a:stretch>
        </p:blipFill>
        <p:spPr>
          <a:xfrm>
            <a:off x="4164239" y="2771646"/>
            <a:ext cx="1878279" cy="1542497"/>
          </a:xfrm>
          <a:prstGeom prst="rect">
            <a:avLst/>
          </a:prstGeom>
          <a:ln w="12700">
            <a:miter lim="400000"/>
          </a:ln>
        </p:spPr>
      </p:pic>
      <p:pic>
        <p:nvPicPr>
          <p:cNvPr id="14" name="IS-stack.jpg" descr="IS-stack.jpg">
            <a:extLst>
              <a:ext uri="{FF2B5EF4-FFF2-40B4-BE49-F238E27FC236}">
                <a16:creationId xmlns:a16="http://schemas.microsoft.com/office/drawing/2014/main" id="{B588B951-A8B3-37BF-50B1-D1129E92A203}"/>
              </a:ext>
            </a:extLst>
          </p:cNvPr>
          <p:cNvPicPr>
            <a:picLocks noChangeAspect="1"/>
          </p:cNvPicPr>
          <p:nvPr/>
        </p:nvPicPr>
        <p:blipFill>
          <a:blip r:embed="rId9"/>
          <a:stretch>
            <a:fillRect/>
          </a:stretch>
        </p:blipFill>
        <p:spPr>
          <a:xfrm>
            <a:off x="6222271" y="2764188"/>
            <a:ext cx="2602308" cy="1521511"/>
          </a:xfrm>
          <a:prstGeom prst="rect">
            <a:avLst/>
          </a:prstGeom>
          <a:ln w="12700">
            <a:miter lim="400000"/>
          </a:ln>
        </p:spPr>
      </p:pic>
      <p:sp>
        <p:nvSpPr>
          <p:cNvPr id="21" name="TextBox 20">
            <a:extLst>
              <a:ext uri="{FF2B5EF4-FFF2-40B4-BE49-F238E27FC236}">
                <a16:creationId xmlns:a16="http://schemas.microsoft.com/office/drawing/2014/main" id="{DD395F66-06D9-E8FA-9BAD-9F7EA80E5162}"/>
              </a:ext>
            </a:extLst>
          </p:cNvPr>
          <p:cNvSpPr txBox="1"/>
          <p:nvPr/>
        </p:nvSpPr>
        <p:spPr>
          <a:xfrm>
            <a:off x="1808920" y="6102627"/>
            <a:ext cx="1071127" cy="369332"/>
          </a:xfrm>
          <a:prstGeom prst="rect">
            <a:avLst/>
          </a:prstGeom>
          <a:noFill/>
        </p:spPr>
        <p:txBody>
          <a:bodyPr wrap="none" rtlCol="0">
            <a:spAutoFit/>
          </a:bodyPr>
          <a:lstStyle/>
          <a:p>
            <a:r>
              <a:rPr lang="en-US" dirty="0">
                <a:solidFill>
                  <a:schemeClr val="bg2"/>
                </a:solidFill>
              </a:rPr>
              <a:t>NGC7361</a:t>
            </a:r>
          </a:p>
        </p:txBody>
      </p:sp>
      <p:sp>
        <p:nvSpPr>
          <p:cNvPr id="23" name="TextBox 22">
            <a:extLst>
              <a:ext uri="{FF2B5EF4-FFF2-40B4-BE49-F238E27FC236}">
                <a16:creationId xmlns:a16="http://schemas.microsoft.com/office/drawing/2014/main" id="{0A913604-C8C6-B1F2-14D1-D3B46D428763}"/>
              </a:ext>
            </a:extLst>
          </p:cNvPr>
          <p:cNvSpPr txBox="1"/>
          <p:nvPr/>
        </p:nvSpPr>
        <p:spPr>
          <a:xfrm>
            <a:off x="4905850" y="6538468"/>
            <a:ext cx="4206182" cy="307777"/>
          </a:xfrm>
          <a:prstGeom prst="rect">
            <a:avLst/>
          </a:prstGeom>
          <a:solidFill>
            <a:schemeClr val="bg1">
              <a:lumMod val="85000"/>
            </a:schemeClr>
          </a:solidFill>
        </p:spPr>
        <p:txBody>
          <a:bodyPr wrap="square" rtlCol="0">
            <a:spAutoFit/>
          </a:bodyPr>
          <a:lstStyle/>
          <a:p>
            <a:r>
              <a:rPr lang="en-US" sz="1400" i="1" dirty="0"/>
              <a:t>From: Williamson 2024, (prep) 2025; Rhee+ (prep) 2025</a:t>
            </a:r>
          </a:p>
        </p:txBody>
      </p:sp>
      <p:sp>
        <p:nvSpPr>
          <p:cNvPr id="24" name="TextBox 23">
            <a:extLst>
              <a:ext uri="{FF2B5EF4-FFF2-40B4-BE49-F238E27FC236}">
                <a16:creationId xmlns:a16="http://schemas.microsoft.com/office/drawing/2014/main" id="{F020E394-8227-0772-1B86-8BD5246AEAA9}"/>
              </a:ext>
            </a:extLst>
          </p:cNvPr>
          <p:cNvSpPr txBox="1"/>
          <p:nvPr/>
        </p:nvSpPr>
        <p:spPr>
          <a:xfrm>
            <a:off x="0" y="6578195"/>
            <a:ext cx="1198210" cy="338552"/>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mj-lt"/>
                <a:ea typeface="+mj-ea"/>
                <a:cs typeface="+mj-cs"/>
                <a:sym typeface="Calibri"/>
              </a:rPr>
              <a:t>Image vs Vis</a:t>
            </a:r>
          </a:p>
        </p:txBody>
      </p:sp>
      <p:pic>
        <p:nvPicPr>
          <p:cNvPr id="18" name="Picture 17" descr="A graph of a graph of a line&#10;&#10;AI-generated content may be incorrect.">
            <a:extLst>
              <a:ext uri="{FF2B5EF4-FFF2-40B4-BE49-F238E27FC236}">
                <a16:creationId xmlns:a16="http://schemas.microsoft.com/office/drawing/2014/main" id="{23590CF6-301C-BB24-D430-EE78243AA771}"/>
              </a:ext>
            </a:extLst>
          </p:cNvPr>
          <p:cNvPicPr>
            <a:picLocks noChangeAspect="1"/>
          </p:cNvPicPr>
          <p:nvPr/>
        </p:nvPicPr>
        <p:blipFill>
          <a:blip r:embed="rId10"/>
          <a:stretch>
            <a:fillRect/>
          </a:stretch>
        </p:blipFill>
        <p:spPr>
          <a:xfrm>
            <a:off x="24906" y="2010942"/>
            <a:ext cx="4028604" cy="4266937"/>
          </a:xfrm>
          <a:prstGeom prst="rect">
            <a:avLst/>
          </a:prstGeom>
        </p:spPr>
      </p:pic>
    </p:spTree>
    <p:custDataLst>
      <p:tags r:id="rId1"/>
    </p:custDataLst>
    <p:extLst>
      <p:ext uri="{BB962C8B-B14F-4D97-AF65-F5344CB8AC3E}">
        <p14:creationId xmlns:p14="http://schemas.microsoft.com/office/powerpoint/2010/main" val="10024951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150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6"/>
                                        </p:tgtEl>
                                        <p:attrNameLst>
                                          <p:attrName>style.visibility</p:attrName>
                                        </p:attrNameLst>
                                      </p:cBhvr>
                                      <p:to>
                                        <p:strVal val="visible"/>
                                      </p:to>
                                    </p:set>
                                    <p:animEffect transition="in" filter="dissolve">
                                      <p:cBhvr>
                                        <p:cTn id="30" dur="1250"/>
                                        <p:tgtEl>
                                          <p:spTgt spid="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p:tmAbs val="0"/>
                                  </p:iterate>
                                  <p:childTnLst>
                                    <p:set>
                                      <p:cBhvr>
                                        <p:cTn id="36" fill="hold"/>
                                        <p:tgtEl>
                                          <p:spTgt spid="8"/>
                                        </p:tgtEl>
                                        <p:attrNameLst>
                                          <p:attrName>style.visibility</p:attrName>
                                        </p:attrNameLst>
                                      </p:cBhvr>
                                      <p:to>
                                        <p:strVal val="visible"/>
                                      </p:to>
                                    </p:set>
                                    <p:anim calcmode="lin" valueType="num">
                                      <p:cBhvr>
                                        <p:cTn id="37" dur="2500" fill="hold"/>
                                        <p:tgtEl>
                                          <p:spTgt spid="8"/>
                                        </p:tgtEl>
                                        <p:attrNameLst>
                                          <p:attrName>ppt_w</p:attrName>
                                        </p:attrNameLst>
                                      </p:cBhvr>
                                      <p:tavLst>
                                        <p:tav tm="0">
                                          <p:val>
                                            <p:fltVal val="0"/>
                                          </p:val>
                                        </p:tav>
                                        <p:tav tm="100000">
                                          <p:val>
                                            <p:strVal val="#ppt_w"/>
                                          </p:val>
                                        </p:tav>
                                      </p:tavLst>
                                    </p:anim>
                                    <p:anim calcmode="lin" valueType="num">
                                      <p:cBhvr>
                                        <p:cTn id="38" dur="2500" fill="hold"/>
                                        <p:tgtEl>
                                          <p:spTgt spid="8"/>
                                        </p:tgtEl>
                                        <p:attrNameLst>
                                          <p:attrName>ppt_h</p:attrName>
                                        </p:attrNameLst>
                                      </p:cBhvr>
                                      <p:tavLst>
                                        <p:tav tm="0">
                                          <p:val>
                                            <p:fltVal val="0"/>
                                          </p:val>
                                        </p:tav>
                                        <p:tav tm="100000">
                                          <p:val>
                                            <p:strVal val="#ppt_h"/>
                                          </p:val>
                                        </p:tav>
                                      </p:tavLst>
                                    </p:anim>
                                  </p:childTnLst>
                                </p:cTn>
                              </p:par>
                            </p:childTnLst>
                          </p:cTn>
                        </p:par>
                        <p:par>
                          <p:cTn id="39" fill="hold">
                            <p:stCondLst>
                              <p:cond delay="2500"/>
                            </p:stCondLst>
                            <p:childTnLst>
                              <p:par>
                                <p:cTn id="40" presetID="23" presetClass="entr" presetSubtype="16" fill="hold" grpId="0" nodeType="afterEffect">
                                  <p:stCondLst>
                                    <p:cond delay="0"/>
                                  </p:stCondLst>
                                  <p:iterate>
                                    <p:tmAbs val="0"/>
                                  </p:iterate>
                                  <p:childTnLst>
                                    <p:set>
                                      <p:cBhvr>
                                        <p:cTn id="41" fill="hold"/>
                                        <p:tgtEl>
                                          <p:spTgt spid="13"/>
                                        </p:tgtEl>
                                        <p:attrNameLst>
                                          <p:attrName>style.visibility</p:attrName>
                                        </p:attrNameLst>
                                      </p:cBhvr>
                                      <p:to>
                                        <p:strVal val="visible"/>
                                      </p:to>
                                    </p:set>
                                    <p:anim calcmode="lin" valueType="num">
                                      <p:cBhvr>
                                        <p:cTn id="42" dur="2500" fill="hold"/>
                                        <p:tgtEl>
                                          <p:spTgt spid="13"/>
                                        </p:tgtEl>
                                        <p:attrNameLst>
                                          <p:attrName>ppt_w</p:attrName>
                                        </p:attrNameLst>
                                      </p:cBhvr>
                                      <p:tavLst>
                                        <p:tav tm="0">
                                          <p:val>
                                            <p:fltVal val="0"/>
                                          </p:val>
                                        </p:tav>
                                        <p:tav tm="100000">
                                          <p:val>
                                            <p:strVal val="#ppt_w"/>
                                          </p:val>
                                        </p:tav>
                                      </p:tavLst>
                                    </p:anim>
                                    <p:anim calcmode="lin" valueType="num">
                                      <p:cBhvr>
                                        <p:cTn id="43" dur="2500" fill="hold"/>
                                        <p:tgtEl>
                                          <p:spTgt spid="13"/>
                                        </p:tgtEl>
                                        <p:attrNameLst>
                                          <p:attrName>ppt_h</p:attrName>
                                        </p:attrNameLst>
                                      </p:cBhvr>
                                      <p:tavLst>
                                        <p:tav tm="0">
                                          <p:val>
                                            <p:fltVal val="0"/>
                                          </p:val>
                                        </p:tav>
                                        <p:tav tm="100000">
                                          <p:val>
                                            <p:strVal val="#ppt_h"/>
                                          </p:val>
                                        </p:tav>
                                      </p:tavLst>
                                    </p:anim>
                                  </p:childTnLst>
                                </p:cTn>
                              </p:par>
                            </p:childTnLst>
                          </p:cTn>
                        </p:par>
                        <p:par>
                          <p:cTn id="44" fill="hold">
                            <p:stCondLst>
                              <p:cond delay="5000"/>
                            </p:stCondLst>
                            <p:childTnLst>
                              <p:par>
                                <p:cTn id="45" presetID="23" presetClass="entr" presetSubtype="16" fill="hold" grpId="0" nodeType="afterEffect">
                                  <p:stCondLst>
                                    <p:cond delay="0"/>
                                  </p:stCondLst>
                                  <p:iterate>
                                    <p:tmAbs val="0"/>
                                  </p:iterate>
                                  <p:childTnLst>
                                    <p:set>
                                      <p:cBhvr>
                                        <p:cTn id="46" fill="hold"/>
                                        <p:tgtEl>
                                          <p:spTgt spid="14"/>
                                        </p:tgtEl>
                                        <p:attrNameLst>
                                          <p:attrName>style.visibility</p:attrName>
                                        </p:attrNameLst>
                                      </p:cBhvr>
                                      <p:to>
                                        <p:strVal val="visible"/>
                                      </p:to>
                                    </p:set>
                                    <p:anim calcmode="lin" valueType="num">
                                      <p:cBhvr>
                                        <p:cTn id="47" dur="2500" fill="hold"/>
                                        <p:tgtEl>
                                          <p:spTgt spid="14"/>
                                        </p:tgtEl>
                                        <p:attrNameLst>
                                          <p:attrName>ppt_w</p:attrName>
                                        </p:attrNameLst>
                                      </p:cBhvr>
                                      <p:tavLst>
                                        <p:tav tm="0">
                                          <p:val>
                                            <p:fltVal val="0"/>
                                          </p:val>
                                        </p:tav>
                                        <p:tav tm="100000">
                                          <p:val>
                                            <p:strVal val="#ppt_w"/>
                                          </p:val>
                                        </p:tav>
                                      </p:tavLst>
                                    </p:anim>
                                    <p:anim calcmode="lin" valueType="num">
                                      <p:cBhvr>
                                        <p:cTn id="48" dur="2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7" grpId="0" animBg="1"/>
      <p:bldP spid="9" grpId="0" animBg="1"/>
      <p:bldP spid="6" grpId="0" animBg="1" advAuto="0"/>
      <p:bldP spid="8" grpId="0" animBg="1" advAuto="0"/>
      <p:bldP spid="13" grpId="0" animBg="1" advAuto="0"/>
      <p:bldP spid="14" grpId="0" animBg="1" advAuto="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aph with different colored lines&#10;&#10;Description automatically generated">
            <a:extLst>
              <a:ext uri="{FF2B5EF4-FFF2-40B4-BE49-F238E27FC236}">
                <a16:creationId xmlns:a16="http://schemas.microsoft.com/office/drawing/2014/main" id="{0B818963-A6DC-6FA6-8906-C85D32D66BAE}"/>
              </a:ext>
            </a:extLst>
          </p:cNvPr>
          <p:cNvPicPr>
            <a:picLocks noChangeAspect="1"/>
          </p:cNvPicPr>
          <p:nvPr/>
        </p:nvPicPr>
        <p:blipFill>
          <a:blip r:embed="rId4"/>
          <a:srcRect l="3223" t="11274" b="2942"/>
          <a:stretch>
            <a:fillRect/>
          </a:stretch>
        </p:blipFill>
        <p:spPr>
          <a:xfrm>
            <a:off x="70340" y="2555501"/>
            <a:ext cx="4916249" cy="4357825"/>
          </a:xfrm>
          <a:prstGeom prst="rect">
            <a:avLst/>
          </a:prstGeom>
        </p:spPr>
      </p:pic>
      <p:pic>
        <p:nvPicPr>
          <p:cNvPr id="7" name="Picture 6" descr="A graph with numbers and lines&#10;&#10;Description automatically generated">
            <a:extLst>
              <a:ext uri="{FF2B5EF4-FFF2-40B4-BE49-F238E27FC236}">
                <a16:creationId xmlns:a16="http://schemas.microsoft.com/office/drawing/2014/main" id="{1FCA57CF-280E-E087-0BC1-A35FADD65852}"/>
              </a:ext>
            </a:extLst>
          </p:cNvPr>
          <p:cNvPicPr>
            <a:picLocks noChangeAspect="1"/>
          </p:cNvPicPr>
          <p:nvPr/>
        </p:nvPicPr>
        <p:blipFill>
          <a:blip r:embed="rId5"/>
          <a:srcRect t="9223" r="7531"/>
          <a:stretch>
            <a:fillRect/>
          </a:stretch>
        </p:blipFill>
        <p:spPr>
          <a:xfrm>
            <a:off x="-5049589" y="2075550"/>
            <a:ext cx="4697448" cy="4611440"/>
          </a:xfrm>
          <a:prstGeom prst="rect">
            <a:avLst/>
          </a:prstGeom>
        </p:spPr>
      </p:pic>
      <p:sp>
        <p:nvSpPr>
          <p:cNvPr id="3" name="TextBox 2">
            <a:extLst>
              <a:ext uri="{FF2B5EF4-FFF2-40B4-BE49-F238E27FC236}">
                <a16:creationId xmlns:a16="http://schemas.microsoft.com/office/drawing/2014/main" id="{3A7E3C32-94AF-AAE7-14B5-6CABC711C9A5}"/>
              </a:ext>
            </a:extLst>
          </p:cNvPr>
          <p:cNvSpPr txBox="1"/>
          <p:nvPr/>
        </p:nvSpPr>
        <p:spPr>
          <a:xfrm>
            <a:off x="-28258" y="853296"/>
            <a:ext cx="5556861" cy="2246769"/>
          </a:xfrm>
          <a:prstGeom prst="rect">
            <a:avLst/>
          </a:prstGeom>
          <a:noFill/>
        </p:spPr>
        <p:txBody>
          <a:bodyPr wrap="square" rtlCol="0">
            <a:spAutoFit/>
          </a:bodyPr>
          <a:lstStyle/>
          <a:p>
            <a:r>
              <a:rPr lang="en-US" sz="2800" dirty="0"/>
              <a:t>Gridded data in Radio Interferometry are largely zeros – perfect for compression.</a:t>
            </a:r>
          </a:p>
          <a:p>
            <a:r>
              <a:rPr lang="en-US" sz="2800" dirty="0"/>
              <a:t>But also took the opportunity to explore </a:t>
            </a:r>
            <a:r>
              <a:rPr lang="en-US" sz="2800" dirty="0" err="1"/>
              <a:t>MultiGrid</a:t>
            </a:r>
            <a:r>
              <a:rPr lang="en-US" sz="2800" dirty="0"/>
              <a:t> lossy compression</a:t>
            </a:r>
          </a:p>
        </p:txBody>
      </p:sp>
      <p:sp>
        <p:nvSpPr>
          <p:cNvPr id="4" name="Title 2">
            <a:extLst>
              <a:ext uri="{FF2B5EF4-FFF2-40B4-BE49-F238E27FC236}">
                <a16:creationId xmlns:a16="http://schemas.microsoft.com/office/drawing/2014/main" id="{72DEFCC0-8099-27AA-2892-496C9FDF8C58}"/>
              </a:ext>
            </a:extLst>
          </p:cNvPr>
          <p:cNvSpPr>
            <a:spLocks noGrp="1"/>
          </p:cNvSpPr>
          <p:nvPr>
            <p:ph type="title"/>
          </p:nvPr>
        </p:nvSpPr>
        <p:spPr>
          <a:xfrm>
            <a:off x="535259" y="124994"/>
            <a:ext cx="8197976" cy="1038243"/>
          </a:xfrm>
        </p:spPr>
        <p:txBody>
          <a:bodyPr>
            <a:normAutofit/>
          </a:bodyPr>
          <a:lstStyle/>
          <a:p>
            <a:r>
              <a:rPr lang="en-US" dirty="0">
                <a:solidFill>
                  <a:srgbClr val="00B0F0"/>
                </a:solidFill>
              </a:rPr>
              <a:t>Grids: Compression Ratios</a:t>
            </a:r>
          </a:p>
        </p:txBody>
      </p:sp>
      <p:sp>
        <p:nvSpPr>
          <p:cNvPr id="2" name="TextBox 1">
            <a:extLst>
              <a:ext uri="{FF2B5EF4-FFF2-40B4-BE49-F238E27FC236}">
                <a16:creationId xmlns:a16="http://schemas.microsoft.com/office/drawing/2014/main" id="{37BD8743-3624-F802-62A8-BF087E045628}"/>
              </a:ext>
            </a:extLst>
          </p:cNvPr>
          <p:cNvSpPr txBox="1"/>
          <p:nvPr/>
        </p:nvSpPr>
        <p:spPr>
          <a:xfrm>
            <a:off x="4121835" y="5144473"/>
            <a:ext cx="4800677" cy="1384995"/>
          </a:xfrm>
          <a:prstGeom prst="rect">
            <a:avLst/>
          </a:prstGeom>
          <a:noFill/>
        </p:spPr>
        <p:txBody>
          <a:bodyPr wrap="square" rtlCol="0">
            <a:spAutoFit/>
          </a:bodyPr>
          <a:lstStyle/>
          <a:p>
            <a:r>
              <a:rPr lang="en-US" sz="2800" dirty="0"/>
              <a:t>Compression on Grid:</a:t>
            </a:r>
          </a:p>
          <a:p>
            <a:r>
              <a:rPr lang="en-US" sz="2800" dirty="0"/>
              <a:t>MGARD results acceptable, but </a:t>
            </a:r>
            <a:r>
              <a:rPr lang="en-US" sz="2800" b="1" u="sng" dirty="0"/>
              <a:t>Using Lossless for now</a:t>
            </a:r>
          </a:p>
        </p:txBody>
      </p:sp>
      <p:pic>
        <p:nvPicPr>
          <p:cNvPr id="5" name="Picture 4" descr="A screenshot of a graph&#10;&#10;Description automatically generated">
            <a:extLst>
              <a:ext uri="{FF2B5EF4-FFF2-40B4-BE49-F238E27FC236}">
                <a16:creationId xmlns:a16="http://schemas.microsoft.com/office/drawing/2014/main" id="{E686458F-3D0D-2F11-B81D-C679BEF47711}"/>
              </a:ext>
            </a:extLst>
          </p:cNvPr>
          <p:cNvPicPr>
            <a:picLocks noChangeAspect="1"/>
          </p:cNvPicPr>
          <p:nvPr/>
        </p:nvPicPr>
        <p:blipFill rotWithShape="1">
          <a:blip r:embed="rId6"/>
          <a:srcRect l="51805" t="52750" r="9959" b="8247"/>
          <a:stretch/>
        </p:blipFill>
        <p:spPr>
          <a:xfrm>
            <a:off x="6051733" y="960791"/>
            <a:ext cx="2357619" cy="1923943"/>
          </a:xfrm>
          <a:prstGeom prst="rect">
            <a:avLst/>
          </a:prstGeom>
        </p:spPr>
      </p:pic>
      <p:sp>
        <p:nvSpPr>
          <p:cNvPr id="8" name="TextBox 7">
            <a:extLst>
              <a:ext uri="{FF2B5EF4-FFF2-40B4-BE49-F238E27FC236}">
                <a16:creationId xmlns:a16="http://schemas.microsoft.com/office/drawing/2014/main" id="{33605029-4747-610B-6A20-BBA1169657C0}"/>
              </a:ext>
            </a:extLst>
          </p:cNvPr>
          <p:cNvSpPr txBox="1"/>
          <p:nvPr/>
        </p:nvSpPr>
        <p:spPr>
          <a:xfrm>
            <a:off x="4608669" y="3149774"/>
            <a:ext cx="4800677" cy="1815882"/>
          </a:xfrm>
          <a:prstGeom prst="rect">
            <a:avLst/>
          </a:prstGeom>
          <a:solidFill>
            <a:schemeClr val="bg1"/>
          </a:solidFill>
        </p:spPr>
        <p:txBody>
          <a:bodyPr wrap="square" rtlCol="0">
            <a:spAutoFit/>
          </a:bodyPr>
          <a:lstStyle/>
          <a:p>
            <a:r>
              <a:rPr lang="en-US" sz="2800" dirty="0"/>
              <a:t>For MGARD one gives an allowable physical error bound</a:t>
            </a:r>
          </a:p>
          <a:p>
            <a:r>
              <a:rPr lang="en-US" sz="2800" b="1" u="sng" dirty="0"/>
              <a:t>Relative EB, Absolute EB and others</a:t>
            </a:r>
          </a:p>
        </p:txBody>
      </p:sp>
      <p:sp>
        <p:nvSpPr>
          <p:cNvPr id="6" name="TextBox 5">
            <a:extLst>
              <a:ext uri="{FF2B5EF4-FFF2-40B4-BE49-F238E27FC236}">
                <a16:creationId xmlns:a16="http://schemas.microsoft.com/office/drawing/2014/main" id="{4F9F7F85-A918-BD5C-971B-C2E3AB277B27}"/>
              </a:ext>
            </a:extLst>
          </p:cNvPr>
          <p:cNvSpPr txBox="1"/>
          <p:nvPr/>
        </p:nvSpPr>
        <p:spPr>
          <a:xfrm>
            <a:off x="143708" y="3191978"/>
            <a:ext cx="2977179" cy="1200329"/>
          </a:xfrm>
          <a:prstGeom prst="rect">
            <a:avLst/>
          </a:prstGeom>
          <a:solidFill>
            <a:schemeClr val="bg1">
              <a:lumMod val="85000"/>
            </a:schemeClr>
          </a:solidFill>
        </p:spPr>
        <p:txBody>
          <a:bodyPr wrap="square" rtlCol="0">
            <a:spAutoFit/>
          </a:bodyPr>
          <a:lstStyle/>
          <a:p>
            <a:r>
              <a:rPr lang="en-US" dirty="0"/>
              <a:t>	BUT ALSO:</a:t>
            </a:r>
          </a:p>
          <a:p>
            <a:r>
              <a:rPr lang="en-US" dirty="0"/>
              <a:t>Lossless Compression 7-fold</a:t>
            </a:r>
          </a:p>
          <a:p>
            <a:r>
              <a:rPr lang="en-US" dirty="0"/>
              <a:t>Compute-time 7 times faster</a:t>
            </a:r>
          </a:p>
          <a:p>
            <a:r>
              <a:rPr lang="en-US" dirty="0"/>
              <a:t>	i.e. I/O dominated</a:t>
            </a:r>
          </a:p>
        </p:txBody>
      </p:sp>
      <p:sp>
        <p:nvSpPr>
          <p:cNvPr id="9" name="TextBox 8">
            <a:extLst>
              <a:ext uri="{FF2B5EF4-FFF2-40B4-BE49-F238E27FC236}">
                <a16:creationId xmlns:a16="http://schemas.microsoft.com/office/drawing/2014/main" id="{8CD9356B-FDCF-D094-5BA9-CAD9035DFB6D}"/>
              </a:ext>
            </a:extLst>
          </p:cNvPr>
          <p:cNvSpPr txBox="1"/>
          <p:nvPr/>
        </p:nvSpPr>
        <p:spPr>
          <a:xfrm>
            <a:off x="7220196" y="6550343"/>
            <a:ext cx="1963086" cy="307777"/>
          </a:xfrm>
          <a:prstGeom prst="rect">
            <a:avLst/>
          </a:prstGeom>
          <a:solidFill>
            <a:schemeClr val="bg1">
              <a:lumMod val="85000"/>
            </a:schemeClr>
          </a:solidFill>
        </p:spPr>
        <p:txBody>
          <a:bodyPr wrap="square" rtlCol="0">
            <a:spAutoFit/>
          </a:bodyPr>
          <a:lstStyle/>
          <a:p>
            <a:r>
              <a:rPr lang="en-US" sz="1400" i="1" dirty="0"/>
              <a:t>From: Williamson+ 2025</a:t>
            </a:r>
          </a:p>
        </p:txBody>
      </p:sp>
    </p:spTree>
    <p:custDataLst>
      <p:tags r:id="rId1"/>
    </p:custDataLst>
    <p:extLst>
      <p:ext uri="{BB962C8B-B14F-4D97-AF65-F5344CB8AC3E}">
        <p14:creationId xmlns:p14="http://schemas.microsoft.com/office/powerpoint/2010/main" val="156879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7C008-A796-728C-12D9-F28369D6604F}"/>
              </a:ext>
            </a:extLst>
          </p:cNvPr>
          <p:cNvSpPr>
            <a:spLocks noGrp="1"/>
          </p:cNvSpPr>
          <p:nvPr>
            <p:ph type="title"/>
          </p:nvPr>
        </p:nvSpPr>
        <p:spPr>
          <a:xfrm>
            <a:off x="892098" y="132081"/>
            <a:ext cx="8251902" cy="650240"/>
          </a:xfrm>
        </p:spPr>
        <p:txBody>
          <a:bodyPr>
            <a:noAutofit/>
          </a:bodyPr>
          <a:lstStyle/>
          <a:p>
            <a:r>
              <a:rPr lang="en-US" sz="3800" dirty="0">
                <a:solidFill>
                  <a:srgbClr val="0070C0"/>
                </a:solidFill>
              </a:rPr>
              <a:t>#2: Visibility Data: Limits to precision</a:t>
            </a:r>
          </a:p>
        </p:txBody>
      </p:sp>
      <p:sp>
        <p:nvSpPr>
          <p:cNvPr id="3" name="Text Placeholder 2">
            <a:extLst>
              <a:ext uri="{FF2B5EF4-FFF2-40B4-BE49-F238E27FC236}">
                <a16:creationId xmlns:a16="http://schemas.microsoft.com/office/drawing/2014/main" id="{B46544C3-5226-1A30-AF0A-2E18FD17656B}"/>
              </a:ext>
            </a:extLst>
          </p:cNvPr>
          <p:cNvSpPr>
            <a:spLocks noGrp="1"/>
          </p:cNvSpPr>
          <p:nvPr>
            <p:ph type="body" sz="quarter" idx="14"/>
          </p:nvPr>
        </p:nvSpPr>
        <p:spPr>
          <a:xfrm>
            <a:off x="278606" y="1250576"/>
            <a:ext cx="8586788" cy="4921624"/>
          </a:xfrm>
        </p:spPr>
        <p:txBody>
          <a:bodyPr>
            <a:normAutofit/>
          </a:bodyPr>
          <a:lstStyle/>
          <a:p>
            <a:r>
              <a:rPr lang="en-US" dirty="0">
                <a:solidFill>
                  <a:schemeClr val="tx1"/>
                </a:solidFill>
              </a:rPr>
              <a:t>The signal chain adds first stage amplifier noise</a:t>
            </a:r>
          </a:p>
          <a:p>
            <a:pPr lvl="1"/>
            <a:r>
              <a:rPr lang="en-US" dirty="0">
                <a:solidFill>
                  <a:schemeClr val="tx1"/>
                </a:solidFill>
              </a:rPr>
              <a:t>	By design should be the dominant limit to sensitivity</a:t>
            </a:r>
          </a:p>
          <a:p>
            <a:endParaRPr lang="en-US" dirty="0">
              <a:solidFill>
                <a:schemeClr val="tx1"/>
              </a:solidFill>
            </a:endParaRPr>
          </a:p>
          <a:p>
            <a:r>
              <a:rPr lang="en-US" dirty="0">
                <a:solidFill>
                  <a:schemeClr val="tx1"/>
                </a:solidFill>
              </a:rPr>
              <a:t>The voltage data into the correlator is bit limited</a:t>
            </a:r>
          </a:p>
          <a:p>
            <a:pPr lvl="1"/>
            <a:r>
              <a:rPr lang="en-US" dirty="0">
                <a:solidFill>
                  <a:schemeClr val="tx1"/>
                </a:solidFill>
              </a:rPr>
              <a:t>	Geodetic data can be sign-only (1 bit). </a:t>
            </a:r>
          </a:p>
          <a:p>
            <a:pPr lvl="1"/>
            <a:r>
              <a:rPr lang="en-US" dirty="0">
                <a:solidFill>
                  <a:schemeClr val="tx1"/>
                </a:solidFill>
              </a:rPr>
              <a:t>     SKA will use 12-bit</a:t>
            </a:r>
          </a:p>
          <a:p>
            <a:endParaRPr lang="en-US" dirty="0">
              <a:solidFill>
                <a:schemeClr val="tx1"/>
              </a:solidFill>
            </a:endParaRPr>
          </a:p>
          <a:p>
            <a:r>
              <a:rPr lang="en-US" dirty="0">
                <a:solidFill>
                  <a:schemeClr val="tx1"/>
                </a:solidFill>
              </a:rPr>
              <a:t>The correlator integrates a limited number of samples (so still bit limited)</a:t>
            </a:r>
          </a:p>
          <a:p>
            <a:pPr lvl="1"/>
            <a:r>
              <a:rPr lang="en-US" dirty="0">
                <a:solidFill>
                  <a:schemeClr val="tx1"/>
                </a:solidFill>
              </a:rPr>
              <a:t>	Samples per visibility bin is not that high</a:t>
            </a:r>
          </a:p>
          <a:p>
            <a:pPr lvl="1"/>
            <a:r>
              <a:rPr lang="en-US" dirty="0"/>
              <a:t>	</a:t>
            </a:r>
            <a:r>
              <a:rPr lang="en-US" dirty="0">
                <a:solidFill>
                  <a:schemeClr val="tx1"/>
                </a:solidFill>
              </a:rPr>
              <a:t>(with many channels)</a:t>
            </a:r>
          </a:p>
          <a:p>
            <a:endParaRPr lang="en-US" dirty="0">
              <a:solidFill>
                <a:schemeClr val="tx1"/>
              </a:solidFill>
            </a:endParaRPr>
          </a:p>
        </p:txBody>
      </p:sp>
      <p:sp>
        <p:nvSpPr>
          <p:cNvPr id="4" name="TextBox 3">
            <a:extLst>
              <a:ext uri="{FF2B5EF4-FFF2-40B4-BE49-F238E27FC236}">
                <a16:creationId xmlns:a16="http://schemas.microsoft.com/office/drawing/2014/main" id="{44E1AF49-1526-2C55-5408-CCB7DDA8040D}"/>
              </a:ext>
            </a:extLst>
          </p:cNvPr>
          <p:cNvSpPr txBox="1"/>
          <p:nvPr/>
        </p:nvSpPr>
        <p:spPr>
          <a:xfrm>
            <a:off x="1636636" y="3545321"/>
            <a:ext cx="6762825" cy="2062103"/>
          </a:xfrm>
          <a:prstGeom prst="rect">
            <a:avLst/>
          </a:prstGeom>
          <a:solidFill>
            <a:schemeClr val="bg2"/>
          </a:solidFill>
        </p:spPr>
        <p:txBody>
          <a:bodyPr wrap="square" rtlCol="0">
            <a:spAutoFit/>
          </a:bodyPr>
          <a:lstStyle/>
          <a:p>
            <a:pPr algn="ctr"/>
            <a:r>
              <a:rPr lang="en-US" sz="3200" dirty="0">
                <a:solidFill>
                  <a:srgbClr val="FF0000"/>
                </a:solidFill>
              </a:rPr>
              <a:t>Compression can be thought of as another additive noise. With good design, like the others, it can be held to be less than the dominant terms</a:t>
            </a:r>
          </a:p>
        </p:txBody>
      </p:sp>
    </p:spTree>
    <p:custDataLst>
      <p:tags r:id="rId1"/>
    </p:custDataLst>
    <p:extLst>
      <p:ext uri="{BB962C8B-B14F-4D97-AF65-F5344CB8AC3E}">
        <p14:creationId xmlns:p14="http://schemas.microsoft.com/office/powerpoint/2010/main" val="180938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A7A1-EE22-4FB2-DFF7-2822D45AC898}"/>
            </a:ext>
          </a:extLst>
        </p:cNvPr>
        <p:cNvGrpSpPr/>
        <p:nvPr/>
      </p:nvGrpSpPr>
      <p:grpSpPr>
        <a:xfrm>
          <a:off x="0" y="0"/>
          <a:ext cx="0" cy="0"/>
          <a:chOff x="0" y="0"/>
          <a:chExt cx="0" cy="0"/>
        </a:xfrm>
      </p:grpSpPr>
      <p:pic>
        <p:nvPicPr>
          <p:cNvPr id="7" name="Picture 6" descr="A graph with numbers and lines&#10;&#10;AI-generated content may be incorrect.">
            <a:extLst>
              <a:ext uri="{FF2B5EF4-FFF2-40B4-BE49-F238E27FC236}">
                <a16:creationId xmlns:a16="http://schemas.microsoft.com/office/drawing/2014/main" id="{B2278E3D-F12B-CCCB-96BA-9B25C14F16C0}"/>
              </a:ext>
            </a:extLst>
          </p:cNvPr>
          <p:cNvPicPr>
            <a:picLocks noChangeAspect="1"/>
          </p:cNvPicPr>
          <p:nvPr/>
        </p:nvPicPr>
        <p:blipFill>
          <a:blip r:embed="rId3"/>
          <a:srcRect t="8386" r="5327"/>
          <a:stretch>
            <a:fillRect/>
          </a:stretch>
        </p:blipFill>
        <p:spPr>
          <a:xfrm>
            <a:off x="4541325" y="3424828"/>
            <a:ext cx="3589992" cy="2605512"/>
          </a:xfrm>
          <a:prstGeom prst="rect">
            <a:avLst/>
          </a:prstGeom>
        </p:spPr>
      </p:pic>
      <p:pic>
        <p:nvPicPr>
          <p:cNvPr id="9" name="Picture 8" descr="A graph with numbers and lines&#10;&#10;AI-generated content may be incorrect.">
            <a:extLst>
              <a:ext uri="{FF2B5EF4-FFF2-40B4-BE49-F238E27FC236}">
                <a16:creationId xmlns:a16="http://schemas.microsoft.com/office/drawing/2014/main" id="{D4DC37F8-E11B-6E6E-F872-36975240DB8B}"/>
              </a:ext>
            </a:extLst>
          </p:cNvPr>
          <p:cNvPicPr>
            <a:picLocks noChangeAspect="1"/>
          </p:cNvPicPr>
          <p:nvPr/>
        </p:nvPicPr>
        <p:blipFill>
          <a:blip r:embed="rId4"/>
          <a:srcRect t="8711" r="8502"/>
          <a:stretch>
            <a:fillRect/>
          </a:stretch>
        </p:blipFill>
        <p:spPr>
          <a:xfrm>
            <a:off x="965058" y="3424827"/>
            <a:ext cx="3469598" cy="2596245"/>
          </a:xfrm>
          <a:prstGeom prst="rect">
            <a:avLst/>
          </a:prstGeom>
        </p:spPr>
      </p:pic>
      <p:sp>
        <p:nvSpPr>
          <p:cNvPr id="2" name="TextBox 1">
            <a:extLst>
              <a:ext uri="{FF2B5EF4-FFF2-40B4-BE49-F238E27FC236}">
                <a16:creationId xmlns:a16="http://schemas.microsoft.com/office/drawing/2014/main" id="{2D385D33-7061-1479-961F-156C5F188BC5}"/>
              </a:ext>
            </a:extLst>
          </p:cNvPr>
          <p:cNvSpPr txBox="1"/>
          <p:nvPr/>
        </p:nvSpPr>
        <p:spPr>
          <a:xfrm>
            <a:off x="648451" y="1307375"/>
            <a:ext cx="3786205" cy="1815882"/>
          </a:xfrm>
          <a:prstGeom prst="rect">
            <a:avLst/>
          </a:prstGeom>
          <a:noFill/>
        </p:spPr>
        <p:txBody>
          <a:bodyPr wrap="square" rtlCol="0">
            <a:spAutoFit/>
          </a:bodyPr>
          <a:lstStyle/>
          <a:p>
            <a:r>
              <a:rPr lang="en-US" sz="2800" dirty="0"/>
              <a:t>Compression as function of Error Bound: </a:t>
            </a:r>
          </a:p>
          <a:p>
            <a:r>
              <a:rPr lang="en-US" sz="2800" dirty="0"/>
              <a:t>10-fold compression for compression at 10% </a:t>
            </a:r>
            <a:r>
              <a:rPr lang="en-US" sz="2800" dirty="0" err="1"/>
              <a:t>σ</a:t>
            </a:r>
            <a:endParaRPr lang="en-US" sz="2800" b="1" u="sng" dirty="0"/>
          </a:p>
        </p:txBody>
      </p:sp>
      <p:sp>
        <p:nvSpPr>
          <p:cNvPr id="4" name="Title 2">
            <a:extLst>
              <a:ext uri="{FF2B5EF4-FFF2-40B4-BE49-F238E27FC236}">
                <a16:creationId xmlns:a16="http://schemas.microsoft.com/office/drawing/2014/main" id="{F71D7C70-2E1E-6814-AEF0-94E9E3547F30}"/>
              </a:ext>
            </a:extLst>
          </p:cNvPr>
          <p:cNvSpPr>
            <a:spLocks noGrp="1"/>
          </p:cNvSpPr>
          <p:nvPr>
            <p:ph type="title"/>
          </p:nvPr>
        </p:nvSpPr>
        <p:spPr>
          <a:xfrm>
            <a:off x="903248" y="124994"/>
            <a:ext cx="8197976" cy="1038243"/>
          </a:xfrm>
        </p:spPr>
        <p:txBody>
          <a:bodyPr>
            <a:normAutofit/>
          </a:bodyPr>
          <a:lstStyle/>
          <a:p>
            <a:r>
              <a:rPr lang="en-US" dirty="0">
                <a:solidFill>
                  <a:srgbClr val="00B0F0"/>
                </a:solidFill>
              </a:rPr>
              <a:t>Visibilities: Compression Ratios</a:t>
            </a:r>
          </a:p>
        </p:txBody>
      </p:sp>
      <p:sp>
        <p:nvSpPr>
          <p:cNvPr id="5" name="TextBox 4">
            <a:extLst>
              <a:ext uri="{FF2B5EF4-FFF2-40B4-BE49-F238E27FC236}">
                <a16:creationId xmlns:a16="http://schemas.microsoft.com/office/drawing/2014/main" id="{4BCCFFCE-7B76-BB95-59AB-7EC6AF90747E}"/>
              </a:ext>
            </a:extLst>
          </p:cNvPr>
          <p:cNvSpPr txBox="1"/>
          <p:nvPr/>
        </p:nvSpPr>
        <p:spPr>
          <a:xfrm>
            <a:off x="1440326" y="5880616"/>
            <a:ext cx="6444041" cy="830997"/>
          </a:xfrm>
          <a:prstGeom prst="rect">
            <a:avLst/>
          </a:prstGeom>
          <a:noFill/>
        </p:spPr>
        <p:txBody>
          <a:bodyPr wrap="square" rtlCol="0">
            <a:spAutoFit/>
          </a:bodyPr>
          <a:lstStyle/>
          <a:p>
            <a:r>
              <a:rPr lang="en-US" sz="2400" dirty="0"/>
              <a:t>Image parameters as function of Compression:</a:t>
            </a:r>
          </a:p>
          <a:p>
            <a:r>
              <a:rPr lang="en-US" sz="2400" dirty="0"/>
              <a:t>	10-fold AND increase RMS ~0.1% </a:t>
            </a:r>
            <a:r>
              <a:rPr lang="en-US" sz="2400" dirty="0" err="1"/>
              <a:t>σ</a:t>
            </a:r>
            <a:r>
              <a:rPr lang="en-US" sz="2400" dirty="0"/>
              <a:t> Max &lt;0.1σ</a:t>
            </a:r>
          </a:p>
        </p:txBody>
      </p:sp>
      <p:pic>
        <p:nvPicPr>
          <p:cNvPr id="11" name="Picture 10" descr="A graph with different colored lines&#10;&#10;AI-generated content may be incorrect.">
            <a:extLst>
              <a:ext uri="{FF2B5EF4-FFF2-40B4-BE49-F238E27FC236}">
                <a16:creationId xmlns:a16="http://schemas.microsoft.com/office/drawing/2014/main" id="{0255BB0C-4CAF-6C0F-8F62-364A19F2895F}"/>
              </a:ext>
            </a:extLst>
          </p:cNvPr>
          <p:cNvPicPr>
            <a:picLocks noChangeAspect="1"/>
          </p:cNvPicPr>
          <p:nvPr/>
        </p:nvPicPr>
        <p:blipFill>
          <a:blip r:embed="rId5"/>
          <a:srcRect l="4203" t="8386" r="8144"/>
          <a:stretch>
            <a:fillRect/>
          </a:stretch>
        </p:blipFill>
        <p:spPr>
          <a:xfrm>
            <a:off x="4632707" y="884217"/>
            <a:ext cx="3469597" cy="2605512"/>
          </a:xfrm>
          <a:prstGeom prst="rect">
            <a:avLst/>
          </a:prstGeom>
        </p:spPr>
      </p:pic>
      <p:sp>
        <p:nvSpPr>
          <p:cNvPr id="13" name="TextBox 12">
            <a:extLst>
              <a:ext uri="{FF2B5EF4-FFF2-40B4-BE49-F238E27FC236}">
                <a16:creationId xmlns:a16="http://schemas.microsoft.com/office/drawing/2014/main" id="{7F8441C5-B79C-FB57-745A-FFDBA9C14DCC}"/>
              </a:ext>
            </a:extLst>
          </p:cNvPr>
          <p:cNvSpPr txBox="1"/>
          <p:nvPr/>
        </p:nvSpPr>
        <p:spPr>
          <a:xfrm>
            <a:off x="6823347" y="6590513"/>
            <a:ext cx="2557913" cy="307777"/>
          </a:xfrm>
          <a:prstGeom prst="rect">
            <a:avLst/>
          </a:prstGeom>
          <a:solidFill>
            <a:schemeClr val="bg1">
              <a:lumMod val="85000"/>
            </a:schemeClr>
          </a:solidFill>
        </p:spPr>
        <p:txBody>
          <a:bodyPr wrap="square" rtlCol="0">
            <a:spAutoFit/>
          </a:bodyPr>
          <a:lstStyle/>
          <a:p>
            <a:r>
              <a:rPr lang="en-US" sz="1400" i="1" dirty="0"/>
              <a:t>See also: Dodson+ (PASA) 2025</a:t>
            </a:r>
          </a:p>
        </p:txBody>
      </p:sp>
    </p:spTree>
    <p:extLst>
      <p:ext uri="{BB962C8B-B14F-4D97-AF65-F5344CB8AC3E}">
        <p14:creationId xmlns:p14="http://schemas.microsoft.com/office/powerpoint/2010/main" val="39235506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25.4|11.7|11.1"/>
</p:tagLst>
</file>

<file path=ppt/tags/tag10.xml><?xml version="1.0" encoding="utf-8"?>
<p:tagLst xmlns:a="http://schemas.openxmlformats.org/drawingml/2006/main" xmlns:r="http://schemas.openxmlformats.org/officeDocument/2006/relationships" xmlns:p="http://schemas.openxmlformats.org/presentationml/2006/main">
  <p:tag name="TIMING" val="|80.9|1.4"/>
</p:tagLst>
</file>

<file path=ppt/tags/tag1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TIMING" val="|29.3|43.9"/>
</p:tagLst>
</file>

<file path=ppt/tags/tag3.xml><?xml version="1.0" encoding="utf-8"?>
<p:tagLst xmlns:a="http://schemas.openxmlformats.org/drawingml/2006/main" xmlns:r="http://schemas.openxmlformats.org/officeDocument/2006/relationships" xmlns:p="http://schemas.openxmlformats.org/presentationml/2006/main">
  <p:tag name="TIMING" val="|9.9|17.9|11.9|14.6"/>
</p:tagLst>
</file>

<file path=ppt/tags/tag4.xml><?xml version="1.0" encoding="utf-8"?>
<p:tagLst xmlns:a="http://schemas.openxmlformats.org/drawingml/2006/main" xmlns:r="http://schemas.openxmlformats.org/officeDocument/2006/relationships" xmlns:p="http://schemas.openxmlformats.org/presentationml/2006/main">
  <p:tag name="TIMING" val="|8.5|37.9|16.7|19.7|19.9"/>
</p:tagLst>
</file>

<file path=ppt/tags/tag5.xml><?xml version="1.0" encoding="utf-8"?>
<p:tagLst xmlns:a="http://schemas.openxmlformats.org/drawingml/2006/main" xmlns:r="http://schemas.openxmlformats.org/officeDocument/2006/relationships" xmlns:p="http://schemas.openxmlformats.org/presentationml/2006/main">
  <p:tag name="TIMING" val="|18.7|15.7|23.8"/>
</p:tagLst>
</file>

<file path=ppt/tags/tag6.xml><?xml version="1.0" encoding="utf-8"?>
<p:tagLst xmlns:a="http://schemas.openxmlformats.org/drawingml/2006/main" xmlns:r="http://schemas.openxmlformats.org/officeDocument/2006/relationships" xmlns:p="http://schemas.openxmlformats.org/presentationml/2006/main">
  <p:tag name="TIMING" val="|73.1"/>
</p:tagLst>
</file>

<file path=ppt/tags/tag7.xml><?xml version="1.0" encoding="utf-8"?>
<p:tagLst xmlns:a="http://schemas.openxmlformats.org/drawingml/2006/main" xmlns:r="http://schemas.openxmlformats.org/officeDocument/2006/relationships" xmlns:p="http://schemas.openxmlformats.org/presentationml/2006/main">
  <p:tag name="TIMING" val="|25"/>
</p:tagLst>
</file>

<file path=ppt/tags/tag8.xml><?xml version="1.0" encoding="utf-8"?>
<p:tagLst xmlns:a="http://schemas.openxmlformats.org/drawingml/2006/main" xmlns:r="http://schemas.openxmlformats.org/officeDocument/2006/relationships" xmlns:p="http://schemas.openxmlformats.org/presentationml/2006/main">
  <p:tag name="TIMING" val="|1|31.5|36.7"/>
</p:tagLst>
</file>

<file path=ppt/tags/tag9.xml><?xml version="1.0" encoding="utf-8"?>
<p:tagLst xmlns:a="http://schemas.openxmlformats.org/drawingml/2006/main" xmlns:r="http://schemas.openxmlformats.org/officeDocument/2006/relationships" xmlns:p="http://schemas.openxmlformats.org/presentationml/2006/main">
  <p:tag name="TIMING" val="|68.6"/>
</p:tagLst>
</file>

<file path=ppt/theme/theme1.xml><?xml version="1.0" encoding="utf-8"?>
<a:theme xmlns:a="http://schemas.openxmlformats.org/drawingml/2006/main" name="ICRAR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141749</TotalTime>
  <Words>4756</Words>
  <Application>Microsoft Macintosh PowerPoint</Application>
  <PresentationFormat>On-screen Show (4:3)</PresentationFormat>
  <Paragraphs>531</Paragraphs>
  <Slides>27</Slides>
  <Notes>24</Notes>
  <HiddenSlides>7</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 Unicode MS</vt:lpstr>
      <vt:lpstr>Arial</vt:lpstr>
      <vt:lpstr>Calibri</vt:lpstr>
      <vt:lpstr>DIN Alternate Bold</vt:lpstr>
      <vt:lpstr>Helvetica Neue</vt:lpstr>
      <vt:lpstr>Helvetica Neue Light</vt:lpstr>
      <vt:lpstr>Helvetica Neue Medium</vt:lpstr>
      <vt:lpstr>Source Sans Pro</vt:lpstr>
      <vt:lpstr>Wingdings</vt:lpstr>
      <vt:lpstr>ICRAR Black</vt:lpstr>
      <vt:lpstr>PowerPoint Presentation</vt:lpstr>
      <vt:lpstr>Outline</vt:lpstr>
      <vt:lpstr>Locations for compression</vt:lpstr>
      <vt:lpstr>Options: Multi-Grid vs Bit-Truncation</vt:lpstr>
      <vt:lpstr>#3: DINGO: Original focus  Deep Investigation of Neutral Gas Origins</vt:lpstr>
      <vt:lpstr>DINGO &amp; Grid Stacking  Deep Investigation of Neutral Gas Origins</vt:lpstr>
      <vt:lpstr>Grids: Compression Ratios</vt:lpstr>
      <vt:lpstr>#2: Visibility Data: Limits to precision</vt:lpstr>
      <vt:lpstr>Visibilities: Compression Ratios</vt:lpstr>
      <vt:lpstr>Output: Image comparison</vt:lpstr>
      <vt:lpstr>Output: Image comparison</vt:lpstr>
      <vt:lpstr>Output: Image Fidelity</vt:lpstr>
      <vt:lpstr>Visibilties: Image comparison</vt:lpstr>
      <vt:lpstr>Next: Baseline Dependent Av.</vt:lpstr>
      <vt:lpstr>(Re-)Enabling Science</vt:lpstr>
      <vt:lpstr>Support Grants</vt:lpstr>
      <vt:lpstr>Future …</vt:lpstr>
      <vt:lpstr>Proposed Plan</vt:lpstr>
      <vt:lpstr>Conclusions:</vt:lpstr>
      <vt:lpstr>PowerPoint Presentation</vt:lpstr>
      <vt:lpstr>PowerPoint Presentation</vt:lpstr>
      <vt:lpstr>Input: Simulated SKA data</vt:lpstr>
      <vt:lpstr>Input: Pathfinder data</vt:lpstr>
      <vt:lpstr>PowerPoint Presentation</vt:lpstr>
      <vt:lpstr>ADIOS2: Parallel Writing &amp; Inline Grid Compression</vt:lpstr>
      <vt:lpstr>PowerPoint Presentation</vt:lpstr>
      <vt:lpstr>Current focus</vt:lpstr>
    </vt:vector>
  </TitlesOfParts>
  <Company>The University of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Gottschalk</dc:creator>
  <cp:lastModifiedBy>Richard Dodson</cp:lastModifiedBy>
  <cp:revision>1768</cp:revision>
  <cp:lastPrinted>2025-08-26T13:03:28Z</cp:lastPrinted>
  <dcterms:created xsi:type="dcterms:W3CDTF">2014-01-21T06:00:06Z</dcterms:created>
  <dcterms:modified xsi:type="dcterms:W3CDTF">2025-08-27T06:39:09Z</dcterms:modified>
</cp:coreProperties>
</file>