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7" r:id="rId4"/>
  </p:sldMasterIdLst>
  <p:notesMasterIdLst>
    <p:notesMasterId r:id="rId26"/>
  </p:notesMasterIdLst>
  <p:handoutMasterIdLst>
    <p:handoutMasterId r:id="rId27"/>
  </p:handoutMasterIdLst>
  <p:sldIdLst>
    <p:sldId id="256" r:id="rId5"/>
    <p:sldId id="295" r:id="rId6"/>
    <p:sldId id="260" r:id="rId7"/>
    <p:sldId id="293" r:id="rId8"/>
    <p:sldId id="305" r:id="rId9"/>
    <p:sldId id="299" r:id="rId10"/>
    <p:sldId id="302" r:id="rId11"/>
    <p:sldId id="301" r:id="rId12"/>
    <p:sldId id="303" r:id="rId13"/>
    <p:sldId id="279" r:id="rId14"/>
    <p:sldId id="264" r:id="rId15"/>
    <p:sldId id="275" r:id="rId16"/>
    <p:sldId id="277" r:id="rId17"/>
    <p:sldId id="265" r:id="rId18"/>
    <p:sldId id="290" r:id="rId19"/>
    <p:sldId id="307" r:id="rId20"/>
    <p:sldId id="291" r:id="rId21"/>
    <p:sldId id="292" r:id="rId22"/>
    <p:sldId id="296" r:id="rId23"/>
    <p:sldId id="306" r:id="rId24"/>
    <p:sldId id="28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F862611-D760-9B4A-8AE2-A3BE613B2F10}">
          <p14:sldIdLst>
            <p14:sldId id="256"/>
            <p14:sldId id="295"/>
            <p14:sldId id="260"/>
            <p14:sldId id="293"/>
            <p14:sldId id="305"/>
            <p14:sldId id="299"/>
            <p14:sldId id="302"/>
            <p14:sldId id="301"/>
            <p14:sldId id="303"/>
            <p14:sldId id="279"/>
            <p14:sldId id="264"/>
            <p14:sldId id="275"/>
            <p14:sldId id="277"/>
            <p14:sldId id="265"/>
            <p14:sldId id="290"/>
            <p14:sldId id="307"/>
            <p14:sldId id="291"/>
            <p14:sldId id="292"/>
            <p14:sldId id="296"/>
            <p14:sldId id="306"/>
            <p14:sldId id="28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4A0B7BA-F1D9-4A8B-837D-0DECAF475E20}" name="Di Pietrantonio, Cristian (Pawsey, Kensington WA)" initials="DPC(KW" userId="S::dip008@csiro.au::a3462b00-ee9d-45d9-b8ed-670151d6ca0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5E01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79"/>
    <p:restoredTop sz="96327"/>
  </p:normalViewPr>
  <p:slideViewPr>
    <p:cSldViewPr snapToGrid="0">
      <p:cViewPr varScale="1">
        <p:scale>
          <a:sx n="266" d="100"/>
          <a:sy n="266" d="100"/>
        </p:scale>
        <p:origin x="1488" y="192"/>
      </p:cViewPr>
      <p:guideLst/>
    </p:cSldViewPr>
  </p:slideViewPr>
  <p:notesTextViewPr>
    <p:cViewPr>
      <p:scale>
        <a:sx n="1" d="1"/>
        <a:sy n="1" d="1"/>
      </p:scale>
      <p:origin x="0" y="0"/>
    </p:cViewPr>
  </p:notesTextViewPr>
  <p:notesViewPr>
    <p:cSldViewPr snapToGrid="0">
      <p:cViewPr varScale="1">
        <p:scale>
          <a:sx n="116" d="100"/>
          <a:sy n="116" d="100"/>
        </p:scale>
        <p:origin x="4712"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Computational</a:t>
            </a:r>
            <a:r>
              <a:rPr lang="en-US" baseline="0" dirty="0"/>
              <a:t> cost of imaging and beamforming</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Imaging</c:v>
                </c:pt>
              </c:strCache>
            </c:strRef>
          </c:tx>
          <c:spPr>
            <a:solidFill>
              <a:schemeClr val="accent1"/>
            </a:solidFill>
            <a:ln>
              <a:noFill/>
            </a:ln>
            <a:effectLst/>
          </c:spPr>
          <c:invertIfNegative val="0"/>
          <c:cat>
            <c:strRef>
              <c:f>Sheet1!$A$2</c:f>
              <c:strCache>
                <c:ptCount val="1"/>
                <c:pt idx="0">
                  <c:v>Methodology</c:v>
                </c:pt>
              </c:strCache>
            </c:strRef>
          </c:cat>
          <c:val>
            <c:numRef>
              <c:f>Sheet1!$B$2</c:f>
              <c:numCache>
                <c:formatCode>General</c:formatCode>
                <c:ptCount val="1"/>
                <c:pt idx="0">
                  <c:v>8614.2199999999993</c:v>
                </c:pt>
              </c:numCache>
            </c:numRef>
          </c:val>
          <c:extLst>
            <c:ext xmlns:c16="http://schemas.microsoft.com/office/drawing/2014/chart" uri="{C3380CC4-5D6E-409C-BE32-E72D297353CC}">
              <c16:uniqueId val="{00000000-72A8-064C-ADF8-F7CDD59FFC33}"/>
            </c:ext>
          </c:extLst>
        </c:ser>
        <c:ser>
          <c:idx val="1"/>
          <c:order val="1"/>
          <c:tx>
            <c:strRef>
              <c:f>Sheet1!$C$1</c:f>
              <c:strCache>
                <c:ptCount val="1"/>
                <c:pt idx="0">
                  <c:v>Beamforming</c:v>
                </c:pt>
              </c:strCache>
            </c:strRef>
          </c:tx>
          <c:spPr>
            <a:solidFill>
              <a:schemeClr val="accent2"/>
            </a:solidFill>
            <a:ln>
              <a:noFill/>
            </a:ln>
            <a:effectLst/>
          </c:spPr>
          <c:invertIfNegative val="0"/>
          <c:cat>
            <c:strRef>
              <c:f>Sheet1!$A$2</c:f>
              <c:strCache>
                <c:ptCount val="1"/>
                <c:pt idx="0">
                  <c:v>Methodology</c:v>
                </c:pt>
              </c:strCache>
            </c:strRef>
          </c:cat>
          <c:val>
            <c:numRef>
              <c:f>Sheet1!$C$2</c:f>
              <c:numCache>
                <c:formatCode>General</c:formatCode>
                <c:ptCount val="1"/>
                <c:pt idx="0">
                  <c:v>2143572.38</c:v>
                </c:pt>
              </c:numCache>
            </c:numRef>
          </c:val>
          <c:extLst>
            <c:ext xmlns:c16="http://schemas.microsoft.com/office/drawing/2014/chart" uri="{C3380CC4-5D6E-409C-BE32-E72D297353CC}">
              <c16:uniqueId val="{00000001-72A8-064C-ADF8-F7CDD59FFC33}"/>
            </c:ext>
          </c:extLst>
        </c:ser>
        <c:dLbls>
          <c:showLegendKey val="0"/>
          <c:showVal val="0"/>
          <c:showCatName val="0"/>
          <c:showSerName val="0"/>
          <c:showPercent val="0"/>
          <c:showBubbleSize val="0"/>
        </c:dLbls>
        <c:gapWidth val="219"/>
        <c:overlap val="-27"/>
        <c:axId val="1501093360"/>
        <c:axId val="1252085040"/>
      </c:barChart>
      <c:catAx>
        <c:axId val="1501093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52085040"/>
        <c:crosses val="autoZero"/>
        <c:auto val="1"/>
        <c:lblAlgn val="ctr"/>
        <c:lblOffset val="100"/>
        <c:noMultiLvlLbl val="0"/>
      </c:catAx>
      <c:valAx>
        <c:axId val="1252085040"/>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Number of operations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01093360"/>
        <c:crosses val="autoZero"/>
        <c:crossBetween val="between"/>
        <c:dispUnits>
          <c:builtInUnit val="thousands"/>
          <c:dispUnitsLbl>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Data</a:t>
            </a:r>
            <a:r>
              <a:rPr lang="en-US" baseline="0" dirty="0"/>
              <a:t> volumes generated by the imaging process per second of observation</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Long exposure</c:v>
                </c:pt>
              </c:strCache>
            </c:strRef>
          </c:tx>
          <c:spPr>
            <a:solidFill>
              <a:schemeClr val="accent1"/>
            </a:solidFill>
            <a:ln>
              <a:noFill/>
            </a:ln>
            <a:effectLst/>
          </c:spPr>
          <c:invertIfNegative val="0"/>
          <c:cat>
            <c:strRef>
              <c:f>Sheet1!$A$2:$A$4</c:f>
              <c:strCache>
                <c:ptCount val="3"/>
                <c:pt idx="0">
                  <c:v>Voltages</c:v>
                </c:pt>
                <c:pt idx="1">
                  <c:v>Visibilities</c:v>
                </c:pt>
                <c:pt idx="2">
                  <c:v>Images</c:v>
                </c:pt>
              </c:strCache>
            </c:strRef>
          </c:cat>
          <c:val>
            <c:numRef>
              <c:f>Sheet1!$B$2:$B$4</c:f>
              <c:numCache>
                <c:formatCode>General</c:formatCode>
                <c:ptCount val="3"/>
                <c:pt idx="0">
                  <c:v>7500</c:v>
                </c:pt>
                <c:pt idx="1">
                  <c:v>194</c:v>
                </c:pt>
                <c:pt idx="2">
                  <c:v>256</c:v>
                </c:pt>
              </c:numCache>
            </c:numRef>
          </c:val>
          <c:extLst>
            <c:ext xmlns:c16="http://schemas.microsoft.com/office/drawing/2014/chart" uri="{C3380CC4-5D6E-409C-BE32-E72D297353CC}">
              <c16:uniqueId val="{00000000-C5E8-9A4C-9ADF-2470EDCE1E73}"/>
            </c:ext>
          </c:extLst>
        </c:ser>
        <c:ser>
          <c:idx val="1"/>
          <c:order val="1"/>
          <c:tx>
            <c:strRef>
              <c:f>Sheet1!$C$1</c:f>
              <c:strCache>
                <c:ptCount val="1"/>
                <c:pt idx="0">
                  <c:v>High time resolution</c:v>
                </c:pt>
              </c:strCache>
            </c:strRef>
          </c:tx>
          <c:spPr>
            <a:solidFill>
              <a:schemeClr val="accent2"/>
            </a:solidFill>
            <a:ln>
              <a:noFill/>
            </a:ln>
            <a:effectLst/>
          </c:spPr>
          <c:invertIfNegative val="0"/>
          <c:cat>
            <c:strRef>
              <c:f>Sheet1!$A$2:$A$4</c:f>
              <c:strCache>
                <c:ptCount val="3"/>
                <c:pt idx="0">
                  <c:v>Voltages</c:v>
                </c:pt>
                <c:pt idx="1">
                  <c:v>Visibilities</c:v>
                </c:pt>
                <c:pt idx="2">
                  <c:v>Images</c:v>
                </c:pt>
              </c:strCache>
            </c:strRef>
          </c:cat>
          <c:val>
            <c:numRef>
              <c:f>Sheet1!$C$2:$C$4</c:f>
              <c:numCache>
                <c:formatCode>General</c:formatCode>
                <c:ptCount val="3"/>
                <c:pt idx="0">
                  <c:v>7500</c:v>
                </c:pt>
                <c:pt idx="1">
                  <c:v>9500</c:v>
                </c:pt>
                <c:pt idx="2">
                  <c:v>206000</c:v>
                </c:pt>
              </c:numCache>
            </c:numRef>
          </c:val>
          <c:extLst>
            <c:ext xmlns:c16="http://schemas.microsoft.com/office/drawing/2014/chart" uri="{C3380CC4-5D6E-409C-BE32-E72D297353CC}">
              <c16:uniqueId val="{00000001-C5E8-9A4C-9ADF-2470EDCE1E73}"/>
            </c:ext>
          </c:extLst>
        </c:ser>
        <c:dLbls>
          <c:showLegendKey val="0"/>
          <c:showVal val="0"/>
          <c:showCatName val="0"/>
          <c:showSerName val="0"/>
          <c:showPercent val="0"/>
          <c:showBubbleSize val="0"/>
        </c:dLbls>
        <c:gapWidth val="219"/>
        <c:overlap val="-27"/>
        <c:axId val="2133671408"/>
        <c:axId val="2135778080"/>
      </c:barChart>
      <c:catAx>
        <c:axId val="2133671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35778080"/>
        <c:crosses val="autoZero"/>
        <c:auto val="1"/>
        <c:lblAlgn val="ctr"/>
        <c:lblOffset val="100"/>
        <c:noMultiLvlLbl val="0"/>
      </c:catAx>
      <c:valAx>
        <c:axId val="2135778080"/>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Data</a:t>
                </a:r>
                <a:r>
                  <a:rPr lang="en-US" baseline="0" dirty="0"/>
                  <a:t> volume (MB)</a:t>
                </a:r>
                <a:endParaRPr lang="en-US"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336714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862" b="0" i="0" u="none" strike="noStrike" kern="1200" spc="0" baseline="0">
                <a:solidFill>
                  <a:sysClr val="windowText" lastClr="000000"/>
                </a:solidFill>
                <a:latin typeface="+mn-lt"/>
                <a:ea typeface="+mn-ea"/>
                <a:cs typeface="+mn-cs"/>
              </a:defRPr>
            </a:pPr>
            <a:r>
              <a:rPr lang="en-US"/>
              <a:t>Time to process one second of observation at       20 ms and 40 kHz resolutions (~38K images)</a:t>
            </a:r>
          </a:p>
        </c:rich>
      </c:tx>
      <c:overlay val="0"/>
      <c:spPr>
        <a:noFill/>
        <a:ln>
          <a:noFill/>
        </a:ln>
        <a:effectLst/>
      </c:spPr>
      <c:txPr>
        <a:bodyPr rot="0" spcFirstLastPara="1" vertOverflow="ellipsis" vert="horz" wrap="square" anchor="ctr" anchorCtr="1"/>
        <a:lstStyle/>
        <a:p>
          <a:pPr>
            <a:defRPr sz="1862"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BLINK</c:v>
                </c:pt>
              </c:strCache>
            </c:strRef>
          </c:tx>
          <c:spPr>
            <a:solidFill>
              <a:schemeClr val="accent5">
                <a:shade val="76000"/>
              </a:schemeClr>
            </a:solidFill>
            <a:ln>
              <a:noFill/>
            </a:ln>
            <a:effectLst/>
          </c:spPr>
          <c:invertIfNegative val="0"/>
          <c:dLbls>
            <c:dLbl>
              <c:idx val="0"/>
              <c:tx>
                <c:rich>
                  <a:bodyPr/>
                  <a:lstStyle/>
                  <a:p>
                    <a:fld id="{CCD200C3-F722-084E-B425-9AADE9BDB6CA}" type="VALUE">
                      <a:rPr lang="en-US" smtClean="0"/>
                      <a:pPr/>
                      <a:t>[VALUE]</a:t>
                    </a:fld>
                    <a:r>
                      <a:rPr lang="en-US"/>
                      <a:t> (5 minutes)</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2277-B144-92FF-3251B17CB49B}"/>
                </c:ext>
              </c:extLst>
            </c:dLbl>
            <c:spPr>
              <a:noFill/>
              <a:ln>
                <a:noFill/>
              </a:ln>
              <a:effectLst/>
            </c:spPr>
            <c:txPr>
              <a:bodyPr rot="0" spcFirstLastPara="1" vertOverflow="ellipsis" vert="horz" wrap="square" anchor="ctr" anchorCtr="1"/>
              <a:lstStyle/>
              <a:p>
                <a:pPr>
                  <a:defRPr sz="1197"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Execution time (s)</c:v>
                </c:pt>
              </c:strCache>
            </c:strRef>
          </c:cat>
          <c:val>
            <c:numRef>
              <c:f>Sheet1!$B$2</c:f>
              <c:numCache>
                <c:formatCode>General</c:formatCode>
                <c:ptCount val="1"/>
                <c:pt idx="0">
                  <c:v>300</c:v>
                </c:pt>
              </c:numCache>
            </c:numRef>
          </c:val>
          <c:extLst>
            <c:ext xmlns:c16="http://schemas.microsoft.com/office/drawing/2014/chart" uri="{C3380CC4-5D6E-409C-BE32-E72D297353CC}">
              <c16:uniqueId val="{00000000-2277-B144-92FF-3251B17CB49B}"/>
            </c:ext>
          </c:extLst>
        </c:ser>
        <c:ser>
          <c:idx val="1"/>
          <c:order val="1"/>
          <c:tx>
            <c:strRef>
              <c:f>Sheet1!$C$1</c:f>
              <c:strCache>
                <c:ptCount val="1"/>
                <c:pt idx="0">
                  <c:v>WSClean</c:v>
                </c:pt>
              </c:strCache>
            </c:strRef>
          </c:tx>
          <c:spPr>
            <a:solidFill>
              <a:schemeClr val="accent5">
                <a:tint val="77000"/>
              </a:schemeClr>
            </a:solidFill>
            <a:ln>
              <a:noFill/>
            </a:ln>
            <a:effectLst/>
          </c:spPr>
          <c:invertIfNegative val="0"/>
          <c:dLbls>
            <c:dLbl>
              <c:idx val="0"/>
              <c:tx>
                <c:rich>
                  <a:bodyPr/>
                  <a:lstStyle/>
                  <a:p>
                    <a:fld id="{C6F52FAD-1E39-5E4D-BC8D-5961AE5D06D7}" type="VALUE">
                      <a:rPr lang="en-US" smtClean="0"/>
                      <a:pPr/>
                      <a:t>[VALUE]</a:t>
                    </a:fld>
                    <a:r>
                      <a:rPr lang="en-US"/>
                      <a:t> (14</a:t>
                    </a:r>
                    <a:r>
                      <a:rPr lang="en-US" baseline="0"/>
                      <a:t> days)</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277-B144-92FF-3251B17CB49B}"/>
                </c:ext>
              </c:extLst>
            </c:dLbl>
            <c:spPr>
              <a:noFill/>
              <a:ln>
                <a:noFill/>
              </a:ln>
              <a:effectLst/>
            </c:spPr>
            <c:txPr>
              <a:bodyPr rot="0" spcFirstLastPara="1" vertOverflow="ellipsis" vert="horz" wrap="square" anchor="ctr" anchorCtr="1"/>
              <a:lstStyle/>
              <a:p>
                <a:pPr>
                  <a:defRPr sz="1197"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Execution time (s)</c:v>
                </c:pt>
              </c:strCache>
            </c:strRef>
          </c:cat>
          <c:val>
            <c:numRef>
              <c:f>Sheet1!$C$2</c:f>
              <c:numCache>
                <c:formatCode>General</c:formatCode>
                <c:ptCount val="1"/>
                <c:pt idx="0">
                  <c:v>1216800</c:v>
                </c:pt>
              </c:numCache>
            </c:numRef>
          </c:val>
          <c:extLst>
            <c:ext xmlns:c16="http://schemas.microsoft.com/office/drawing/2014/chart" uri="{C3380CC4-5D6E-409C-BE32-E72D297353CC}">
              <c16:uniqueId val="{00000001-2277-B144-92FF-3251B17CB49B}"/>
            </c:ext>
          </c:extLst>
        </c:ser>
        <c:dLbls>
          <c:dLblPos val="outEnd"/>
          <c:showLegendKey val="0"/>
          <c:showVal val="1"/>
          <c:showCatName val="0"/>
          <c:showSerName val="0"/>
          <c:showPercent val="0"/>
          <c:showBubbleSize val="0"/>
        </c:dLbls>
        <c:gapWidth val="219"/>
        <c:overlap val="-27"/>
        <c:axId val="368412896"/>
        <c:axId val="368414608"/>
      </c:barChart>
      <c:catAx>
        <c:axId val="368412896"/>
        <c:scaling>
          <c:orientation val="minMax"/>
        </c:scaling>
        <c:delete val="1"/>
        <c:axPos val="b"/>
        <c:numFmt formatCode="General" sourceLinked="1"/>
        <c:majorTickMark val="none"/>
        <c:minorTickMark val="none"/>
        <c:tickLblPos val="nextTo"/>
        <c:crossAx val="368414608"/>
        <c:crosses val="autoZero"/>
        <c:auto val="1"/>
        <c:lblAlgn val="ctr"/>
        <c:lblOffset val="100"/>
        <c:noMultiLvlLbl val="0"/>
      </c:catAx>
      <c:valAx>
        <c:axId val="368414608"/>
        <c:scaling>
          <c:logBase val="10"/>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330" b="0" i="0" u="none" strike="noStrike" kern="1200" baseline="0">
                    <a:solidFill>
                      <a:sysClr val="windowText" lastClr="000000"/>
                    </a:solidFill>
                    <a:latin typeface="+mn-lt"/>
                    <a:ea typeface="+mn-ea"/>
                    <a:cs typeface="+mn-cs"/>
                  </a:defRPr>
                </a:pPr>
                <a:r>
                  <a:rPr lang="en-US"/>
                  <a:t>Execution time (s)</a:t>
                </a:r>
              </a:p>
            </c:rich>
          </c:tx>
          <c:overlay val="0"/>
          <c:spPr>
            <a:noFill/>
            <a:ln>
              <a:noFill/>
            </a:ln>
            <a:effectLst/>
          </c:spPr>
          <c:txPr>
            <a:bodyPr rot="-5400000" spcFirstLastPara="1" vertOverflow="ellipsis" vert="horz" wrap="square" anchor="ctr" anchorCtr="1"/>
            <a:lstStyle/>
            <a:p>
              <a:pPr>
                <a:defRPr sz="1330" b="0" i="0" u="none" strike="noStrike" kern="1200" baseline="0">
                  <a:solidFill>
                    <a:sysClr val="windowText" lastClr="000000"/>
                  </a:solidFill>
                  <a:latin typeface="+mn-lt"/>
                  <a:ea typeface="+mn-ea"/>
                  <a:cs typeface="+mn-cs"/>
                </a:defRPr>
              </a:pPr>
              <a:endParaRPr lang="en-US"/>
            </a:p>
          </c:txPr>
        </c:title>
        <c:numFmt formatCode="#,##0;\-#,##0&quot; s&quot;"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ysClr val="windowText" lastClr="000000"/>
                </a:solidFill>
                <a:latin typeface="+mn-lt"/>
                <a:ea typeface="+mn-ea"/>
                <a:cs typeface="+mn-cs"/>
              </a:defRPr>
            </a:pPr>
            <a:endParaRPr lang="en-US"/>
          </a:p>
        </c:txPr>
        <c:crossAx val="3684128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ysClr val="windowText" lastClr="000000"/>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EEDC53-204A-FA45-B7BA-1DDF6AE84F8E}" type="doc">
      <dgm:prSet loTypeId="urn:microsoft.com/office/officeart/2005/8/layout/hProcess4" loCatId="" qsTypeId="urn:microsoft.com/office/officeart/2005/8/quickstyle/simple1" qsCatId="simple" csTypeId="urn:microsoft.com/office/officeart/2005/8/colors/accent5_2" csCatId="accent5" phldr="1"/>
      <dgm:spPr/>
      <dgm:t>
        <a:bodyPr/>
        <a:lstStyle/>
        <a:p>
          <a:endParaRPr lang="en-GB"/>
        </a:p>
      </dgm:t>
    </dgm:pt>
    <dgm:pt modelId="{AE79D95F-113A-F948-A56F-7890BF51C08F}">
      <dgm:prSet phldrT="[Text]" custT="1"/>
      <dgm:spPr/>
      <dgm:t>
        <a:bodyPr/>
        <a:lstStyle/>
        <a:p>
          <a:r>
            <a:rPr lang="en-GB" sz="3500" dirty="0"/>
            <a:t>Phase 1</a:t>
          </a:r>
        </a:p>
      </dgm:t>
    </dgm:pt>
    <dgm:pt modelId="{61EFD3EF-D3A9-544E-BED9-ED5014A0E90D}" type="parTrans" cxnId="{4635C6F7-2B93-064B-95EC-5CC1F7F92DDF}">
      <dgm:prSet/>
      <dgm:spPr/>
      <dgm:t>
        <a:bodyPr/>
        <a:lstStyle/>
        <a:p>
          <a:endParaRPr lang="en-GB"/>
        </a:p>
      </dgm:t>
    </dgm:pt>
    <dgm:pt modelId="{AEE91904-737E-B84D-8276-6F73488D4A4D}" type="sibTrans" cxnId="{4635C6F7-2B93-064B-95EC-5CC1F7F92DDF}">
      <dgm:prSet/>
      <dgm:spPr/>
      <dgm:t>
        <a:bodyPr/>
        <a:lstStyle/>
        <a:p>
          <a:endParaRPr lang="en-GB"/>
        </a:p>
      </dgm:t>
    </dgm:pt>
    <dgm:pt modelId="{5DD098AC-6026-1146-9168-445FB7CE7C21}">
      <dgm:prSet phldrT="[Text]" custT="1"/>
      <dgm:spPr/>
      <dgm:t>
        <a:bodyPr/>
        <a:lstStyle/>
        <a:p>
          <a:pPr algn="l">
            <a:buFont typeface="Arial" panose="020B0604020202020204" pitchFamily="34" charset="0"/>
            <a:buChar char="•"/>
          </a:pPr>
          <a:r>
            <a:rPr lang="en-US" sz="1600" dirty="0"/>
            <a:t>Developing GPU-accelerated software to be run on the </a:t>
          </a:r>
          <a:r>
            <a:rPr lang="en-US" sz="1600" dirty="0" err="1"/>
            <a:t>Setonix</a:t>
          </a:r>
          <a:r>
            <a:rPr lang="en-US" sz="1600" dirty="0"/>
            <a:t> supercomputer.</a:t>
          </a:r>
          <a:endParaRPr lang="en-GB" sz="1600" dirty="0"/>
        </a:p>
      </dgm:t>
    </dgm:pt>
    <dgm:pt modelId="{A3177A60-12AA-A147-9C8C-1E3515C35C52}" type="parTrans" cxnId="{15A42FED-92E1-2544-95AD-D816DB06B200}">
      <dgm:prSet/>
      <dgm:spPr/>
      <dgm:t>
        <a:bodyPr/>
        <a:lstStyle/>
        <a:p>
          <a:endParaRPr lang="en-GB"/>
        </a:p>
      </dgm:t>
    </dgm:pt>
    <dgm:pt modelId="{27116CB1-2F04-8D47-A604-92FB24648D41}" type="sibTrans" cxnId="{15A42FED-92E1-2544-95AD-D816DB06B200}">
      <dgm:prSet/>
      <dgm:spPr/>
      <dgm:t>
        <a:bodyPr/>
        <a:lstStyle/>
        <a:p>
          <a:endParaRPr lang="en-GB"/>
        </a:p>
      </dgm:t>
    </dgm:pt>
    <dgm:pt modelId="{315560E3-C1D8-DA44-B4EC-4E2C5A0133E0}">
      <dgm:prSet phldrT="[Text]" custT="1"/>
      <dgm:spPr/>
      <dgm:t>
        <a:bodyPr/>
        <a:lstStyle/>
        <a:p>
          <a:r>
            <a:rPr lang="en-GB" sz="3500" dirty="0"/>
            <a:t>Phase 2</a:t>
          </a:r>
        </a:p>
      </dgm:t>
    </dgm:pt>
    <dgm:pt modelId="{7825D45C-F182-CF41-B6E1-A7228C66277F}" type="parTrans" cxnId="{A68A0569-C0DB-C444-BC01-CE3EC9B90C01}">
      <dgm:prSet/>
      <dgm:spPr/>
      <dgm:t>
        <a:bodyPr/>
        <a:lstStyle/>
        <a:p>
          <a:endParaRPr lang="en-GB"/>
        </a:p>
      </dgm:t>
    </dgm:pt>
    <dgm:pt modelId="{3E3C3B44-535E-E24E-A015-3889170353ED}" type="sibTrans" cxnId="{A68A0569-C0DB-C444-BC01-CE3EC9B90C01}">
      <dgm:prSet/>
      <dgm:spPr/>
      <dgm:t>
        <a:bodyPr/>
        <a:lstStyle/>
        <a:p>
          <a:endParaRPr lang="en-GB"/>
        </a:p>
      </dgm:t>
    </dgm:pt>
    <dgm:pt modelId="{6CE1156F-F695-0647-9C46-D64B9E6C3A68}">
      <dgm:prSet phldrT="[Text]"/>
      <dgm:spPr/>
      <dgm:t>
        <a:bodyPr/>
        <a:lstStyle/>
        <a:p>
          <a:r>
            <a:rPr lang="en-US" dirty="0"/>
            <a:t>Pilot search on 1 to 10 hours of VCS observations to test the system and refine search parameters.</a:t>
          </a:r>
          <a:endParaRPr lang="en-GB" dirty="0"/>
        </a:p>
      </dgm:t>
    </dgm:pt>
    <dgm:pt modelId="{BEC76158-A4B6-CC4A-943D-BE7109DA9E0F}" type="parTrans" cxnId="{03048904-20DB-A24D-B3D6-83599E6E0318}">
      <dgm:prSet/>
      <dgm:spPr/>
      <dgm:t>
        <a:bodyPr/>
        <a:lstStyle/>
        <a:p>
          <a:endParaRPr lang="en-GB"/>
        </a:p>
      </dgm:t>
    </dgm:pt>
    <dgm:pt modelId="{24E1E8D0-6245-B146-9895-2FA397A4D4C5}" type="sibTrans" cxnId="{03048904-20DB-A24D-B3D6-83599E6E0318}">
      <dgm:prSet/>
      <dgm:spPr/>
      <dgm:t>
        <a:bodyPr/>
        <a:lstStyle/>
        <a:p>
          <a:endParaRPr lang="en-GB"/>
        </a:p>
      </dgm:t>
    </dgm:pt>
    <dgm:pt modelId="{F4EABA8D-E510-D442-96B3-A22D05BA7108}">
      <dgm:prSet phldrT="[Text]" custT="1"/>
      <dgm:spPr/>
      <dgm:t>
        <a:bodyPr/>
        <a:lstStyle/>
        <a:p>
          <a:r>
            <a:rPr lang="en-GB" sz="3500" dirty="0"/>
            <a:t>Phase 3</a:t>
          </a:r>
        </a:p>
      </dgm:t>
    </dgm:pt>
    <dgm:pt modelId="{372A26FD-A09B-6748-97BA-5F413D92BB17}" type="parTrans" cxnId="{351829A5-0196-2448-A0E8-1D4E4FC06567}">
      <dgm:prSet/>
      <dgm:spPr/>
      <dgm:t>
        <a:bodyPr/>
        <a:lstStyle/>
        <a:p>
          <a:endParaRPr lang="en-GB"/>
        </a:p>
      </dgm:t>
    </dgm:pt>
    <dgm:pt modelId="{17FBEAEE-1B16-CF4C-99FF-370FCF36DD8D}" type="sibTrans" cxnId="{351829A5-0196-2448-A0E8-1D4E4FC06567}">
      <dgm:prSet/>
      <dgm:spPr/>
      <dgm:t>
        <a:bodyPr/>
        <a:lstStyle/>
        <a:p>
          <a:endParaRPr lang="en-GB"/>
        </a:p>
      </dgm:t>
    </dgm:pt>
    <dgm:pt modelId="{8AF617F6-0227-0D46-AD6A-9327675A9BF6}">
      <dgm:prSet phldrT="[Text]"/>
      <dgm:spPr/>
      <dgm:t>
        <a:bodyPr/>
        <a:lstStyle/>
        <a:p>
          <a:r>
            <a:rPr lang="en-US" dirty="0"/>
            <a:t>Large-scale search on the Southern-sky MWA Rapid Two-</a:t>
          </a:r>
          <a:r>
            <a:rPr lang="en-US" dirty="0" err="1"/>
            <a:t>metre</a:t>
          </a:r>
          <a:r>
            <a:rPr lang="en-US" dirty="0"/>
            <a:t> (SMART) pulsar survey (and beyond).</a:t>
          </a:r>
          <a:endParaRPr lang="en-GB" dirty="0"/>
        </a:p>
      </dgm:t>
    </dgm:pt>
    <dgm:pt modelId="{72ABC242-EA50-C546-8540-F50276F05B5D}" type="parTrans" cxnId="{D217F2FC-3DB8-BE40-AFD3-FE35E7AEA813}">
      <dgm:prSet/>
      <dgm:spPr/>
      <dgm:t>
        <a:bodyPr/>
        <a:lstStyle/>
        <a:p>
          <a:endParaRPr lang="en-GB"/>
        </a:p>
      </dgm:t>
    </dgm:pt>
    <dgm:pt modelId="{FF0C80FD-7854-9243-AF86-8606FA30053E}" type="sibTrans" cxnId="{D217F2FC-3DB8-BE40-AFD3-FE35E7AEA813}">
      <dgm:prSet/>
      <dgm:spPr/>
      <dgm:t>
        <a:bodyPr/>
        <a:lstStyle/>
        <a:p>
          <a:endParaRPr lang="en-GB"/>
        </a:p>
      </dgm:t>
    </dgm:pt>
    <dgm:pt modelId="{363EE054-F358-4F48-BD6E-1745E9AC7F32}" type="pres">
      <dgm:prSet presAssocID="{7EEEDC53-204A-FA45-B7BA-1DDF6AE84F8E}" presName="Name0" presStyleCnt="0">
        <dgm:presLayoutVars>
          <dgm:dir/>
          <dgm:animLvl val="lvl"/>
          <dgm:resizeHandles val="exact"/>
        </dgm:presLayoutVars>
      </dgm:prSet>
      <dgm:spPr/>
    </dgm:pt>
    <dgm:pt modelId="{348C243C-752E-AB41-8C57-E6615CC03E46}" type="pres">
      <dgm:prSet presAssocID="{7EEEDC53-204A-FA45-B7BA-1DDF6AE84F8E}" presName="tSp" presStyleCnt="0"/>
      <dgm:spPr/>
    </dgm:pt>
    <dgm:pt modelId="{607AC388-9D58-0C44-BE79-63F320196D7B}" type="pres">
      <dgm:prSet presAssocID="{7EEEDC53-204A-FA45-B7BA-1DDF6AE84F8E}" presName="bSp" presStyleCnt="0"/>
      <dgm:spPr/>
    </dgm:pt>
    <dgm:pt modelId="{A64DFB8D-D6B0-434B-9D6A-290E24CF74FA}" type="pres">
      <dgm:prSet presAssocID="{7EEEDC53-204A-FA45-B7BA-1DDF6AE84F8E}" presName="process" presStyleCnt="0"/>
      <dgm:spPr/>
    </dgm:pt>
    <dgm:pt modelId="{190809CF-CDF8-AE4D-BAC8-FA15CA61B9C1}" type="pres">
      <dgm:prSet presAssocID="{AE79D95F-113A-F948-A56F-7890BF51C08F}" presName="composite1" presStyleCnt="0"/>
      <dgm:spPr/>
    </dgm:pt>
    <dgm:pt modelId="{C706881F-2CA0-5146-9652-978F1AA5C434}" type="pres">
      <dgm:prSet presAssocID="{AE79D95F-113A-F948-A56F-7890BF51C08F}" presName="dummyNode1" presStyleLbl="node1" presStyleIdx="0" presStyleCnt="3"/>
      <dgm:spPr/>
    </dgm:pt>
    <dgm:pt modelId="{4E7966E2-42A6-0549-9C99-F513E5147A26}" type="pres">
      <dgm:prSet presAssocID="{AE79D95F-113A-F948-A56F-7890BF51C08F}" presName="childNode1" presStyleLbl="bgAcc1" presStyleIdx="0" presStyleCnt="3">
        <dgm:presLayoutVars>
          <dgm:bulletEnabled val="1"/>
        </dgm:presLayoutVars>
      </dgm:prSet>
      <dgm:spPr/>
    </dgm:pt>
    <dgm:pt modelId="{AC228AD5-782D-9547-B3BC-CBBA2FC42E99}" type="pres">
      <dgm:prSet presAssocID="{AE79D95F-113A-F948-A56F-7890BF51C08F}" presName="childNode1tx" presStyleLbl="bgAcc1" presStyleIdx="0" presStyleCnt="3">
        <dgm:presLayoutVars>
          <dgm:bulletEnabled val="1"/>
        </dgm:presLayoutVars>
      </dgm:prSet>
      <dgm:spPr/>
    </dgm:pt>
    <dgm:pt modelId="{ED0DA30C-09C6-9340-B993-3B184278E423}" type="pres">
      <dgm:prSet presAssocID="{AE79D95F-113A-F948-A56F-7890BF51C08F}" presName="parentNode1" presStyleLbl="node1" presStyleIdx="0" presStyleCnt="3">
        <dgm:presLayoutVars>
          <dgm:chMax val="1"/>
          <dgm:bulletEnabled val="1"/>
        </dgm:presLayoutVars>
      </dgm:prSet>
      <dgm:spPr/>
    </dgm:pt>
    <dgm:pt modelId="{3C65C7E5-059D-EB45-BB5F-15F7502F24D4}" type="pres">
      <dgm:prSet presAssocID="{AE79D95F-113A-F948-A56F-7890BF51C08F}" presName="connSite1" presStyleCnt="0"/>
      <dgm:spPr/>
    </dgm:pt>
    <dgm:pt modelId="{137792B0-60AE-3641-AEAC-23B5EE737CC3}" type="pres">
      <dgm:prSet presAssocID="{AEE91904-737E-B84D-8276-6F73488D4A4D}" presName="Name9" presStyleLbl="sibTrans2D1" presStyleIdx="0" presStyleCnt="2"/>
      <dgm:spPr/>
    </dgm:pt>
    <dgm:pt modelId="{CE1C468B-5264-3A4B-9D07-E392604030E5}" type="pres">
      <dgm:prSet presAssocID="{315560E3-C1D8-DA44-B4EC-4E2C5A0133E0}" presName="composite2" presStyleCnt="0"/>
      <dgm:spPr/>
    </dgm:pt>
    <dgm:pt modelId="{52E9B272-A906-264E-8A0A-A36966A04C93}" type="pres">
      <dgm:prSet presAssocID="{315560E3-C1D8-DA44-B4EC-4E2C5A0133E0}" presName="dummyNode2" presStyleLbl="node1" presStyleIdx="0" presStyleCnt="3"/>
      <dgm:spPr/>
    </dgm:pt>
    <dgm:pt modelId="{D287D0C5-63D5-F94C-B10A-954EA6A0672A}" type="pres">
      <dgm:prSet presAssocID="{315560E3-C1D8-DA44-B4EC-4E2C5A0133E0}" presName="childNode2" presStyleLbl="bgAcc1" presStyleIdx="1" presStyleCnt="3">
        <dgm:presLayoutVars>
          <dgm:bulletEnabled val="1"/>
        </dgm:presLayoutVars>
      </dgm:prSet>
      <dgm:spPr/>
    </dgm:pt>
    <dgm:pt modelId="{E2BE0372-3986-724F-B590-5A9262B05911}" type="pres">
      <dgm:prSet presAssocID="{315560E3-C1D8-DA44-B4EC-4E2C5A0133E0}" presName="childNode2tx" presStyleLbl="bgAcc1" presStyleIdx="1" presStyleCnt="3">
        <dgm:presLayoutVars>
          <dgm:bulletEnabled val="1"/>
        </dgm:presLayoutVars>
      </dgm:prSet>
      <dgm:spPr/>
    </dgm:pt>
    <dgm:pt modelId="{D0518358-E9A7-A447-8911-1F14CC95BCD0}" type="pres">
      <dgm:prSet presAssocID="{315560E3-C1D8-DA44-B4EC-4E2C5A0133E0}" presName="parentNode2" presStyleLbl="node1" presStyleIdx="1" presStyleCnt="3">
        <dgm:presLayoutVars>
          <dgm:chMax val="0"/>
          <dgm:bulletEnabled val="1"/>
        </dgm:presLayoutVars>
      </dgm:prSet>
      <dgm:spPr/>
    </dgm:pt>
    <dgm:pt modelId="{178EDC1F-8D81-194C-B38B-B31959051FC3}" type="pres">
      <dgm:prSet presAssocID="{315560E3-C1D8-DA44-B4EC-4E2C5A0133E0}" presName="connSite2" presStyleCnt="0"/>
      <dgm:spPr/>
    </dgm:pt>
    <dgm:pt modelId="{D55D380C-212D-A646-A4FA-4D4F966A5D57}" type="pres">
      <dgm:prSet presAssocID="{3E3C3B44-535E-E24E-A015-3889170353ED}" presName="Name18" presStyleLbl="sibTrans2D1" presStyleIdx="1" presStyleCnt="2"/>
      <dgm:spPr/>
    </dgm:pt>
    <dgm:pt modelId="{68CAD0E5-E647-904B-9BC9-C4AF0BB3B183}" type="pres">
      <dgm:prSet presAssocID="{F4EABA8D-E510-D442-96B3-A22D05BA7108}" presName="composite1" presStyleCnt="0"/>
      <dgm:spPr/>
    </dgm:pt>
    <dgm:pt modelId="{CA41FF66-48E0-3440-8586-5475D5FAB4A2}" type="pres">
      <dgm:prSet presAssocID="{F4EABA8D-E510-D442-96B3-A22D05BA7108}" presName="dummyNode1" presStyleLbl="node1" presStyleIdx="1" presStyleCnt="3"/>
      <dgm:spPr/>
    </dgm:pt>
    <dgm:pt modelId="{F212862D-442E-8448-BCAA-613AE894A848}" type="pres">
      <dgm:prSet presAssocID="{F4EABA8D-E510-D442-96B3-A22D05BA7108}" presName="childNode1" presStyleLbl="bgAcc1" presStyleIdx="2" presStyleCnt="3">
        <dgm:presLayoutVars>
          <dgm:bulletEnabled val="1"/>
        </dgm:presLayoutVars>
      </dgm:prSet>
      <dgm:spPr/>
    </dgm:pt>
    <dgm:pt modelId="{A1C3B735-E059-DE4D-B23B-E3B14FACE5AC}" type="pres">
      <dgm:prSet presAssocID="{F4EABA8D-E510-D442-96B3-A22D05BA7108}" presName="childNode1tx" presStyleLbl="bgAcc1" presStyleIdx="2" presStyleCnt="3">
        <dgm:presLayoutVars>
          <dgm:bulletEnabled val="1"/>
        </dgm:presLayoutVars>
      </dgm:prSet>
      <dgm:spPr/>
    </dgm:pt>
    <dgm:pt modelId="{DD00E91F-C91B-DC4E-AEB7-3DA253518A57}" type="pres">
      <dgm:prSet presAssocID="{F4EABA8D-E510-D442-96B3-A22D05BA7108}" presName="parentNode1" presStyleLbl="node1" presStyleIdx="2" presStyleCnt="3">
        <dgm:presLayoutVars>
          <dgm:chMax val="1"/>
          <dgm:bulletEnabled val="1"/>
        </dgm:presLayoutVars>
      </dgm:prSet>
      <dgm:spPr/>
    </dgm:pt>
    <dgm:pt modelId="{653178CF-1543-0647-A5DC-F6C2308919D8}" type="pres">
      <dgm:prSet presAssocID="{F4EABA8D-E510-D442-96B3-A22D05BA7108}" presName="connSite1" presStyleCnt="0"/>
      <dgm:spPr/>
    </dgm:pt>
  </dgm:ptLst>
  <dgm:cxnLst>
    <dgm:cxn modelId="{03048904-20DB-A24D-B3D6-83599E6E0318}" srcId="{315560E3-C1D8-DA44-B4EC-4E2C5A0133E0}" destId="{6CE1156F-F695-0647-9C46-D64B9E6C3A68}" srcOrd="0" destOrd="0" parTransId="{BEC76158-A4B6-CC4A-943D-BE7109DA9E0F}" sibTransId="{24E1E8D0-6245-B146-9895-2FA397A4D4C5}"/>
    <dgm:cxn modelId="{1A97BB2B-EF39-9D4C-849B-4E9F045823E3}" type="presOf" srcId="{315560E3-C1D8-DA44-B4EC-4E2C5A0133E0}" destId="{D0518358-E9A7-A447-8911-1F14CC95BCD0}" srcOrd="0" destOrd="0" presId="urn:microsoft.com/office/officeart/2005/8/layout/hProcess4"/>
    <dgm:cxn modelId="{2459D836-B911-EB4D-B111-10DBC6039E89}" type="presOf" srcId="{7EEEDC53-204A-FA45-B7BA-1DDF6AE84F8E}" destId="{363EE054-F358-4F48-BD6E-1745E9AC7F32}" srcOrd="0" destOrd="0" presId="urn:microsoft.com/office/officeart/2005/8/layout/hProcess4"/>
    <dgm:cxn modelId="{99193642-D9B0-634A-ABCF-D2708FF9D615}" type="presOf" srcId="{AE79D95F-113A-F948-A56F-7890BF51C08F}" destId="{ED0DA30C-09C6-9340-B993-3B184278E423}" srcOrd="0" destOrd="0" presId="urn:microsoft.com/office/officeart/2005/8/layout/hProcess4"/>
    <dgm:cxn modelId="{7DCF384F-BEFE-CC4F-B20C-84289B6B413B}" type="presOf" srcId="{8AF617F6-0227-0D46-AD6A-9327675A9BF6}" destId="{A1C3B735-E059-DE4D-B23B-E3B14FACE5AC}" srcOrd="1" destOrd="0" presId="urn:microsoft.com/office/officeart/2005/8/layout/hProcess4"/>
    <dgm:cxn modelId="{9FE0754F-F9DD-CC47-B0A6-63081B3A2D03}" type="presOf" srcId="{6CE1156F-F695-0647-9C46-D64B9E6C3A68}" destId="{D287D0C5-63D5-F94C-B10A-954EA6A0672A}" srcOrd="0" destOrd="0" presId="urn:microsoft.com/office/officeart/2005/8/layout/hProcess4"/>
    <dgm:cxn modelId="{A68A0569-C0DB-C444-BC01-CE3EC9B90C01}" srcId="{7EEEDC53-204A-FA45-B7BA-1DDF6AE84F8E}" destId="{315560E3-C1D8-DA44-B4EC-4E2C5A0133E0}" srcOrd="1" destOrd="0" parTransId="{7825D45C-F182-CF41-B6E1-A7228C66277F}" sibTransId="{3E3C3B44-535E-E24E-A015-3889170353ED}"/>
    <dgm:cxn modelId="{EAB9F06C-7D1D-0949-B9C1-FEB2E328D724}" type="presOf" srcId="{6CE1156F-F695-0647-9C46-D64B9E6C3A68}" destId="{E2BE0372-3986-724F-B590-5A9262B05911}" srcOrd="1" destOrd="0" presId="urn:microsoft.com/office/officeart/2005/8/layout/hProcess4"/>
    <dgm:cxn modelId="{11C56E7D-6491-BD4C-AC83-8E02AFA58779}" type="presOf" srcId="{3E3C3B44-535E-E24E-A015-3889170353ED}" destId="{D55D380C-212D-A646-A4FA-4D4F966A5D57}" srcOrd="0" destOrd="0" presId="urn:microsoft.com/office/officeart/2005/8/layout/hProcess4"/>
    <dgm:cxn modelId="{8B064A8C-499D-8740-AFE6-1BDED1C5F301}" type="presOf" srcId="{8AF617F6-0227-0D46-AD6A-9327675A9BF6}" destId="{F212862D-442E-8448-BCAA-613AE894A848}" srcOrd="0" destOrd="0" presId="urn:microsoft.com/office/officeart/2005/8/layout/hProcess4"/>
    <dgm:cxn modelId="{351829A5-0196-2448-A0E8-1D4E4FC06567}" srcId="{7EEEDC53-204A-FA45-B7BA-1DDF6AE84F8E}" destId="{F4EABA8D-E510-D442-96B3-A22D05BA7108}" srcOrd="2" destOrd="0" parTransId="{372A26FD-A09B-6748-97BA-5F413D92BB17}" sibTransId="{17FBEAEE-1B16-CF4C-99FF-370FCF36DD8D}"/>
    <dgm:cxn modelId="{4674E5A8-9744-7D47-ACF2-DF7722AD10A4}" type="presOf" srcId="{5DD098AC-6026-1146-9168-445FB7CE7C21}" destId="{4E7966E2-42A6-0549-9C99-F513E5147A26}" srcOrd="0" destOrd="0" presId="urn:microsoft.com/office/officeart/2005/8/layout/hProcess4"/>
    <dgm:cxn modelId="{FF8F58AB-A0BC-804F-9F10-E0DB07A24FFF}" type="presOf" srcId="{F4EABA8D-E510-D442-96B3-A22D05BA7108}" destId="{DD00E91F-C91B-DC4E-AEB7-3DA253518A57}" srcOrd="0" destOrd="0" presId="urn:microsoft.com/office/officeart/2005/8/layout/hProcess4"/>
    <dgm:cxn modelId="{97976BAD-1B27-B243-A994-8F726A853182}" type="presOf" srcId="{AEE91904-737E-B84D-8276-6F73488D4A4D}" destId="{137792B0-60AE-3641-AEAC-23B5EE737CC3}" srcOrd="0" destOrd="0" presId="urn:microsoft.com/office/officeart/2005/8/layout/hProcess4"/>
    <dgm:cxn modelId="{053B73D4-8157-9148-936C-5C49F0247B5D}" type="presOf" srcId="{5DD098AC-6026-1146-9168-445FB7CE7C21}" destId="{AC228AD5-782D-9547-B3BC-CBBA2FC42E99}" srcOrd="1" destOrd="0" presId="urn:microsoft.com/office/officeart/2005/8/layout/hProcess4"/>
    <dgm:cxn modelId="{15A42FED-92E1-2544-95AD-D816DB06B200}" srcId="{AE79D95F-113A-F948-A56F-7890BF51C08F}" destId="{5DD098AC-6026-1146-9168-445FB7CE7C21}" srcOrd="0" destOrd="0" parTransId="{A3177A60-12AA-A147-9C8C-1E3515C35C52}" sibTransId="{27116CB1-2F04-8D47-A604-92FB24648D41}"/>
    <dgm:cxn modelId="{4635C6F7-2B93-064B-95EC-5CC1F7F92DDF}" srcId="{7EEEDC53-204A-FA45-B7BA-1DDF6AE84F8E}" destId="{AE79D95F-113A-F948-A56F-7890BF51C08F}" srcOrd="0" destOrd="0" parTransId="{61EFD3EF-D3A9-544E-BED9-ED5014A0E90D}" sibTransId="{AEE91904-737E-B84D-8276-6F73488D4A4D}"/>
    <dgm:cxn modelId="{D217F2FC-3DB8-BE40-AFD3-FE35E7AEA813}" srcId="{F4EABA8D-E510-D442-96B3-A22D05BA7108}" destId="{8AF617F6-0227-0D46-AD6A-9327675A9BF6}" srcOrd="0" destOrd="0" parTransId="{72ABC242-EA50-C546-8540-F50276F05B5D}" sibTransId="{FF0C80FD-7854-9243-AF86-8606FA30053E}"/>
    <dgm:cxn modelId="{DCDF0C62-4730-4644-BB57-9D45C2063C78}" type="presParOf" srcId="{363EE054-F358-4F48-BD6E-1745E9AC7F32}" destId="{348C243C-752E-AB41-8C57-E6615CC03E46}" srcOrd="0" destOrd="0" presId="urn:microsoft.com/office/officeart/2005/8/layout/hProcess4"/>
    <dgm:cxn modelId="{BCDD3635-F2E6-9B49-BC36-EAE21419338C}" type="presParOf" srcId="{363EE054-F358-4F48-BD6E-1745E9AC7F32}" destId="{607AC388-9D58-0C44-BE79-63F320196D7B}" srcOrd="1" destOrd="0" presId="urn:microsoft.com/office/officeart/2005/8/layout/hProcess4"/>
    <dgm:cxn modelId="{D1F1BDA0-BD6C-D549-A3D8-2D196F96606C}" type="presParOf" srcId="{363EE054-F358-4F48-BD6E-1745E9AC7F32}" destId="{A64DFB8D-D6B0-434B-9D6A-290E24CF74FA}" srcOrd="2" destOrd="0" presId="urn:microsoft.com/office/officeart/2005/8/layout/hProcess4"/>
    <dgm:cxn modelId="{51A7A865-B7F1-4B4C-8175-21287F6DA3D6}" type="presParOf" srcId="{A64DFB8D-D6B0-434B-9D6A-290E24CF74FA}" destId="{190809CF-CDF8-AE4D-BAC8-FA15CA61B9C1}" srcOrd="0" destOrd="0" presId="urn:microsoft.com/office/officeart/2005/8/layout/hProcess4"/>
    <dgm:cxn modelId="{87A6246D-19EB-9342-9FB9-B1BC942ABEA7}" type="presParOf" srcId="{190809CF-CDF8-AE4D-BAC8-FA15CA61B9C1}" destId="{C706881F-2CA0-5146-9652-978F1AA5C434}" srcOrd="0" destOrd="0" presId="urn:microsoft.com/office/officeart/2005/8/layout/hProcess4"/>
    <dgm:cxn modelId="{10552E39-3E1B-EB40-9054-D2E6E714E495}" type="presParOf" srcId="{190809CF-CDF8-AE4D-BAC8-FA15CA61B9C1}" destId="{4E7966E2-42A6-0549-9C99-F513E5147A26}" srcOrd="1" destOrd="0" presId="urn:microsoft.com/office/officeart/2005/8/layout/hProcess4"/>
    <dgm:cxn modelId="{329624F0-395C-4D4A-87FF-3183D6EBF10E}" type="presParOf" srcId="{190809CF-CDF8-AE4D-BAC8-FA15CA61B9C1}" destId="{AC228AD5-782D-9547-B3BC-CBBA2FC42E99}" srcOrd="2" destOrd="0" presId="urn:microsoft.com/office/officeart/2005/8/layout/hProcess4"/>
    <dgm:cxn modelId="{50E0CFF9-108D-584B-A8F8-38BA11E84F13}" type="presParOf" srcId="{190809CF-CDF8-AE4D-BAC8-FA15CA61B9C1}" destId="{ED0DA30C-09C6-9340-B993-3B184278E423}" srcOrd="3" destOrd="0" presId="urn:microsoft.com/office/officeart/2005/8/layout/hProcess4"/>
    <dgm:cxn modelId="{DB20260D-54C0-8D43-8BC2-5EC66A2F1327}" type="presParOf" srcId="{190809CF-CDF8-AE4D-BAC8-FA15CA61B9C1}" destId="{3C65C7E5-059D-EB45-BB5F-15F7502F24D4}" srcOrd="4" destOrd="0" presId="urn:microsoft.com/office/officeart/2005/8/layout/hProcess4"/>
    <dgm:cxn modelId="{96FD81DA-2EFA-124A-9A7E-0D8DCDE9DD43}" type="presParOf" srcId="{A64DFB8D-D6B0-434B-9D6A-290E24CF74FA}" destId="{137792B0-60AE-3641-AEAC-23B5EE737CC3}" srcOrd="1" destOrd="0" presId="urn:microsoft.com/office/officeart/2005/8/layout/hProcess4"/>
    <dgm:cxn modelId="{5A8A8AAE-3109-9D43-BEAD-50F57A512175}" type="presParOf" srcId="{A64DFB8D-D6B0-434B-9D6A-290E24CF74FA}" destId="{CE1C468B-5264-3A4B-9D07-E392604030E5}" srcOrd="2" destOrd="0" presId="urn:microsoft.com/office/officeart/2005/8/layout/hProcess4"/>
    <dgm:cxn modelId="{67D10914-049D-534A-8ABB-C5008AB3D3AF}" type="presParOf" srcId="{CE1C468B-5264-3A4B-9D07-E392604030E5}" destId="{52E9B272-A906-264E-8A0A-A36966A04C93}" srcOrd="0" destOrd="0" presId="urn:microsoft.com/office/officeart/2005/8/layout/hProcess4"/>
    <dgm:cxn modelId="{27678F0F-2E65-0843-B7B9-6F2DEFF8CB4E}" type="presParOf" srcId="{CE1C468B-5264-3A4B-9D07-E392604030E5}" destId="{D287D0C5-63D5-F94C-B10A-954EA6A0672A}" srcOrd="1" destOrd="0" presId="urn:microsoft.com/office/officeart/2005/8/layout/hProcess4"/>
    <dgm:cxn modelId="{0F8DA05C-D99B-BD4C-BE0E-D44F16DD7DDD}" type="presParOf" srcId="{CE1C468B-5264-3A4B-9D07-E392604030E5}" destId="{E2BE0372-3986-724F-B590-5A9262B05911}" srcOrd="2" destOrd="0" presId="urn:microsoft.com/office/officeart/2005/8/layout/hProcess4"/>
    <dgm:cxn modelId="{39F393FE-6945-594F-9052-44E70EDBBED5}" type="presParOf" srcId="{CE1C468B-5264-3A4B-9D07-E392604030E5}" destId="{D0518358-E9A7-A447-8911-1F14CC95BCD0}" srcOrd="3" destOrd="0" presId="urn:microsoft.com/office/officeart/2005/8/layout/hProcess4"/>
    <dgm:cxn modelId="{CF22D8AA-2FF5-BD43-AA0B-3576AA8D1BD7}" type="presParOf" srcId="{CE1C468B-5264-3A4B-9D07-E392604030E5}" destId="{178EDC1F-8D81-194C-B38B-B31959051FC3}" srcOrd="4" destOrd="0" presId="urn:microsoft.com/office/officeart/2005/8/layout/hProcess4"/>
    <dgm:cxn modelId="{4D499F26-46FD-6A49-BDBA-572C16E0E8EC}" type="presParOf" srcId="{A64DFB8D-D6B0-434B-9D6A-290E24CF74FA}" destId="{D55D380C-212D-A646-A4FA-4D4F966A5D57}" srcOrd="3" destOrd="0" presId="urn:microsoft.com/office/officeart/2005/8/layout/hProcess4"/>
    <dgm:cxn modelId="{9FEA964F-7EA4-8D45-A7AD-FD449799AD91}" type="presParOf" srcId="{A64DFB8D-D6B0-434B-9D6A-290E24CF74FA}" destId="{68CAD0E5-E647-904B-9BC9-C4AF0BB3B183}" srcOrd="4" destOrd="0" presId="urn:microsoft.com/office/officeart/2005/8/layout/hProcess4"/>
    <dgm:cxn modelId="{DD02AE7D-DAFC-454D-8CB7-89BD42A44D98}" type="presParOf" srcId="{68CAD0E5-E647-904B-9BC9-C4AF0BB3B183}" destId="{CA41FF66-48E0-3440-8586-5475D5FAB4A2}" srcOrd="0" destOrd="0" presId="urn:microsoft.com/office/officeart/2005/8/layout/hProcess4"/>
    <dgm:cxn modelId="{4AD73D96-E9A8-3C41-A0AE-2D2EACD42AC3}" type="presParOf" srcId="{68CAD0E5-E647-904B-9BC9-C4AF0BB3B183}" destId="{F212862D-442E-8448-BCAA-613AE894A848}" srcOrd="1" destOrd="0" presId="urn:microsoft.com/office/officeart/2005/8/layout/hProcess4"/>
    <dgm:cxn modelId="{E8C5068A-A5B6-E441-BAEC-93BCEA9E20FA}" type="presParOf" srcId="{68CAD0E5-E647-904B-9BC9-C4AF0BB3B183}" destId="{A1C3B735-E059-DE4D-B23B-E3B14FACE5AC}" srcOrd="2" destOrd="0" presId="urn:microsoft.com/office/officeart/2005/8/layout/hProcess4"/>
    <dgm:cxn modelId="{B4A1CA1D-9258-B745-A614-FED07363CA52}" type="presParOf" srcId="{68CAD0E5-E647-904B-9BC9-C4AF0BB3B183}" destId="{DD00E91F-C91B-DC4E-AEB7-3DA253518A57}" srcOrd="3" destOrd="0" presId="urn:microsoft.com/office/officeart/2005/8/layout/hProcess4"/>
    <dgm:cxn modelId="{A7409B07-C8ED-964C-85B9-957DDEBC77A8}" type="presParOf" srcId="{68CAD0E5-E647-904B-9BC9-C4AF0BB3B183}" destId="{653178CF-1543-0647-A5DC-F6C2308919D8}"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DAB528-83BA-2046-A6B9-3A1D96D3C2B1}" type="doc">
      <dgm:prSet loTypeId="urn:microsoft.com/office/officeart/2005/8/layout/arrow2" loCatId="" qsTypeId="urn:microsoft.com/office/officeart/2005/8/quickstyle/simple1" qsCatId="simple" csTypeId="urn:microsoft.com/office/officeart/2005/8/colors/accent1_2" csCatId="accent1" phldr="1"/>
      <dgm:spPr/>
    </dgm:pt>
    <dgm:pt modelId="{53CD0EDC-1687-6F40-8D01-CA824DF6904B}">
      <dgm:prSet phldrT="[Text]"/>
      <dgm:spPr/>
      <dgm:t>
        <a:bodyPr/>
        <a:lstStyle/>
        <a:p>
          <a:r>
            <a:rPr lang="en-GB" dirty="0"/>
            <a:t>March 2021</a:t>
          </a:r>
        </a:p>
        <a:p>
          <a:r>
            <a:rPr lang="en-GB" dirty="0"/>
            <a:t> </a:t>
          </a:r>
          <a:r>
            <a:rPr lang="en-GB" dirty="0" err="1"/>
            <a:t>PaCER</a:t>
          </a:r>
          <a:r>
            <a:rPr lang="en-GB" dirty="0"/>
            <a:t> project starts, led by Marcin. Profiling of existing software.</a:t>
          </a:r>
        </a:p>
      </dgm:t>
    </dgm:pt>
    <dgm:pt modelId="{841BFB97-5FE6-4344-ACB0-CF0576D9F5A5}" type="parTrans" cxnId="{054A4779-5670-A14E-9907-D27540D57977}">
      <dgm:prSet/>
      <dgm:spPr/>
      <dgm:t>
        <a:bodyPr/>
        <a:lstStyle/>
        <a:p>
          <a:endParaRPr lang="en-GB"/>
        </a:p>
      </dgm:t>
    </dgm:pt>
    <dgm:pt modelId="{F802B9AC-E8CE-BD4B-A10F-1ED7E7F15411}" type="sibTrans" cxnId="{054A4779-5670-A14E-9907-D27540D57977}">
      <dgm:prSet/>
      <dgm:spPr/>
      <dgm:t>
        <a:bodyPr/>
        <a:lstStyle/>
        <a:p>
          <a:endParaRPr lang="en-GB"/>
        </a:p>
      </dgm:t>
    </dgm:pt>
    <dgm:pt modelId="{6B6350A5-0D11-6043-AB62-51FDF4C311CB}">
      <dgm:prSet phldrT="[Text]"/>
      <dgm:spPr/>
      <dgm:t>
        <a:bodyPr/>
        <a:lstStyle/>
        <a:p>
          <a:r>
            <a:rPr lang="en-GB" dirty="0"/>
            <a:t>June 2023 – Cristian’s Ph.D. starts. </a:t>
          </a:r>
        </a:p>
        <a:p>
          <a:r>
            <a:rPr lang="en-GB" dirty="0"/>
            <a:t>Correlation engine improved.</a:t>
          </a:r>
        </a:p>
        <a:p>
          <a:r>
            <a:rPr lang="en-GB" dirty="0"/>
            <a:t>Implementation of GPU kernels to apply visibilities corrections.</a:t>
          </a:r>
        </a:p>
        <a:p>
          <a:r>
            <a:rPr lang="en-GB" dirty="0"/>
            <a:t>GPU imager takes 1 hour to image 1 second of MWA Phase II Extended data at 1 second time resolution.</a:t>
          </a:r>
        </a:p>
      </dgm:t>
    </dgm:pt>
    <dgm:pt modelId="{71E5612C-4445-7A40-A794-F1A8F6BAB641}" type="parTrans" cxnId="{C4ACC564-A305-7447-B9FA-37777ADECA7F}">
      <dgm:prSet/>
      <dgm:spPr/>
      <dgm:t>
        <a:bodyPr/>
        <a:lstStyle/>
        <a:p>
          <a:endParaRPr lang="en-GB"/>
        </a:p>
      </dgm:t>
    </dgm:pt>
    <dgm:pt modelId="{008C03BB-1393-3C42-89AE-065B5CF72B98}" type="sibTrans" cxnId="{C4ACC564-A305-7447-B9FA-37777ADECA7F}">
      <dgm:prSet/>
      <dgm:spPr/>
      <dgm:t>
        <a:bodyPr/>
        <a:lstStyle/>
        <a:p>
          <a:endParaRPr lang="en-GB"/>
        </a:p>
      </dgm:t>
    </dgm:pt>
    <dgm:pt modelId="{44876273-0596-F947-AC4A-0B4CA2A367BF}">
      <dgm:prSet/>
      <dgm:spPr/>
      <dgm:t>
        <a:bodyPr/>
        <a:lstStyle/>
        <a:p>
          <a:r>
            <a:rPr lang="en-GB" dirty="0"/>
            <a:t>2024 </a:t>
          </a:r>
        </a:p>
        <a:p>
          <a:r>
            <a:rPr lang="en-GB" dirty="0"/>
            <a:t>GPU imager paper published in PASA by Marcin. </a:t>
          </a:r>
        </a:p>
        <a:p>
          <a:r>
            <a:rPr lang="en-GB" dirty="0"/>
            <a:t>Cristian significantly improves the computational performance of the GPU imager.</a:t>
          </a:r>
        </a:p>
        <a:p>
          <a:r>
            <a:rPr lang="en-GB" dirty="0"/>
            <a:t>Cristian starts the development of the BLINK imaging pipeline connecting all the software modules together.</a:t>
          </a:r>
        </a:p>
        <a:p>
          <a:r>
            <a:rPr lang="en-GB" dirty="0"/>
            <a:t>Detection test with pulsar B0950.</a:t>
          </a:r>
        </a:p>
      </dgm:t>
    </dgm:pt>
    <dgm:pt modelId="{79CE30F6-48E1-A64D-AC15-9755E7569237}" type="parTrans" cxnId="{469B0FE1-AE5B-9C49-89A9-77F39AE371B8}">
      <dgm:prSet/>
      <dgm:spPr/>
      <dgm:t>
        <a:bodyPr/>
        <a:lstStyle/>
        <a:p>
          <a:endParaRPr lang="en-GB"/>
        </a:p>
      </dgm:t>
    </dgm:pt>
    <dgm:pt modelId="{86687A6D-016C-CE42-9137-889D042A3C70}" type="sibTrans" cxnId="{469B0FE1-AE5B-9C49-89A9-77F39AE371B8}">
      <dgm:prSet/>
      <dgm:spPr/>
      <dgm:t>
        <a:bodyPr/>
        <a:lstStyle/>
        <a:p>
          <a:endParaRPr lang="en-GB"/>
        </a:p>
      </dgm:t>
    </dgm:pt>
    <dgm:pt modelId="{E7DB5408-8A97-FA44-8102-6A5562D05289}">
      <dgm:prSet/>
      <dgm:spPr/>
      <dgm:t>
        <a:bodyPr/>
        <a:lstStyle/>
        <a:p>
          <a:r>
            <a:rPr lang="en-GB" dirty="0"/>
            <a:t>2025</a:t>
          </a:r>
        </a:p>
        <a:p>
          <a:r>
            <a:rPr lang="en-GB" dirty="0"/>
            <a:t>The BLINK imaging pipeline paper is published in PASA by Cristian.</a:t>
          </a:r>
        </a:p>
        <a:p>
          <a:r>
            <a:rPr lang="en-GB" dirty="0"/>
            <a:t>Distributed and incremental </a:t>
          </a:r>
          <a:r>
            <a:rPr lang="en-GB" dirty="0" err="1"/>
            <a:t>dedispersion</a:t>
          </a:r>
          <a:r>
            <a:rPr lang="en-GB" dirty="0"/>
            <a:t> algorithm prototyped and implemented.</a:t>
          </a:r>
        </a:p>
        <a:p>
          <a:r>
            <a:rPr lang="en-GB" dirty="0"/>
            <a:t>Multi-GPU support added to the pipeline, now orders of magnitude faster than </a:t>
          </a:r>
          <a:r>
            <a:rPr lang="en-GB" dirty="0" err="1"/>
            <a:t>WSClean</a:t>
          </a:r>
          <a:r>
            <a:rPr lang="en-GB" dirty="0"/>
            <a:t>.</a:t>
          </a:r>
        </a:p>
        <a:p>
          <a:r>
            <a:rPr lang="en-GB" dirty="0"/>
            <a:t>Pilot search started with detection of Giant Pulses from the Crab pulsar.</a:t>
          </a:r>
        </a:p>
        <a:p>
          <a:endParaRPr lang="en-GB" dirty="0"/>
        </a:p>
      </dgm:t>
    </dgm:pt>
    <dgm:pt modelId="{01544746-41F2-1D43-B156-F937613A3F90}" type="parTrans" cxnId="{D04DD080-3FAF-AA40-A046-D14BD28D0D86}">
      <dgm:prSet/>
      <dgm:spPr/>
      <dgm:t>
        <a:bodyPr/>
        <a:lstStyle/>
        <a:p>
          <a:endParaRPr lang="en-GB"/>
        </a:p>
      </dgm:t>
    </dgm:pt>
    <dgm:pt modelId="{83B3A0C1-907D-9541-B805-C4D1EF1CC248}" type="sibTrans" cxnId="{D04DD080-3FAF-AA40-A046-D14BD28D0D86}">
      <dgm:prSet/>
      <dgm:spPr/>
      <dgm:t>
        <a:bodyPr/>
        <a:lstStyle/>
        <a:p>
          <a:endParaRPr lang="en-GB"/>
        </a:p>
      </dgm:t>
    </dgm:pt>
    <dgm:pt modelId="{126CC3AF-CC2F-5E42-96D0-5A291DDC43D8}">
      <dgm:prSet/>
      <dgm:spPr/>
      <dgm:t>
        <a:bodyPr/>
        <a:lstStyle/>
        <a:p>
          <a:r>
            <a:rPr lang="en-GB" dirty="0"/>
            <a:t>2022</a:t>
          </a:r>
        </a:p>
        <a:p>
          <a:r>
            <a:rPr lang="en-GB" dirty="0"/>
            <a:t>Cristian writes the correlation engine</a:t>
          </a:r>
        </a:p>
        <a:p>
          <a:r>
            <a:rPr lang="en-GB" dirty="0"/>
            <a:t>GPU imager starts being prototyped by Marcin and Gayatri</a:t>
          </a:r>
        </a:p>
        <a:p>
          <a:r>
            <a:rPr lang="en-GB" dirty="0"/>
            <a:t>Tested on MWA and EDA2 data.</a:t>
          </a:r>
        </a:p>
      </dgm:t>
    </dgm:pt>
    <dgm:pt modelId="{EA965122-5DCA-024A-A09D-236493C9B417}" type="parTrans" cxnId="{14CDC261-6DC0-B24A-BE94-8DD2FFA2F1D3}">
      <dgm:prSet/>
      <dgm:spPr/>
      <dgm:t>
        <a:bodyPr/>
        <a:lstStyle/>
        <a:p>
          <a:endParaRPr lang="en-GB"/>
        </a:p>
      </dgm:t>
    </dgm:pt>
    <dgm:pt modelId="{DAB84B74-F358-E540-BE69-F76EFE81BCDF}" type="sibTrans" cxnId="{14CDC261-6DC0-B24A-BE94-8DD2FFA2F1D3}">
      <dgm:prSet/>
      <dgm:spPr/>
      <dgm:t>
        <a:bodyPr/>
        <a:lstStyle/>
        <a:p>
          <a:endParaRPr lang="en-GB"/>
        </a:p>
      </dgm:t>
    </dgm:pt>
    <dgm:pt modelId="{F5ED6C81-A683-A14A-B460-4B0CE820F893}">
      <dgm:prSet/>
      <dgm:spPr/>
      <dgm:t>
        <a:bodyPr/>
        <a:lstStyle/>
        <a:p>
          <a:endParaRPr lang="en-GB"/>
        </a:p>
      </dgm:t>
    </dgm:pt>
    <dgm:pt modelId="{57DAF806-0E12-C14C-8F8E-F2D6A364DFC1}" type="parTrans" cxnId="{D5F7D6AA-A52F-8D40-B888-61524DE4B745}">
      <dgm:prSet/>
      <dgm:spPr/>
      <dgm:t>
        <a:bodyPr/>
        <a:lstStyle/>
        <a:p>
          <a:endParaRPr lang="en-GB"/>
        </a:p>
      </dgm:t>
    </dgm:pt>
    <dgm:pt modelId="{97655DCB-0D6F-214E-832D-175F7D8F3545}" type="sibTrans" cxnId="{D5F7D6AA-A52F-8D40-B888-61524DE4B745}">
      <dgm:prSet/>
      <dgm:spPr/>
      <dgm:t>
        <a:bodyPr/>
        <a:lstStyle/>
        <a:p>
          <a:endParaRPr lang="en-GB"/>
        </a:p>
      </dgm:t>
    </dgm:pt>
    <dgm:pt modelId="{8EB30D3F-CF36-B647-A1AA-8A9D8264F5D5}">
      <dgm:prSet/>
      <dgm:spPr/>
      <dgm:t>
        <a:bodyPr/>
        <a:lstStyle/>
        <a:p>
          <a:endParaRPr lang="en-GB" dirty="0"/>
        </a:p>
      </dgm:t>
    </dgm:pt>
    <dgm:pt modelId="{D3EEA62D-8AFF-7E4D-A823-E72690A5A8C9}" type="parTrans" cxnId="{AC7DC17E-1AE6-EC48-89B9-5659E89E4B0F}">
      <dgm:prSet/>
      <dgm:spPr/>
      <dgm:t>
        <a:bodyPr/>
        <a:lstStyle/>
        <a:p>
          <a:endParaRPr lang="en-GB"/>
        </a:p>
      </dgm:t>
    </dgm:pt>
    <dgm:pt modelId="{4C216B45-0A70-3240-AA19-3A940F11E37F}" type="sibTrans" cxnId="{AC7DC17E-1AE6-EC48-89B9-5659E89E4B0F}">
      <dgm:prSet/>
      <dgm:spPr/>
      <dgm:t>
        <a:bodyPr/>
        <a:lstStyle/>
        <a:p>
          <a:endParaRPr lang="en-GB"/>
        </a:p>
      </dgm:t>
    </dgm:pt>
    <dgm:pt modelId="{E71C24F3-CE3F-CA4A-A464-365B2BE1B103}" type="pres">
      <dgm:prSet presAssocID="{7ADAB528-83BA-2046-A6B9-3A1D96D3C2B1}" presName="arrowDiagram" presStyleCnt="0">
        <dgm:presLayoutVars>
          <dgm:chMax val="5"/>
          <dgm:dir/>
          <dgm:resizeHandles val="exact"/>
        </dgm:presLayoutVars>
      </dgm:prSet>
      <dgm:spPr/>
    </dgm:pt>
    <dgm:pt modelId="{E2BAA439-D3B5-6B42-A048-1B467B35C7BF}" type="pres">
      <dgm:prSet presAssocID="{7ADAB528-83BA-2046-A6B9-3A1D96D3C2B1}" presName="arrow" presStyleLbl="bgShp" presStyleIdx="0" presStyleCnt="1" custScaleX="122830"/>
      <dgm:spPr/>
    </dgm:pt>
    <dgm:pt modelId="{F2D7F1B5-8DA4-8341-8225-D5000B34B9AC}" type="pres">
      <dgm:prSet presAssocID="{7ADAB528-83BA-2046-A6B9-3A1D96D3C2B1}" presName="arrowDiagram5" presStyleCnt="0"/>
      <dgm:spPr/>
    </dgm:pt>
    <dgm:pt modelId="{271012D0-F404-504E-A5C1-4242AD7CE1ED}" type="pres">
      <dgm:prSet presAssocID="{53CD0EDC-1687-6F40-8D01-CA824DF6904B}" presName="bullet5a" presStyleLbl="node1" presStyleIdx="0" presStyleCnt="5"/>
      <dgm:spPr/>
    </dgm:pt>
    <dgm:pt modelId="{28D9948D-4835-6A48-B673-0FBF25637B53}" type="pres">
      <dgm:prSet presAssocID="{53CD0EDC-1687-6F40-8D01-CA824DF6904B}" presName="textBox5a" presStyleLbl="revTx" presStyleIdx="0" presStyleCnt="5">
        <dgm:presLayoutVars>
          <dgm:bulletEnabled val="1"/>
        </dgm:presLayoutVars>
      </dgm:prSet>
      <dgm:spPr/>
    </dgm:pt>
    <dgm:pt modelId="{CC1E7C45-84CF-1A40-8D2E-5B3D6F0A3633}" type="pres">
      <dgm:prSet presAssocID="{126CC3AF-CC2F-5E42-96D0-5A291DDC43D8}" presName="bullet5b" presStyleLbl="node1" presStyleIdx="1" presStyleCnt="5"/>
      <dgm:spPr/>
    </dgm:pt>
    <dgm:pt modelId="{8CE00110-57C6-8345-9183-15C721FECC8C}" type="pres">
      <dgm:prSet presAssocID="{126CC3AF-CC2F-5E42-96D0-5A291DDC43D8}" presName="textBox5b" presStyleLbl="revTx" presStyleIdx="1" presStyleCnt="5">
        <dgm:presLayoutVars>
          <dgm:bulletEnabled val="1"/>
        </dgm:presLayoutVars>
      </dgm:prSet>
      <dgm:spPr/>
    </dgm:pt>
    <dgm:pt modelId="{70020233-446A-1D42-A31E-EEABC2AA8E72}" type="pres">
      <dgm:prSet presAssocID="{6B6350A5-0D11-6043-AB62-51FDF4C311CB}" presName="bullet5c" presStyleLbl="node1" presStyleIdx="2" presStyleCnt="5"/>
      <dgm:spPr/>
    </dgm:pt>
    <dgm:pt modelId="{8140FD7A-82BF-B14C-AC03-C71DD6050E21}" type="pres">
      <dgm:prSet presAssocID="{6B6350A5-0D11-6043-AB62-51FDF4C311CB}" presName="textBox5c" presStyleLbl="revTx" presStyleIdx="2" presStyleCnt="5">
        <dgm:presLayoutVars>
          <dgm:bulletEnabled val="1"/>
        </dgm:presLayoutVars>
      </dgm:prSet>
      <dgm:spPr/>
    </dgm:pt>
    <dgm:pt modelId="{68DADEEE-5DBE-1343-A789-0058709FABAB}" type="pres">
      <dgm:prSet presAssocID="{44876273-0596-F947-AC4A-0B4CA2A367BF}" presName="bullet5d" presStyleLbl="node1" presStyleIdx="3" presStyleCnt="5"/>
      <dgm:spPr/>
    </dgm:pt>
    <dgm:pt modelId="{B0CE4F7A-688B-9445-AD3C-9E89557BD9B7}" type="pres">
      <dgm:prSet presAssocID="{44876273-0596-F947-AC4A-0B4CA2A367BF}" presName="textBox5d" presStyleLbl="revTx" presStyleIdx="3" presStyleCnt="5">
        <dgm:presLayoutVars>
          <dgm:bulletEnabled val="1"/>
        </dgm:presLayoutVars>
      </dgm:prSet>
      <dgm:spPr/>
    </dgm:pt>
    <dgm:pt modelId="{043A00BB-EF92-9840-8879-81CF6F486265}" type="pres">
      <dgm:prSet presAssocID="{E7DB5408-8A97-FA44-8102-6A5562D05289}" presName="bullet5e" presStyleLbl="node1" presStyleIdx="4" presStyleCnt="5"/>
      <dgm:spPr/>
    </dgm:pt>
    <dgm:pt modelId="{53DD4444-CC0B-324A-B51A-B9B19054FDD7}" type="pres">
      <dgm:prSet presAssocID="{E7DB5408-8A97-FA44-8102-6A5562D05289}" presName="textBox5e" presStyleLbl="revTx" presStyleIdx="4" presStyleCnt="5">
        <dgm:presLayoutVars>
          <dgm:bulletEnabled val="1"/>
        </dgm:presLayoutVars>
      </dgm:prSet>
      <dgm:spPr/>
    </dgm:pt>
  </dgm:ptLst>
  <dgm:cxnLst>
    <dgm:cxn modelId="{D85FCE05-D616-2A4E-9C07-4E7C130BBE07}" type="presOf" srcId="{E7DB5408-8A97-FA44-8102-6A5562D05289}" destId="{53DD4444-CC0B-324A-B51A-B9B19054FDD7}" srcOrd="0" destOrd="0" presId="urn:microsoft.com/office/officeart/2005/8/layout/arrow2"/>
    <dgm:cxn modelId="{CD464813-173B-E541-9198-BCD20711B1F6}" type="presOf" srcId="{53CD0EDC-1687-6F40-8D01-CA824DF6904B}" destId="{28D9948D-4835-6A48-B673-0FBF25637B53}" srcOrd="0" destOrd="0" presId="urn:microsoft.com/office/officeart/2005/8/layout/arrow2"/>
    <dgm:cxn modelId="{14CDC261-6DC0-B24A-BE94-8DD2FFA2F1D3}" srcId="{7ADAB528-83BA-2046-A6B9-3A1D96D3C2B1}" destId="{126CC3AF-CC2F-5E42-96D0-5A291DDC43D8}" srcOrd="1" destOrd="0" parTransId="{EA965122-5DCA-024A-A09D-236493C9B417}" sibTransId="{DAB84B74-F358-E540-BE69-F76EFE81BCDF}"/>
    <dgm:cxn modelId="{C4ACC564-A305-7447-B9FA-37777ADECA7F}" srcId="{7ADAB528-83BA-2046-A6B9-3A1D96D3C2B1}" destId="{6B6350A5-0D11-6043-AB62-51FDF4C311CB}" srcOrd="2" destOrd="0" parTransId="{71E5612C-4445-7A40-A794-F1A8F6BAB641}" sibTransId="{008C03BB-1393-3C42-89AE-065B5CF72B98}"/>
    <dgm:cxn modelId="{054A4779-5670-A14E-9907-D27540D57977}" srcId="{7ADAB528-83BA-2046-A6B9-3A1D96D3C2B1}" destId="{53CD0EDC-1687-6F40-8D01-CA824DF6904B}" srcOrd="0" destOrd="0" parTransId="{841BFB97-5FE6-4344-ACB0-CF0576D9F5A5}" sibTransId="{F802B9AC-E8CE-BD4B-A10F-1ED7E7F15411}"/>
    <dgm:cxn modelId="{AC7DC17E-1AE6-EC48-89B9-5659E89E4B0F}" srcId="{7ADAB528-83BA-2046-A6B9-3A1D96D3C2B1}" destId="{8EB30D3F-CF36-B647-A1AA-8A9D8264F5D5}" srcOrd="6" destOrd="0" parTransId="{D3EEA62D-8AFF-7E4D-A823-E72690A5A8C9}" sibTransId="{4C216B45-0A70-3240-AA19-3A940F11E37F}"/>
    <dgm:cxn modelId="{D04DD080-3FAF-AA40-A046-D14BD28D0D86}" srcId="{7ADAB528-83BA-2046-A6B9-3A1D96D3C2B1}" destId="{E7DB5408-8A97-FA44-8102-6A5562D05289}" srcOrd="4" destOrd="0" parTransId="{01544746-41F2-1D43-B156-F937613A3F90}" sibTransId="{83B3A0C1-907D-9541-B805-C4D1EF1CC248}"/>
    <dgm:cxn modelId="{C0275D8C-AF72-134B-8081-41B9ABDDC56D}" type="presOf" srcId="{44876273-0596-F947-AC4A-0B4CA2A367BF}" destId="{B0CE4F7A-688B-9445-AD3C-9E89557BD9B7}" srcOrd="0" destOrd="0" presId="urn:microsoft.com/office/officeart/2005/8/layout/arrow2"/>
    <dgm:cxn modelId="{326C6CA7-F3D0-0C4F-BF9B-D6F57EAE4B4B}" type="presOf" srcId="{126CC3AF-CC2F-5E42-96D0-5A291DDC43D8}" destId="{8CE00110-57C6-8345-9183-15C721FECC8C}" srcOrd="0" destOrd="0" presId="urn:microsoft.com/office/officeart/2005/8/layout/arrow2"/>
    <dgm:cxn modelId="{D5F7D6AA-A52F-8D40-B888-61524DE4B745}" srcId="{7ADAB528-83BA-2046-A6B9-3A1D96D3C2B1}" destId="{F5ED6C81-A683-A14A-B460-4B0CE820F893}" srcOrd="5" destOrd="0" parTransId="{57DAF806-0E12-C14C-8F8E-F2D6A364DFC1}" sibTransId="{97655DCB-0D6F-214E-832D-175F7D8F3545}"/>
    <dgm:cxn modelId="{70B740B0-B8B3-6243-806B-049399D4A092}" type="presOf" srcId="{7ADAB528-83BA-2046-A6B9-3A1D96D3C2B1}" destId="{E71C24F3-CE3F-CA4A-A464-365B2BE1B103}" srcOrd="0" destOrd="0" presId="urn:microsoft.com/office/officeart/2005/8/layout/arrow2"/>
    <dgm:cxn modelId="{414B70DD-3329-AD40-AAD1-95418503E905}" type="presOf" srcId="{6B6350A5-0D11-6043-AB62-51FDF4C311CB}" destId="{8140FD7A-82BF-B14C-AC03-C71DD6050E21}" srcOrd="0" destOrd="0" presId="urn:microsoft.com/office/officeart/2005/8/layout/arrow2"/>
    <dgm:cxn modelId="{469B0FE1-AE5B-9C49-89A9-77F39AE371B8}" srcId="{7ADAB528-83BA-2046-A6B9-3A1D96D3C2B1}" destId="{44876273-0596-F947-AC4A-0B4CA2A367BF}" srcOrd="3" destOrd="0" parTransId="{79CE30F6-48E1-A64D-AC15-9755E7569237}" sibTransId="{86687A6D-016C-CE42-9137-889D042A3C70}"/>
    <dgm:cxn modelId="{7419411B-54EC-F845-9330-35327B604BB0}" type="presParOf" srcId="{E71C24F3-CE3F-CA4A-A464-365B2BE1B103}" destId="{E2BAA439-D3B5-6B42-A048-1B467B35C7BF}" srcOrd="0" destOrd="0" presId="urn:microsoft.com/office/officeart/2005/8/layout/arrow2"/>
    <dgm:cxn modelId="{CB1A0892-E178-6D44-88D6-0FC8E88C78CA}" type="presParOf" srcId="{E71C24F3-CE3F-CA4A-A464-365B2BE1B103}" destId="{F2D7F1B5-8DA4-8341-8225-D5000B34B9AC}" srcOrd="1" destOrd="0" presId="urn:microsoft.com/office/officeart/2005/8/layout/arrow2"/>
    <dgm:cxn modelId="{415FBF3F-D26D-DC42-8503-31626D4FFBDE}" type="presParOf" srcId="{F2D7F1B5-8DA4-8341-8225-D5000B34B9AC}" destId="{271012D0-F404-504E-A5C1-4242AD7CE1ED}" srcOrd="0" destOrd="0" presId="urn:microsoft.com/office/officeart/2005/8/layout/arrow2"/>
    <dgm:cxn modelId="{F62B71FC-CCE2-B449-AABF-5116BB4D6556}" type="presParOf" srcId="{F2D7F1B5-8DA4-8341-8225-D5000B34B9AC}" destId="{28D9948D-4835-6A48-B673-0FBF25637B53}" srcOrd="1" destOrd="0" presId="urn:microsoft.com/office/officeart/2005/8/layout/arrow2"/>
    <dgm:cxn modelId="{6C514AB3-C08A-064B-B44B-896D8A07BAAD}" type="presParOf" srcId="{F2D7F1B5-8DA4-8341-8225-D5000B34B9AC}" destId="{CC1E7C45-84CF-1A40-8D2E-5B3D6F0A3633}" srcOrd="2" destOrd="0" presId="urn:microsoft.com/office/officeart/2005/8/layout/arrow2"/>
    <dgm:cxn modelId="{4771A1FA-489E-2C42-8881-A5427AFAD1FA}" type="presParOf" srcId="{F2D7F1B5-8DA4-8341-8225-D5000B34B9AC}" destId="{8CE00110-57C6-8345-9183-15C721FECC8C}" srcOrd="3" destOrd="0" presId="urn:microsoft.com/office/officeart/2005/8/layout/arrow2"/>
    <dgm:cxn modelId="{9A066C2B-A7AD-2243-AB1E-FB830FD80867}" type="presParOf" srcId="{F2D7F1B5-8DA4-8341-8225-D5000B34B9AC}" destId="{70020233-446A-1D42-A31E-EEABC2AA8E72}" srcOrd="4" destOrd="0" presId="urn:microsoft.com/office/officeart/2005/8/layout/arrow2"/>
    <dgm:cxn modelId="{107D0C48-DCC0-9445-AB34-752A086AD8DD}" type="presParOf" srcId="{F2D7F1B5-8DA4-8341-8225-D5000B34B9AC}" destId="{8140FD7A-82BF-B14C-AC03-C71DD6050E21}" srcOrd="5" destOrd="0" presId="urn:microsoft.com/office/officeart/2005/8/layout/arrow2"/>
    <dgm:cxn modelId="{0FBB18C0-E0EA-AC46-A98F-186F2691E6B0}" type="presParOf" srcId="{F2D7F1B5-8DA4-8341-8225-D5000B34B9AC}" destId="{68DADEEE-5DBE-1343-A789-0058709FABAB}" srcOrd="6" destOrd="0" presId="urn:microsoft.com/office/officeart/2005/8/layout/arrow2"/>
    <dgm:cxn modelId="{7ACA504D-6BDA-F849-9824-49600A85F3AA}" type="presParOf" srcId="{F2D7F1B5-8DA4-8341-8225-D5000B34B9AC}" destId="{B0CE4F7A-688B-9445-AD3C-9E89557BD9B7}" srcOrd="7" destOrd="0" presId="urn:microsoft.com/office/officeart/2005/8/layout/arrow2"/>
    <dgm:cxn modelId="{570468FB-CA43-3146-AA47-95CE7D2CFDB7}" type="presParOf" srcId="{F2D7F1B5-8DA4-8341-8225-D5000B34B9AC}" destId="{043A00BB-EF92-9840-8879-81CF6F486265}" srcOrd="8" destOrd="0" presId="urn:microsoft.com/office/officeart/2005/8/layout/arrow2"/>
    <dgm:cxn modelId="{03CAED45-F720-5B43-A3AE-E3A4CCE9C27B}" type="presParOf" srcId="{F2D7F1B5-8DA4-8341-8225-D5000B34B9AC}" destId="{53DD4444-CC0B-324A-B51A-B9B19054FDD7}" srcOrd="9"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7966E2-42A6-0549-9C99-F513E5147A26}">
      <dsp:nvSpPr>
        <dsp:cNvPr id="0" name=""/>
        <dsp:cNvSpPr/>
      </dsp:nvSpPr>
      <dsp:spPr>
        <a:xfrm>
          <a:off x="2043" y="1133824"/>
          <a:ext cx="2226066" cy="1836039"/>
        </a:xfrm>
        <a:prstGeom prst="roundRect">
          <a:avLst>
            <a:gd name="adj" fmla="val 10000"/>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385" tIns="32385" rIns="32385" bIns="32385" numCol="1" spcCol="1270" anchor="t"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en-US" sz="1600" kern="1200" dirty="0"/>
            <a:t>Developing GPU-accelerated software to be run on the </a:t>
          </a:r>
          <a:r>
            <a:rPr lang="en-US" sz="1600" kern="1200" dirty="0" err="1"/>
            <a:t>Setonix</a:t>
          </a:r>
          <a:r>
            <a:rPr lang="en-US" sz="1600" kern="1200" dirty="0"/>
            <a:t> supercomputer.</a:t>
          </a:r>
          <a:endParaRPr lang="en-GB" sz="1600" kern="1200" dirty="0"/>
        </a:p>
      </dsp:txBody>
      <dsp:txXfrm>
        <a:off x="44295" y="1176076"/>
        <a:ext cx="2141562" cy="1358098"/>
      </dsp:txXfrm>
    </dsp:sp>
    <dsp:sp modelId="{137792B0-60AE-3641-AEAC-23B5EE737CC3}">
      <dsp:nvSpPr>
        <dsp:cNvPr id="0" name=""/>
        <dsp:cNvSpPr/>
      </dsp:nvSpPr>
      <dsp:spPr>
        <a:xfrm>
          <a:off x="1251746" y="1566483"/>
          <a:ext cx="2461776" cy="2461776"/>
        </a:xfrm>
        <a:prstGeom prst="leftCircularArrow">
          <a:avLst>
            <a:gd name="adj1" fmla="val 3182"/>
            <a:gd name="adj2" fmla="val 391835"/>
            <a:gd name="adj3" fmla="val 2167346"/>
            <a:gd name="adj4" fmla="val 9024489"/>
            <a:gd name="adj5" fmla="val 371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D0DA30C-09C6-9340-B993-3B184278E423}">
      <dsp:nvSpPr>
        <dsp:cNvPr id="0" name=""/>
        <dsp:cNvSpPr/>
      </dsp:nvSpPr>
      <dsp:spPr>
        <a:xfrm>
          <a:off x="496725" y="2576426"/>
          <a:ext cx="1978726" cy="786874"/>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675" tIns="44450" rIns="66675" bIns="44450" numCol="1" spcCol="1270" anchor="ctr" anchorCtr="0">
          <a:noAutofit/>
        </a:bodyPr>
        <a:lstStyle/>
        <a:p>
          <a:pPr marL="0" lvl="0" indent="0" algn="ctr" defTabSz="1555750">
            <a:lnSpc>
              <a:spcPct val="90000"/>
            </a:lnSpc>
            <a:spcBef>
              <a:spcPct val="0"/>
            </a:spcBef>
            <a:spcAft>
              <a:spcPct val="35000"/>
            </a:spcAft>
            <a:buNone/>
          </a:pPr>
          <a:r>
            <a:rPr lang="en-GB" sz="3500" kern="1200" dirty="0"/>
            <a:t>Phase 1</a:t>
          </a:r>
        </a:p>
      </dsp:txBody>
      <dsp:txXfrm>
        <a:off x="519772" y="2599473"/>
        <a:ext cx="1932632" cy="740780"/>
      </dsp:txXfrm>
    </dsp:sp>
    <dsp:sp modelId="{D287D0C5-63D5-F94C-B10A-954EA6A0672A}">
      <dsp:nvSpPr>
        <dsp:cNvPr id="0" name=""/>
        <dsp:cNvSpPr/>
      </dsp:nvSpPr>
      <dsp:spPr>
        <a:xfrm>
          <a:off x="2848462" y="1133824"/>
          <a:ext cx="2226066" cy="1836039"/>
        </a:xfrm>
        <a:prstGeom prst="roundRect">
          <a:avLst>
            <a:gd name="adj" fmla="val 10000"/>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Pilot search on 1 to 10 hours of VCS observations to test the system and refine search parameters.</a:t>
          </a:r>
          <a:endParaRPr lang="en-GB" sz="1600" kern="1200" dirty="0"/>
        </a:p>
      </dsp:txBody>
      <dsp:txXfrm>
        <a:off x="2890714" y="1569513"/>
        <a:ext cx="2141562" cy="1358098"/>
      </dsp:txXfrm>
    </dsp:sp>
    <dsp:sp modelId="{D55D380C-212D-A646-A4FA-4D4F966A5D57}">
      <dsp:nvSpPr>
        <dsp:cNvPr id="0" name=""/>
        <dsp:cNvSpPr/>
      </dsp:nvSpPr>
      <dsp:spPr>
        <a:xfrm>
          <a:off x="4079614" y="3438"/>
          <a:ext cx="2746218" cy="2746218"/>
        </a:xfrm>
        <a:prstGeom prst="circularArrow">
          <a:avLst>
            <a:gd name="adj1" fmla="val 2852"/>
            <a:gd name="adj2" fmla="val 348537"/>
            <a:gd name="adj3" fmla="val 19475952"/>
            <a:gd name="adj4" fmla="val 12575511"/>
            <a:gd name="adj5" fmla="val 3328"/>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0518358-E9A7-A447-8911-1F14CC95BCD0}">
      <dsp:nvSpPr>
        <dsp:cNvPr id="0" name=""/>
        <dsp:cNvSpPr/>
      </dsp:nvSpPr>
      <dsp:spPr>
        <a:xfrm>
          <a:off x="3343143" y="740387"/>
          <a:ext cx="1978726" cy="786874"/>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675" tIns="44450" rIns="66675" bIns="44450" numCol="1" spcCol="1270" anchor="ctr" anchorCtr="0">
          <a:noAutofit/>
        </a:bodyPr>
        <a:lstStyle/>
        <a:p>
          <a:pPr marL="0" lvl="0" indent="0" algn="ctr" defTabSz="1555750">
            <a:lnSpc>
              <a:spcPct val="90000"/>
            </a:lnSpc>
            <a:spcBef>
              <a:spcPct val="0"/>
            </a:spcBef>
            <a:spcAft>
              <a:spcPct val="35000"/>
            </a:spcAft>
            <a:buNone/>
          </a:pPr>
          <a:r>
            <a:rPr lang="en-GB" sz="3500" kern="1200" dirty="0"/>
            <a:t>Phase 2</a:t>
          </a:r>
        </a:p>
      </dsp:txBody>
      <dsp:txXfrm>
        <a:off x="3366190" y="763434"/>
        <a:ext cx="1932632" cy="740780"/>
      </dsp:txXfrm>
    </dsp:sp>
    <dsp:sp modelId="{F212862D-442E-8448-BCAA-613AE894A848}">
      <dsp:nvSpPr>
        <dsp:cNvPr id="0" name=""/>
        <dsp:cNvSpPr/>
      </dsp:nvSpPr>
      <dsp:spPr>
        <a:xfrm>
          <a:off x="5694880" y="1133824"/>
          <a:ext cx="2226066" cy="1836039"/>
        </a:xfrm>
        <a:prstGeom prst="roundRect">
          <a:avLst>
            <a:gd name="adj" fmla="val 10000"/>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Large-scale search on the Southern-sky MWA Rapid Two-</a:t>
          </a:r>
          <a:r>
            <a:rPr lang="en-US" sz="1600" kern="1200" dirty="0" err="1"/>
            <a:t>metre</a:t>
          </a:r>
          <a:r>
            <a:rPr lang="en-US" sz="1600" kern="1200" dirty="0"/>
            <a:t> (SMART) pulsar survey (and beyond).</a:t>
          </a:r>
          <a:endParaRPr lang="en-GB" sz="1600" kern="1200" dirty="0"/>
        </a:p>
      </dsp:txBody>
      <dsp:txXfrm>
        <a:off x="5737132" y="1176076"/>
        <a:ext cx="2141562" cy="1358098"/>
      </dsp:txXfrm>
    </dsp:sp>
    <dsp:sp modelId="{DD00E91F-C91B-DC4E-AEB7-3DA253518A57}">
      <dsp:nvSpPr>
        <dsp:cNvPr id="0" name=""/>
        <dsp:cNvSpPr/>
      </dsp:nvSpPr>
      <dsp:spPr>
        <a:xfrm>
          <a:off x="6189562" y="2576426"/>
          <a:ext cx="1978726" cy="786874"/>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675" tIns="44450" rIns="66675" bIns="44450" numCol="1" spcCol="1270" anchor="ctr" anchorCtr="0">
          <a:noAutofit/>
        </a:bodyPr>
        <a:lstStyle/>
        <a:p>
          <a:pPr marL="0" lvl="0" indent="0" algn="ctr" defTabSz="1555750">
            <a:lnSpc>
              <a:spcPct val="90000"/>
            </a:lnSpc>
            <a:spcBef>
              <a:spcPct val="0"/>
            </a:spcBef>
            <a:spcAft>
              <a:spcPct val="35000"/>
            </a:spcAft>
            <a:buNone/>
          </a:pPr>
          <a:r>
            <a:rPr lang="en-GB" sz="3500" kern="1200" dirty="0"/>
            <a:t>Phase 3</a:t>
          </a:r>
        </a:p>
      </dsp:txBody>
      <dsp:txXfrm>
        <a:off x="6212609" y="2599473"/>
        <a:ext cx="1932632" cy="7407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BAA439-D3B5-6B42-A048-1B467B35C7BF}">
      <dsp:nvSpPr>
        <dsp:cNvPr id="0" name=""/>
        <dsp:cNvSpPr/>
      </dsp:nvSpPr>
      <dsp:spPr>
        <a:xfrm>
          <a:off x="322161" y="0"/>
          <a:ext cx="11626926" cy="5916168"/>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1012D0-F404-504E-A5C1-4242AD7CE1ED}">
      <dsp:nvSpPr>
        <dsp:cNvPr id="0" name=""/>
        <dsp:cNvSpPr/>
      </dsp:nvSpPr>
      <dsp:spPr>
        <a:xfrm>
          <a:off x="2335078" y="4399262"/>
          <a:ext cx="217714" cy="217714"/>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D9948D-4835-6A48-B673-0FBF25637B53}">
      <dsp:nvSpPr>
        <dsp:cNvPr id="0" name=""/>
        <dsp:cNvSpPr/>
      </dsp:nvSpPr>
      <dsp:spPr>
        <a:xfrm>
          <a:off x="2443935" y="4508120"/>
          <a:ext cx="1240028" cy="1408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363" tIns="0" rIns="0" bIns="0" numCol="1" spcCol="1270" anchor="t" anchorCtr="0">
          <a:noAutofit/>
        </a:bodyPr>
        <a:lstStyle/>
        <a:p>
          <a:pPr marL="0" lvl="0" indent="0" algn="l" defTabSz="577850">
            <a:lnSpc>
              <a:spcPct val="90000"/>
            </a:lnSpc>
            <a:spcBef>
              <a:spcPct val="0"/>
            </a:spcBef>
            <a:spcAft>
              <a:spcPct val="35000"/>
            </a:spcAft>
            <a:buNone/>
          </a:pPr>
          <a:r>
            <a:rPr lang="en-GB" sz="1300" kern="1200" dirty="0"/>
            <a:t>March 2021</a:t>
          </a:r>
        </a:p>
        <a:p>
          <a:pPr marL="0" lvl="0" indent="0" algn="l" defTabSz="577850">
            <a:lnSpc>
              <a:spcPct val="90000"/>
            </a:lnSpc>
            <a:spcBef>
              <a:spcPct val="0"/>
            </a:spcBef>
            <a:spcAft>
              <a:spcPct val="35000"/>
            </a:spcAft>
            <a:buNone/>
          </a:pPr>
          <a:r>
            <a:rPr lang="en-GB" sz="1300" kern="1200" dirty="0"/>
            <a:t> </a:t>
          </a:r>
          <a:r>
            <a:rPr lang="en-GB" sz="1300" kern="1200" dirty="0" err="1"/>
            <a:t>PaCER</a:t>
          </a:r>
          <a:r>
            <a:rPr lang="en-GB" sz="1300" kern="1200" dirty="0"/>
            <a:t> project starts, led by Marcin. Profiling of existing software.</a:t>
          </a:r>
        </a:p>
      </dsp:txBody>
      <dsp:txXfrm>
        <a:off x="2443935" y="4508120"/>
        <a:ext cx="1240028" cy="1408047"/>
      </dsp:txXfrm>
    </dsp:sp>
    <dsp:sp modelId="{CC1E7C45-84CF-1A40-8D2E-5B3D6F0A3633}">
      <dsp:nvSpPr>
        <dsp:cNvPr id="0" name=""/>
        <dsp:cNvSpPr/>
      </dsp:nvSpPr>
      <dsp:spPr>
        <a:xfrm>
          <a:off x="3513578" y="3266907"/>
          <a:ext cx="340771" cy="340771"/>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E00110-57C6-8345-9183-15C721FECC8C}">
      <dsp:nvSpPr>
        <dsp:cNvPr id="0" name=""/>
        <dsp:cNvSpPr/>
      </dsp:nvSpPr>
      <dsp:spPr>
        <a:xfrm>
          <a:off x="3683964" y="3437293"/>
          <a:ext cx="1571334" cy="24788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0568" tIns="0" rIns="0" bIns="0" numCol="1" spcCol="1270" anchor="t" anchorCtr="0">
          <a:noAutofit/>
        </a:bodyPr>
        <a:lstStyle/>
        <a:p>
          <a:pPr marL="0" lvl="0" indent="0" algn="l" defTabSz="577850">
            <a:lnSpc>
              <a:spcPct val="90000"/>
            </a:lnSpc>
            <a:spcBef>
              <a:spcPct val="0"/>
            </a:spcBef>
            <a:spcAft>
              <a:spcPct val="35000"/>
            </a:spcAft>
            <a:buNone/>
          </a:pPr>
          <a:r>
            <a:rPr lang="en-GB" sz="1300" kern="1200" dirty="0"/>
            <a:t>2022</a:t>
          </a:r>
        </a:p>
        <a:p>
          <a:pPr marL="0" lvl="0" indent="0" algn="l" defTabSz="577850">
            <a:lnSpc>
              <a:spcPct val="90000"/>
            </a:lnSpc>
            <a:spcBef>
              <a:spcPct val="0"/>
            </a:spcBef>
            <a:spcAft>
              <a:spcPct val="35000"/>
            </a:spcAft>
            <a:buNone/>
          </a:pPr>
          <a:r>
            <a:rPr lang="en-GB" sz="1300" kern="1200" dirty="0"/>
            <a:t>Cristian writes the correlation engine</a:t>
          </a:r>
        </a:p>
        <a:p>
          <a:pPr marL="0" lvl="0" indent="0" algn="l" defTabSz="577850">
            <a:lnSpc>
              <a:spcPct val="90000"/>
            </a:lnSpc>
            <a:spcBef>
              <a:spcPct val="0"/>
            </a:spcBef>
            <a:spcAft>
              <a:spcPct val="35000"/>
            </a:spcAft>
            <a:buNone/>
          </a:pPr>
          <a:r>
            <a:rPr lang="en-GB" sz="1300" kern="1200" dirty="0"/>
            <a:t>GPU imager starts being prototyped by Marcin and Gayatri</a:t>
          </a:r>
        </a:p>
        <a:p>
          <a:pPr marL="0" lvl="0" indent="0" algn="l" defTabSz="577850">
            <a:lnSpc>
              <a:spcPct val="90000"/>
            </a:lnSpc>
            <a:spcBef>
              <a:spcPct val="0"/>
            </a:spcBef>
            <a:spcAft>
              <a:spcPct val="35000"/>
            </a:spcAft>
            <a:buNone/>
          </a:pPr>
          <a:r>
            <a:rPr lang="en-GB" sz="1300" kern="1200" dirty="0"/>
            <a:t>Tested on MWA and EDA2 data.</a:t>
          </a:r>
        </a:p>
      </dsp:txBody>
      <dsp:txXfrm>
        <a:off x="3683964" y="3437293"/>
        <a:ext cx="1571334" cy="2478874"/>
      </dsp:txXfrm>
    </dsp:sp>
    <dsp:sp modelId="{70020233-446A-1D42-A31E-EEABC2AA8E72}">
      <dsp:nvSpPr>
        <dsp:cNvPr id="0" name=""/>
        <dsp:cNvSpPr/>
      </dsp:nvSpPr>
      <dsp:spPr>
        <a:xfrm>
          <a:off x="5028117" y="2364100"/>
          <a:ext cx="454361" cy="454361"/>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40FD7A-82BF-B14C-AC03-C71DD6050E21}">
      <dsp:nvSpPr>
        <dsp:cNvPr id="0" name=""/>
        <dsp:cNvSpPr/>
      </dsp:nvSpPr>
      <dsp:spPr>
        <a:xfrm>
          <a:off x="5255298" y="2591281"/>
          <a:ext cx="1826912" cy="3324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0757" tIns="0" rIns="0" bIns="0" numCol="1" spcCol="1270" anchor="t" anchorCtr="0">
          <a:noAutofit/>
        </a:bodyPr>
        <a:lstStyle/>
        <a:p>
          <a:pPr marL="0" lvl="0" indent="0" algn="l" defTabSz="577850">
            <a:lnSpc>
              <a:spcPct val="90000"/>
            </a:lnSpc>
            <a:spcBef>
              <a:spcPct val="0"/>
            </a:spcBef>
            <a:spcAft>
              <a:spcPct val="35000"/>
            </a:spcAft>
            <a:buNone/>
          </a:pPr>
          <a:r>
            <a:rPr lang="en-GB" sz="1300" kern="1200" dirty="0"/>
            <a:t>June 2023 – Cristian’s Ph.D. starts. </a:t>
          </a:r>
        </a:p>
        <a:p>
          <a:pPr marL="0" lvl="0" indent="0" algn="l" defTabSz="577850">
            <a:lnSpc>
              <a:spcPct val="90000"/>
            </a:lnSpc>
            <a:spcBef>
              <a:spcPct val="0"/>
            </a:spcBef>
            <a:spcAft>
              <a:spcPct val="35000"/>
            </a:spcAft>
            <a:buNone/>
          </a:pPr>
          <a:r>
            <a:rPr lang="en-GB" sz="1300" kern="1200" dirty="0"/>
            <a:t>Correlation engine improved.</a:t>
          </a:r>
        </a:p>
        <a:p>
          <a:pPr marL="0" lvl="0" indent="0" algn="l" defTabSz="577850">
            <a:lnSpc>
              <a:spcPct val="90000"/>
            </a:lnSpc>
            <a:spcBef>
              <a:spcPct val="0"/>
            </a:spcBef>
            <a:spcAft>
              <a:spcPct val="35000"/>
            </a:spcAft>
            <a:buNone/>
          </a:pPr>
          <a:r>
            <a:rPr lang="en-GB" sz="1300" kern="1200" dirty="0"/>
            <a:t>Implementation of GPU kernels to apply visibilities corrections.</a:t>
          </a:r>
        </a:p>
        <a:p>
          <a:pPr marL="0" lvl="0" indent="0" algn="l" defTabSz="577850">
            <a:lnSpc>
              <a:spcPct val="90000"/>
            </a:lnSpc>
            <a:spcBef>
              <a:spcPct val="0"/>
            </a:spcBef>
            <a:spcAft>
              <a:spcPct val="35000"/>
            </a:spcAft>
            <a:buNone/>
          </a:pPr>
          <a:r>
            <a:rPr lang="en-GB" sz="1300" kern="1200" dirty="0"/>
            <a:t>GPU imager takes 1 hour to image 1 second of MWA Phase II Extended data at 1 second time resolution.</a:t>
          </a:r>
        </a:p>
      </dsp:txBody>
      <dsp:txXfrm>
        <a:off x="5255298" y="2591281"/>
        <a:ext cx="1826912" cy="3324886"/>
      </dsp:txXfrm>
    </dsp:sp>
    <dsp:sp modelId="{68DADEEE-5DBE-1343-A789-0058709FABAB}">
      <dsp:nvSpPr>
        <dsp:cNvPr id="0" name=""/>
        <dsp:cNvSpPr/>
      </dsp:nvSpPr>
      <dsp:spPr>
        <a:xfrm>
          <a:off x="6788769" y="1658893"/>
          <a:ext cx="586883" cy="586883"/>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CE4F7A-688B-9445-AD3C-9E89557BD9B7}">
      <dsp:nvSpPr>
        <dsp:cNvPr id="0" name=""/>
        <dsp:cNvSpPr/>
      </dsp:nvSpPr>
      <dsp:spPr>
        <a:xfrm>
          <a:off x="7082211" y="1952335"/>
          <a:ext cx="1893173" cy="3963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0978" tIns="0" rIns="0" bIns="0" numCol="1" spcCol="1270" anchor="t" anchorCtr="0">
          <a:noAutofit/>
        </a:bodyPr>
        <a:lstStyle/>
        <a:p>
          <a:pPr marL="0" lvl="0" indent="0" algn="l" defTabSz="577850">
            <a:lnSpc>
              <a:spcPct val="90000"/>
            </a:lnSpc>
            <a:spcBef>
              <a:spcPct val="0"/>
            </a:spcBef>
            <a:spcAft>
              <a:spcPct val="35000"/>
            </a:spcAft>
            <a:buNone/>
          </a:pPr>
          <a:r>
            <a:rPr lang="en-GB" sz="1300" kern="1200" dirty="0"/>
            <a:t>2024 </a:t>
          </a:r>
        </a:p>
        <a:p>
          <a:pPr marL="0" lvl="0" indent="0" algn="l" defTabSz="577850">
            <a:lnSpc>
              <a:spcPct val="90000"/>
            </a:lnSpc>
            <a:spcBef>
              <a:spcPct val="0"/>
            </a:spcBef>
            <a:spcAft>
              <a:spcPct val="35000"/>
            </a:spcAft>
            <a:buNone/>
          </a:pPr>
          <a:r>
            <a:rPr lang="en-GB" sz="1300" kern="1200" dirty="0"/>
            <a:t>GPU imager paper published in PASA by Marcin. </a:t>
          </a:r>
        </a:p>
        <a:p>
          <a:pPr marL="0" lvl="0" indent="0" algn="l" defTabSz="577850">
            <a:lnSpc>
              <a:spcPct val="90000"/>
            </a:lnSpc>
            <a:spcBef>
              <a:spcPct val="0"/>
            </a:spcBef>
            <a:spcAft>
              <a:spcPct val="35000"/>
            </a:spcAft>
            <a:buNone/>
          </a:pPr>
          <a:r>
            <a:rPr lang="en-GB" sz="1300" kern="1200" dirty="0"/>
            <a:t>Cristian significantly improves the computational performance of the GPU imager.</a:t>
          </a:r>
        </a:p>
        <a:p>
          <a:pPr marL="0" lvl="0" indent="0" algn="l" defTabSz="577850">
            <a:lnSpc>
              <a:spcPct val="90000"/>
            </a:lnSpc>
            <a:spcBef>
              <a:spcPct val="0"/>
            </a:spcBef>
            <a:spcAft>
              <a:spcPct val="35000"/>
            </a:spcAft>
            <a:buNone/>
          </a:pPr>
          <a:r>
            <a:rPr lang="en-GB" sz="1300" kern="1200" dirty="0"/>
            <a:t>Cristian starts the development of the BLINK imaging pipeline connecting all the software modules together.</a:t>
          </a:r>
        </a:p>
        <a:p>
          <a:pPr marL="0" lvl="0" indent="0" algn="l" defTabSz="577850">
            <a:lnSpc>
              <a:spcPct val="90000"/>
            </a:lnSpc>
            <a:spcBef>
              <a:spcPct val="0"/>
            </a:spcBef>
            <a:spcAft>
              <a:spcPct val="35000"/>
            </a:spcAft>
            <a:buNone/>
          </a:pPr>
          <a:r>
            <a:rPr lang="en-GB" sz="1300" kern="1200" dirty="0"/>
            <a:t>Detection test with pulsar B0950.</a:t>
          </a:r>
        </a:p>
      </dsp:txBody>
      <dsp:txXfrm>
        <a:off x="7082211" y="1952335"/>
        <a:ext cx="1893173" cy="3963832"/>
      </dsp:txXfrm>
    </dsp:sp>
    <dsp:sp modelId="{043A00BB-EF92-9840-8879-81CF6F486265}">
      <dsp:nvSpPr>
        <dsp:cNvPr id="0" name=""/>
        <dsp:cNvSpPr/>
      </dsp:nvSpPr>
      <dsp:spPr>
        <a:xfrm>
          <a:off x="8601483" y="1187966"/>
          <a:ext cx="747803" cy="747803"/>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DD4444-CC0B-324A-B51A-B9B19054FDD7}">
      <dsp:nvSpPr>
        <dsp:cNvPr id="0" name=""/>
        <dsp:cNvSpPr/>
      </dsp:nvSpPr>
      <dsp:spPr>
        <a:xfrm>
          <a:off x="8975385" y="1561868"/>
          <a:ext cx="1893173" cy="4354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6246" tIns="0" rIns="0" bIns="0" numCol="1" spcCol="1270" anchor="t" anchorCtr="0">
          <a:noAutofit/>
        </a:bodyPr>
        <a:lstStyle/>
        <a:p>
          <a:pPr marL="0" lvl="0" indent="0" algn="l" defTabSz="577850">
            <a:lnSpc>
              <a:spcPct val="90000"/>
            </a:lnSpc>
            <a:spcBef>
              <a:spcPct val="0"/>
            </a:spcBef>
            <a:spcAft>
              <a:spcPct val="35000"/>
            </a:spcAft>
            <a:buNone/>
          </a:pPr>
          <a:r>
            <a:rPr lang="en-GB" sz="1300" kern="1200" dirty="0"/>
            <a:t>2025</a:t>
          </a:r>
        </a:p>
        <a:p>
          <a:pPr marL="0" lvl="0" indent="0" algn="l" defTabSz="577850">
            <a:lnSpc>
              <a:spcPct val="90000"/>
            </a:lnSpc>
            <a:spcBef>
              <a:spcPct val="0"/>
            </a:spcBef>
            <a:spcAft>
              <a:spcPct val="35000"/>
            </a:spcAft>
            <a:buNone/>
          </a:pPr>
          <a:r>
            <a:rPr lang="en-GB" sz="1300" kern="1200" dirty="0"/>
            <a:t>The BLINK imaging pipeline paper is published in PASA by Cristian.</a:t>
          </a:r>
        </a:p>
        <a:p>
          <a:pPr marL="0" lvl="0" indent="0" algn="l" defTabSz="577850">
            <a:lnSpc>
              <a:spcPct val="90000"/>
            </a:lnSpc>
            <a:spcBef>
              <a:spcPct val="0"/>
            </a:spcBef>
            <a:spcAft>
              <a:spcPct val="35000"/>
            </a:spcAft>
            <a:buNone/>
          </a:pPr>
          <a:r>
            <a:rPr lang="en-GB" sz="1300" kern="1200" dirty="0"/>
            <a:t>Distributed and incremental </a:t>
          </a:r>
          <a:r>
            <a:rPr lang="en-GB" sz="1300" kern="1200" dirty="0" err="1"/>
            <a:t>dedispersion</a:t>
          </a:r>
          <a:r>
            <a:rPr lang="en-GB" sz="1300" kern="1200" dirty="0"/>
            <a:t> algorithm prototyped and implemented.</a:t>
          </a:r>
        </a:p>
        <a:p>
          <a:pPr marL="0" lvl="0" indent="0" algn="l" defTabSz="577850">
            <a:lnSpc>
              <a:spcPct val="90000"/>
            </a:lnSpc>
            <a:spcBef>
              <a:spcPct val="0"/>
            </a:spcBef>
            <a:spcAft>
              <a:spcPct val="35000"/>
            </a:spcAft>
            <a:buNone/>
          </a:pPr>
          <a:r>
            <a:rPr lang="en-GB" sz="1300" kern="1200" dirty="0"/>
            <a:t>Multi-GPU support added to the pipeline, now orders of magnitude faster than </a:t>
          </a:r>
          <a:r>
            <a:rPr lang="en-GB" sz="1300" kern="1200" dirty="0" err="1"/>
            <a:t>WSClean</a:t>
          </a:r>
          <a:r>
            <a:rPr lang="en-GB" sz="1300" kern="1200" dirty="0"/>
            <a:t>.</a:t>
          </a:r>
        </a:p>
        <a:p>
          <a:pPr marL="0" lvl="0" indent="0" algn="l" defTabSz="577850">
            <a:lnSpc>
              <a:spcPct val="90000"/>
            </a:lnSpc>
            <a:spcBef>
              <a:spcPct val="0"/>
            </a:spcBef>
            <a:spcAft>
              <a:spcPct val="35000"/>
            </a:spcAft>
            <a:buNone/>
          </a:pPr>
          <a:r>
            <a:rPr lang="en-GB" sz="1300" kern="1200" dirty="0"/>
            <a:t>Pilot search started with detection of Giant Pulses from the Crab pulsar.</a:t>
          </a:r>
        </a:p>
        <a:p>
          <a:pPr marL="0" lvl="0" indent="0" algn="l" defTabSz="577850">
            <a:lnSpc>
              <a:spcPct val="90000"/>
            </a:lnSpc>
            <a:spcBef>
              <a:spcPct val="0"/>
            </a:spcBef>
            <a:spcAft>
              <a:spcPct val="35000"/>
            </a:spcAft>
            <a:buNone/>
          </a:pPr>
          <a:endParaRPr lang="en-GB" sz="1300" kern="1200" dirty="0"/>
        </a:p>
      </dsp:txBody>
      <dsp:txXfrm>
        <a:off x="8975385" y="1561868"/>
        <a:ext cx="1893173" cy="435429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26BCFF0-8814-FA26-BF92-9DE6F8B59A6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61D4391-EDAF-3557-B251-74FE983C718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2FE0C0E-6A46-7243-97F8-E3E55C705155}" type="datetimeFigureOut">
              <a:rPr lang="en-US" smtClean="0"/>
              <a:t>8/19/25</a:t>
            </a:fld>
            <a:endParaRPr lang="en-US"/>
          </a:p>
        </p:txBody>
      </p:sp>
      <p:sp>
        <p:nvSpPr>
          <p:cNvPr id="4" name="Footer Placeholder 3">
            <a:extLst>
              <a:ext uri="{FF2B5EF4-FFF2-40B4-BE49-F238E27FC236}">
                <a16:creationId xmlns:a16="http://schemas.microsoft.com/office/drawing/2014/main" id="{0056B9C9-C394-EE27-6317-5C5FBAA197A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dddd</a:t>
            </a:r>
          </a:p>
        </p:txBody>
      </p:sp>
      <p:sp>
        <p:nvSpPr>
          <p:cNvPr id="5" name="Slide Number Placeholder 4">
            <a:extLst>
              <a:ext uri="{FF2B5EF4-FFF2-40B4-BE49-F238E27FC236}">
                <a16:creationId xmlns:a16="http://schemas.microsoft.com/office/drawing/2014/main" id="{E1D7A398-C3D9-8EAD-0ADD-359F21F0CEC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913891-94AA-FD47-A252-456A3C615B92}" type="slidenum">
              <a:rPr lang="en-US" smtClean="0"/>
              <a:t>‹#›</a:t>
            </a:fld>
            <a:endParaRPr lang="en-US"/>
          </a:p>
        </p:txBody>
      </p:sp>
    </p:spTree>
    <p:extLst>
      <p:ext uri="{BB962C8B-B14F-4D97-AF65-F5344CB8AC3E}">
        <p14:creationId xmlns:p14="http://schemas.microsoft.com/office/powerpoint/2010/main" val="328431039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006EC8-488B-9B46-A6DA-0DE606FB375D}" type="datetimeFigureOut">
              <a:rPr lang="en-US" smtClean="0"/>
              <a:t>8/19/25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dddd</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FC7E21-36A9-7248-AD5F-3DEF6E6937F4}" type="slidenum">
              <a:rPr lang="en-US" smtClean="0"/>
              <a:t>‹#›</a:t>
            </a:fld>
            <a:endParaRPr lang="en-US"/>
          </a:p>
        </p:txBody>
      </p:sp>
    </p:spTree>
    <p:extLst>
      <p:ext uri="{BB962C8B-B14F-4D97-AF65-F5344CB8AC3E}">
        <p14:creationId xmlns:p14="http://schemas.microsoft.com/office/powerpoint/2010/main" val="388881588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78EA2-1674-762B-13C0-9CCD486FE52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a:extLst>
              <a:ext uri="{FF2B5EF4-FFF2-40B4-BE49-F238E27FC236}">
                <a16:creationId xmlns:a16="http://schemas.microsoft.com/office/drawing/2014/main" id="{E6AAEE98-E38A-D98B-257E-6B88034FCB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0" name="Rectangle 9">
            <a:extLst>
              <a:ext uri="{FF2B5EF4-FFF2-40B4-BE49-F238E27FC236}">
                <a16:creationId xmlns:a16="http://schemas.microsoft.com/office/drawing/2014/main" id="{5EF60955-CBDF-74F4-1C0E-39694BC2FD6D}"/>
              </a:ext>
            </a:extLst>
          </p:cNvPr>
          <p:cNvSpPr/>
          <p:nvPr/>
        </p:nvSpPr>
        <p:spPr>
          <a:xfrm>
            <a:off x="69428" y="6095642"/>
            <a:ext cx="5506720" cy="762358"/>
          </a:xfrm>
          <a:prstGeom prst="rect">
            <a:avLst/>
          </a:prstGeom>
          <a:solidFill>
            <a:srgbClr val="F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894EF6B3-1510-4233-BA94-EFEFE643EBFC}"/>
              </a:ext>
            </a:extLst>
          </p:cNvPr>
          <p:cNvGrpSpPr/>
          <p:nvPr/>
        </p:nvGrpSpPr>
        <p:grpSpPr>
          <a:xfrm>
            <a:off x="2540592" y="5973628"/>
            <a:ext cx="7110815" cy="590039"/>
            <a:chOff x="2258397" y="6024428"/>
            <a:chExt cx="7110815" cy="590039"/>
          </a:xfrm>
        </p:grpSpPr>
        <p:pic>
          <p:nvPicPr>
            <p:cNvPr id="9" name="Picture 8" descr="A black and white logo&#10;&#10;AI-generated content may be incorrect.">
              <a:extLst>
                <a:ext uri="{FF2B5EF4-FFF2-40B4-BE49-F238E27FC236}">
                  <a16:creationId xmlns:a16="http://schemas.microsoft.com/office/drawing/2014/main" id="{413877D8-6832-0020-5AEA-849461EB5F5C}"/>
                </a:ext>
              </a:extLst>
            </p:cNvPr>
            <p:cNvPicPr>
              <a:picLocks noChangeAspect="1"/>
            </p:cNvPicPr>
            <p:nvPr userDrawn="1"/>
          </p:nvPicPr>
          <p:blipFill>
            <a:blip r:embed="rId2"/>
            <a:srcRect l="7180" t="13799" r="7119" b="14158"/>
            <a:stretch>
              <a:fillRect/>
            </a:stretch>
          </p:blipFill>
          <p:spPr>
            <a:xfrm>
              <a:off x="8046347" y="6050127"/>
              <a:ext cx="1322865" cy="538642"/>
            </a:xfrm>
            <a:prstGeom prst="rect">
              <a:avLst/>
            </a:prstGeom>
          </p:spPr>
        </p:pic>
        <p:pic>
          <p:nvPicPr>
            <p:cNvPr id="8" name="Picture 7" descr="A black and white logo&#10;&#10;AI-generated content may be incorrect.">
              <a:extLst>
                <a:ext uri="{FF2B5EF4-FFF2-40B4-BE49-F238E27FC236}">
                  <a16:creationId xmlns:a16="http://schemas.microsoft.com/office/drawing/2014/main" id="{3C2BA317-CB3D-E278-5FA4-DA60A334CC1C}"/>
                </a:ext>
              </a:extLst>
            </p:cNvPr>
            <p:cNvPicPr>
              <a:picLocks noChangeAspect="1"/>
            </p:cNvPicPr>
            <p:nvPr userDrawn="1"/>
          </p:nvPicPr>
          <p:blipFill>
            <a:blip r:embed="rId3"/>
            <a:srcRect l="-216" t="41595" r="1" b="41451"/>
            <a:stretch>
              <a:fillRect/>
            </a:stretch>
          </p:blipFill>
          <p:spPr>
            <a:xfrm>
              <a:off x="4773077" y="6095642"/>
              <a:ext cx="2645846" cy="447614"/>
            </a:xfrm>
            <a:prstGeom prst="rect">
              <a:avLst/>
            </a:prstGeom>
          </p:spPr>
        </p:pic>
        <p:pic>
          <p:nvPicPr>
            <p:cNvPr id="7" name="Picture 6" descr="A black background with a logo&#10;&#10;AI-generated content may be incorrect.">
              <a:extLst>
                <a:ext uri="{FF2B5EF4-FFF2-40B4-BE49-F238E27FC236}">
                  <a16:creationId xmlns:a16="http://schemas.microsoft.com/office/drawing/2014/main" id="{0B102216-E63E-DEB1-7C32-97A7B67B0142}"/>
                </a:ext>
              </a:extLst>
            </p:cNvPr>
            <p:cNvPicPr>
              <a:picLocks noChangeAspect="1"/>
            </p:cNvPicPr>
            <p:nvPr userDrawn="1"/>
          </p:nvPicPr>
          <p:blipFill>
            <a:blip r:embed="rId4"/>
            <a:srcRect t="33081" b="35655"/>
            <a:stretch>
              <a:fillRect/>
            </a:stretch>
          </p:blipFill>
          <p:spPr>
            <a:xfrm>
              <a:off x="2258397" y="6024428"/>
              <a:ext cx="1887256" cy="590039"/>
            </a:xfrm>
            <a:prstGeom prst="rect">
              <a:avLst/>
            </a:prstGeom>
          </p:spPr>
        </p:pic>
      </p:grpSp>
    </p:spTree>
    <p:extLst>
      <p:ext uri="{BB962C8B-B14F-4D97-AF65-F5344CB8AC3E}">
        <p14:creationId xmlns:p14="http://schemas.microsoft.com/office/powerpoint/2010/main" val="2081960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0561F-0B39-ED6F-FC0D-2F8C6341845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A033E74-B39D-F63F-AF46-5AB62B9A4C1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A6B89AB2-81BE-F8C3-B3BC-BEDE1086F603}"/>
              </a:ext>
            </a:extLst>
          </p:cNvPr>
          <p:cNvSpPr>
            <a:spLocks noGrp="1"/>
          </p:cNvSpPr>
          <p:nvPr>
            <p:ph type="ftr" sz="quarter" idx="11"/>
          </p:nvPr>
        </p:nvSpPr>
        <p:spPr/>
        <p:txBody>
          <a:bodyPr/>
          <a:lstStyle/>
          <a:p>
            <a:r>
              <a:rPr lang="en-US"/>
              <a:t>dddd</a:t>
            </a:r>
          </a:p>
        </p:txBody>
      </p:sp>
      <p:sp>
        <p:nvSpPr>
          <p:cNvPr id="6" name="Slide Number Placeholder 5">
            <a:extLst>
              <a:ext uri="{FF2B5EF4-FFF2-40B4-BE49-F238E27FC236}">
                <a16:creationId xmlns:a16="http://schemas.microsoft.com/office/drawing/2014/main" id="{AECAE253-1D46-8C5D-6E11-7BA00FA47F56}"/>
              </a:ext>
            </a:extLst>
          </p:cNvPr>
          <p:cNvSpPr>
            <a:spLocks noGrp="1"/>
          </p:cNvSpPr>
          <p:nvPr>
            <p:ph type="sldNum" sz="quarter" idx="12"/>
          </p:nvPr>
        </p:nvSpPr>
        <p:spPr/>
        <p:txBody>
          <a:bodyPr/>
          <a:lstStyle/>
          <a:p>
            <a:fld id="{75613D53-8070-0A4F-98C4-E1C4E71CB17B}" type="slidenum">
              <a:rPr lang="en-US" smtClean="0"/>
              <a:t>‹#›</a:t>
            </a:fld>
            <a:endParaRPr lang="en-US"/>
          </a:p>
        </p:txBody>
      </p:sp>
    </p:spTree>
    <p:extLst>
      <p:ext uri="{BB962C8B-B14F-4D97-AF65-F5344CB8AC3E}">
        <p14:creationId xmlns:p14="http://schemas.microsoft.com/office/powerpoint/2010/main" val="3823318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9F20D7-F61C-E14F-B931-5730FD0862B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AC0114D-4E1B-7A1F-09BE-FDB38BD4DBA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4B87B461-521C-DBF7-10B8-1DBA691E2949}"/>
              </a:ext>
            </a:extLst>
          </p:cNvPr>
          <p:cNvSpPr>
            <a:spLocks noGrp="1"/>
          </p:cNvSpPr>
          <p:nvPr>
            <p:ph type="ftr" sz="quarter" idx="11"/>
          </p:nvPr>
        </p:nvSpPr>
        <p:spPr/>
        <p:txBody>
          <a:bodyPr/>
          <a:lstStyle/>
          <a:p>
            <a:r>
              <a:rPr lang="en-US"/>
              <a:t>dddd</a:t>
            </a:r>
          </a:p>
        </p:txBody>
      </p:sp>
      <p:sp>
        <p:nvSpPr>
          <p:cNvPr id="6" name="Slide Number Placeholder 5">
            <a:extLst>
              <a:ext uri="{FF2B5EF4-FFF2-40B4-BE49-F238E27FC236}">
                <a16:creationId xmlns:a16="http://schemas.microsoft.com/office/drawing/2014/main" id="{6B702C22-262C-C36B-5508-25CB24B424CA}"/>
              </a:ext>
            </a:extLst>
          </p:cNvPr>
          <p:cNvSpPr>
            <a:spLocks noGrp="1"/>
          </p:cNvSpPr>
          <p:nvPr>
            <p:ph type="sldNum" sz="quarter" idx="12"/>
          </p:nvPr>
        </p:nvSpPr>
        <p:spPr/>
        <p:txBody>
          <a:bodyPr/>
          <a:lstStyle/>
          <a:p>
            <a:fld id="{75613D53-8070-0A4F-98C4-E1C4E71CB17B}" type="slidenum">
              <a:rPr lang="en-US" smtClean="0"/>
              <a:t>‹#›</a:t>
            </a:fld>
            <a:endParaRPr lang="en-US"/>
          </a:p>
        </p:txBody>
      </p:sp>
    </p:spTree>
    <p:extLst>
      <p:ext uri="{BB962C8B-B14F-4D97-AF65-F5344CB8AC3E}">
        <p14:creationId xmlns:p14="http://schemas.microsoft.com/office/powerpoint/2010/main" val="3192489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FD9E8-9FC6-410B-E08E-F8A92DE55D8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331AA8B-CD0F-F94C-479A-3356355E0D0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7D7B9D76-3EA2-6C50-E8A5-60DD017A806E}"/>
              </a:ext>
            </a:extLst>
          </p:cNvPr>
          <p:cNvSpPr>
            <a:spLocks noGrp="1"/>
          </p:cNvSpPr>
          <p:nvPr>
            <p:ph type="ftr" sz="quarter" idx="11"/>
          </p:nvPr>
        </p:nvSpPr>
        <p:spPr/>
        <p:txBody>
          <a:bodyPr/>
          <a:lstStyle/>
          <a:p>
            <a:r>
              <a:rPr lang="en-US"/>
              <a:t>dddd</a:t>
            </a:r>
          </a:p>
        </p:txBody>
      </p:sp>
      <p:sp>
        <p:nvSpPr>
          <p:cNvPr id="6" name="Slide Number Placeholder 5">
            <a:extLst>
              <a:ext uri="{FF2B5EF4-FFF2-40B4-BE49-F238E27FC236}">
                <a16:creationId xmlns:a16="http://schemas.microsoft.com/office/drawing/2014/main" id="{3EA4CE5D-E77B-55D1-33B7-1B7811FA3E0D}"/>
              </a:ext>
            </a:extLst>
          </p:cNvPr>
          <p:cNvSpPr>
            <a:spLocks noGrp="1"/>
          </p:cNvSpPr>
          <p:nvPr>
            <p:ph type="sldNum" sz="quarter" idx="12"/>
          </p:nvPr>
        </p:nvSpPr>
        <p:spPr/>
        <p:txBody>
          <a:bodyPr/>
          <a:lstStyle/>
          <a:p>
            <a:fld id="{75613D53-8070-0A4F-98C4-E1C4E71CB17B}" type="slidenum">
              <a:rPr lang="en-US" smtClean="0"/>
              <a:t>‹#›</a:t>
            </a:fld>
            <a:endParaRPr lang="en-US"/>
          </a:p>
        </p:txBody>
      </p:sp>
    </p:spTree>
    <p:extLst>
      <p:ext uri="{BB962C8B-B14F-4D97-AF65-F5344CB8AC3E}">
        <p14:creationId xmlns:p14="http://schemas.microsoft.com/office/powerpoint/2010/main" val="2751687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4816E-3B97-693D-531C-DC79991359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4A507CD-F66E-29FD-F525-01C3E7DBF9A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5" name="Footer Placeholder 4">
            <a:extLst>
              <a:ext uri="{FF2B5EF4-FFF2-40B4-BE49-F238E27FC236}">
                <a16:creationId xmlns:a16="http://schemas.microsoft.com/office/drawing/2014/main" id="{74AD492B-B4A2-9030-7828-B85624CE9D0E}"/>
              </a:ext>
            </a:extLst>
          </p:cNvPr>
          <p:cNvSpPr>
            <a:spLocks noGrp="1"/>
          </p:cNvSpPr>
          <p:nvPr>
            <p:ph type="ftr" sz="quarter" idx="11"/>
          </p:nvPr>
        </p:nvSpPr>
        <p:spPr/>
        <p:txBody>
          <a:bodyPr/>
          <a:lstStyle/>
          <a:p>
            <a:r>
              <a:rPr lang="en-US"/>
              <a:t>dddd</a:t>
            </a:r>
          </a:p>
        </p:txBody>
      </p:sp>
      <p:sp>
        <p:nvSpPr>
          <p:cNvPr id="6" name="Slide Number Placeholder 5">
            <a:extLst>
              <a:ext uri="{FF2B5EF4-FFF2-40B4-BE49-F238E27FC236}">
                <a16:creationId xmlns:a16="http://schemas.microsoft.com/office/drawing/2014/main" id="{BD1FCF05-E9CB-6F32-30D9-F686631C9439}"/>
              </a:ext>
            </a:extLst>
          </p:cNvPr>
          <p:cNvSpPr>
            <a:spLocks noGrp="1"/>
          </p:cNvSpPr>
          <p:nvPr>
            <p:ph type="sldNum" sz="quarter" idx="12"/>
          </p:nvPr>
        </p:nvSpPr>
        <p:spPr/>
        <p:txBody>
          <a:bodyPr/>
          <a:lstStyle/>
          <a:p>
            <a:fld id="{75613D53-8070-0A4F-98C4-E1C4E71CB17B}" type="slidenum">
              <a:rPr lang="en-US" smtClean="0"/>
              <a:t>‹#›</a:t>
            </a:fld>
            <a:endParaRPr lang="en-US"/>
          </a:p>
        </p:txBody>
      </p:sp>
    </p:spTree>
    <p:extLst>
      <p:ext uri="{BB962C8B-B14F-4D97-AF65-F5344CB8AC3E}">
        <p14:creationId xmlns:p14="http://schemas.microsoft.com/office/powerpoint/2010/main" val="1895444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676F9-4BC4-7F7C-4658-41C52A897C7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AA1A88B-6599-C380-5E6B-5FE863E8353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FFD7A3F-5C7D-A681-56B3-44D6EA68E9D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a:extLst>
              <a:ext uri="{FF2B5EF4-FFF2-40B4-BE49-F238E27FC236}">
                <a16:creationId xmlns:a16="http://schemas.microsoft.com/office/drawing/2014/main" id="{482D116C-ACAC-CD9B-9078-C46621CD0E8C}"/>
              </a:ext>
            </a:extLst>
          </p:cNvPr>
          <p:cNvSpPr>
            <a:spLocks noGrp="1"/>
          </p:cNvSpPr>
          <p:nvPr>
            <p:ph type="ftr" sz="quarter" idx="11"/>
          </p:nvPr>
        </p:nvSpPr>
        <p:spPr/>
        <p:txBody>
          <a:bodyPr/>
          <a:lstStyle/>
          <a:p>
            <a:r>
              <a:rPr lang="en-US"/>
              <a:t>dddd</a:t>
            </a:r>
          </a:p>
        </p:txBody>
      </p:sp>
      <p:sp>
        <p:nvSpPr>
          <p:cNvPr id="7" name="Slide Number Placeholder 6">
            <a:extLst>
              <a:ext uri="{FF2B5EF4-FFF2-40B4-BE49-F238E27FC236}">
                <a16:creationId xmlns:a16="http://schemas.microsoft.com/office/drawing/2014/main" id="{143D7F79-5CFD-B8ED-2E86-91D19AD8E6CD}"/>
              </a:ext>
            </a:extLst>
          </p:cNvPr>
          <p:cNvSpPr>
            <a:spLocks noGrp="1"/>
          </p:cNvSpPr>
          <p:nvPr>
            <p:ph type="sldNum" sz="quarter" idx="12"/>
          </p:nvPr>
        </p:nvSpPr>
        <p:spPr/>
        <p:txBody>
          <a:bodyPr/>
          <a:lstStyle/>
          <a:p>
            <a:fld id="{75613D53-8070-0A4F-98C4-E1C4E71CB17B}" type="slidenum">
              <a:rPr lang="en-US" smtClean="0"/>
              <a:t>‹#›</a:t>
            </a:fld>
            <a:endParaRPr lang="en-US"/>
          </a:p>
        </p:txBody>
      </p:sp>
    </p:spTree>
    <p:extLst>
      <p:ext uri="{BB962C8B-B14F-4D97-AF65-F5344CB8AC3E}">
        <p14:creationId xmlns:p14="http://schemas.microsoft.com/office/powerpoint/2010/main" val="178450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60D6D-184F-9402-39F8-293F3C2FEC7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F60AE6C-5370-C6E0-752A-2D1672CBAB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8A4FD92-7821-BD49-76EA-3F4CC587CAE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52550CB-3590-943B-F5C6-6436E80E52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1390E19-45D8-4F7B-F642-8161494993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Footer Placeholder 7">
            <a:extLst>
              <a:ext uri="{FF2B5EF4-FFF2-40B4-BE49-F238E27FC236}">
                <a16:creationId xmlns:a16="http://schemas.microsoft.com/office/drawing/2014/main" id="{1080257F-027E-534E-B840-F0416A8E01C2}"/>
              </a:ext>
            </a:extLst>
          </p:cNvPr>
          <p:cNvSpPr>
            <a:spLocks noGrp="1"/>
          </p:cNvSpPr>
          <p:nvPr>
            <p:ph type="ftr" sz="quarter" idx="11"/>
          </p:nvPr>
        </p:nvSpPr>
        <p:spPr/>
        <p:txBody>
          <a:bodyPr/>
          <a:lstStyle/>
          <a:p>
            <a:r>
              <a:rPr lang="en-US"/>
              <a:t>dddd</a:t>
            </a:r>
          </a:p>
        </p:txBody>
      </p:sp>
      <p:sp>
        <p:nvSpPr>
          <p:cNvPr id="9" name="Slide Number Placeholder 8">
            <a:extLst>
              <a:ext uri="{FF2B5EF4-FFF2-40B4-BE49-F238E27FC236}">
                <a16:creationId xmlns:a16="http://schemas.microsoft.com/office/drawing/2014/main" id="{C1D5DB4C-1350-27D6-9217-14C9405F17D4}"/>
              </a:ext>
            </a:extLst>
          </p:cNvPr>
          <p:cNvSpPr>
            <a:spLocks noGrp="1"/>
          </p:cNvSpPr>
          <p:nvPr>
            <p:ph type="sldNum" sz="quarter" idx="12"/>
          </p:nvPr>
        </p:nvSpPr>
        <p:spPr/>
        <p:txBody>
          <a:bodyPr/>
          <a:lstStyle/>
          <a:p>
            <a:fld id="{75613D53-8070-0A4F-98C4-E1C4E71CB17B}" type="slidenum">
              <a:rPr lang="en-US" smtClean="0"/>
              <a:t>‹#›</a:t>
            </a:fld>
            <a:endParaRPr lang="en-US"/>
          </a:p>
        </p:txBody>
      </p:sp>
    </p:spTree>
    <p:extLst>
      <p:ext uri="{BB962C8B-B14F-4D97-AF65-F5344CB8AC3E}">
        <p14:creationId xmlns:p14="http://schemas.microsoft.com/office/powerpoint/2010/main" val="753662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9D498-9EDE-6C99-3836-74D9977157FB}"/>
              </a:ext>
            </a:extLst>
          </p:cNvPr>
          <p:cNvSpPr>
            <a:spLocks noGrp="1"/>
          </p:cNvSpPr>
          <p:nvPr>
            <p:ph type="title"/>
          </p:nvPr>
        </p:nvSpPr>
        <p:spPr/>
        <p:txBody>
          <a:bodyPr/>
          <a:lstStyle/>
          <a:p>
            <a:r>
              <a:rPr lang="en-GB"/>
              <a:t>Click to edit Master title style</a:t>
            </a:r>
            <a:endParaRPr lang="en-US"/>
          </a:p>
        </p:txBody>
      </p:sp>
      <p:sp>
        <p:nvSpPr>
          <p:cNvPr id="4" name="Footer Placeholder 3">
            <a:extLst>
              <a:ext uri="{FF2B5EF4-FFF2-40B4-BE49-F238E27FC236}">
                <a16:creationId xmlns:a16="http://schemas.microsoft.com/office/drawing/2014/main" id="{02759BFF-A8F8-945F-190E-1A838997D47B}"/>
              </a:ext>
            </a:extLst>
          </p:cNvPr>
          <p:cNvSpPr>
            <a:spLocks noGrp="1"/>
          </p:cNvSpPr>
          <p:nvPr>
            <p:ph type="ftr" sz="quarter" idx="11"/>
          </p:nvPr>
        </p:nvSpPr>
        <p:spPr/>
        <p:txBody>
          <a:bodyPr/>
          <a:lstStyle/>
          <a:p>
            <a:r>
              <a:rPr lang="en-US"/>
              <a:t>dddd</a:t>
            </a:r>
          </a:p>
        </p:txBody>
      </p:sp>
      <p:sp>
        <p:nvSpPr>
          <p:cNvPr id="5" name="Slide Number Placeholder 4">
            <a:extLst>
              <a:ext uri="{FF2B5EF4-FFF2-40B4-BE49-F238E27FC236}">
                <a16:creationId xmlns:a16="http://schemas.microsoft.com/office/drawing/2014/main" id="{6F850A9A-BF7B-F945-9E20-A56B66BD9033}"/>
              </a:ext>
            </a:extLst>
          </p:cNvPr>
          <p:cNvSpPr>
            <a:spLocks noGrp="1"/>
          </p:cNvSpPr>
          <p:nvPr>
            <p:ph type="sldNum" sz="quarter" idx="12"/>
          </p:nvPr>
        </p:nvSpPr>
        <p:spPr/>
        <p:txBody>
          <a:bodyPr/>
          <a:lstStyle/>
          <a:p>
            <a:fld id="{75613D53-8070-0A4F-98C4-E1C4E71CB17B}" type="slidenum">
              <a:rPr lang="en-US" smtClean="0"/>
              <a:t>‹#›</a:t>
            </a:fld>
            <a:endParaRPr lang="en-US"/>
          </a:p>
        </p:txBody>
      </p:sp>
    </p:spTree>
    <p:extLst>
      <p:ext uri="{BB962C8B-B14F-4D97-AF65-F5344CB8AC3E}">
        <p14:creationId xmlns:p14="http://schemas.microsoft.com/office/powerpoint/2010/main" val="2085359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2A900F5-6F73-8F03-CC88-86003CC733EC}"/>
              </a:ext>
            </a:extLst>
          </p:cNvPr>
          <p:cNvSpPr>
            <a:spLocks noGrp="1"/>
          </p:cNvSpPr>
          <p:nvPr>
            <p:ph type="ftr" sz="quarter" idx="11"/>
          </p:nvPr>
        </p:nvSpPr>
        <p:spPr/>
        <p:txBody>
          <a:bodyPr/>
          <a:lstStyle/>
          <a:p>
            <a:r>
              <a:rPr lang="en-US"/>
              <a:t>dddd</a:t>
            </a:r>
          </a:p>
        </p:txBody>
      </p:sp>
      <p:sp>
        <p:nvSpPr>
          <p:cNvPr id="4" name="Slide Number Placeholder 3">
            <a:extLst>
              <a:ext uri="{FF2B5EF4-FFF2-40B4-BE49-F238E27FC236}">
                <a16:creationId xmlns:a16="http://schemas.microsoft.com/office/drawing/2014/main" id="{497D1C7D-871A-182F-C8E6-8D0EC0719D00}"/>
              </a:ext>
            </a:extLst>
          </p:cNvPr>
          <p:cNvSpPr>
            <a:spLocks noGrp="1"/>
          </p:cNvSpPr>
          <p:nvPr>
            <p:ph type="sldNum" sz="quarter" idx="12"/>
          </p:nvPr>
        </p:nvSpPr>
        <p:spPr/>
        <p:txBody>
          <a:bodyPr/>
          <a:lstStyle/>
          <a:p>
            <a:fld id="{75613D53-8070-0A4F-98C4-E1C4E71CB17B}" type="slidenum">
              <a:rPr lang="en-US" smtClean="0"/>
              <a:t>‹#›</a:t>
            </a:fld>
            <a:endParaRPr lang="en-US"/>
          </a:p>
        </p:txBody>
      </p:sp>
    </p:spTree>
    <p:extLst>
      <p:ext uri="{BB962C8B-B14F-4D97-AF65-F5344CB8AC3E}">
        <p14:creationId xmlns:p14="http://schemas.microsoft.com/office/powerpoint/2010/main" val="1436019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87CD5-A94C-7C96-752F-D54A04DB458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7692097-5818-0072-F446-314481251C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58FDF2C-7BAB-0783-D778-1EC440D22F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6" name="Footer Placeholder 5">
            <a:extLst>
              <a:ext uri="{FF2B5EF4-FFF2-40B4-BE49-F238E27FC236}">
                <a16:creationId xmlns:a16="http://schemas.microsoft.com/office/drawing/2014/main" id="{1DDFBB29-3696-3E10-2431-8339573881A6}"/>
              </a:ext>
            </a:extLst>
          </p:cNvPr>
          <p:cNvSpPr>
            <a:spLocks noGrp="1"/>
          </p:cNvSpPr>
          <p:nvPr>
            <p:ph type="ftr" sz="quarter" idx="11"/>
          </p:nvPr>
        </p:nvSpPr>
        <p:spPr/>
        <p:txBody>
          <a:bodyPr/>
          <a:lstStyle/>
          <a:p>
            <a:r>
              <a:rPr lang="en-US"/>
              <a:t>dddd</a:t>
            </a:r>
          </a:p>
        </p:txBody>
      </p:sp>
      <p:sp>
        <p:nvSpPr>
          <p:cNvPr id="7" name="Slide Number Placeholder 6">
            <a:extLst>
              <a:ext uri="{FF2B5EF4-FFF2-40B4-BE49-F238E27FC236}">
                <a16:creationId xmlns:a16="http://schemas.microsoft.com/office/drawing/2014/main" id="{C1CD3822-DF2C-8845-C6BB-9C29272C5BE9}"/>
              </a:ext>
            </a:extLst>
          </p:cNvPr>
          <p:cNvSpPr>
            <a:spLocks noGrp="1"/>
          </p:cNvSpPr>
          <p:nvPr>
            <p:ph type="sldNum" sz="quarter" idx="12"/>
          </p:nvPr>
        </p:nvSpPr>
        <p:spPr/>
        <p:txBody>
          <a:bodyPr/>
          <a:lstStyle/>
          <a:p>
            <a:fld id="{75613D53-8070-0A4F-98C4-E1C4E71CB17B}" type="slidenum">
              <a:rPr lang="en-US" smtClean="0"/>
              <a:t>‹#›</a:t>
            </a:fld>
            <a:endParaRPr lang="en-US"/>
          </a:p>
        </p:txBody>
      </p:sp>
    </p:spTree>
    <p:extLst>
      <p:ext uri="{BB962C8B-B14F-4D97-AF65-F5344CB8AC3E}">
        <p14:creationId xmlns:p14="http://schemas.microsoft.com/office/powerpoint/2010/main" val="3496982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887EE-2EFF-73A7-768C-1B548DF94D5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FCC925D-5F34-421D-170B-9142A41E6B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a:extLst>
              <a:ext uri="{FF2B5EF4-FFF2-40B4-BE49-F238E27FC236}">
                <a16:creationId xmlns:a16="http://schemas.microsoft.com/office/drawing/2014/main" id="{8A3E1CE3-17A3-2129-95C2-5D9923734B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6" name="Footer Placeholder 5">
            <a:extLst>
              <a:ext uri="{FF2B5EF4-FFF2-40B4-BE49-F238E27FC236}">
                <a16:creationId xmlns:a16="http://schemas.microsoft.com/office/drawing/2014/main" id="{CEB56E5D-2062-405A-20C0-EA4BBAE32E94}"/>
              </a:ext>
            </a:extLst>
          </p:cNvPr>
          <p:cNvSpPr>
            <a:spLocks noGrp="1"/>
          </p:cNvSpPr>
          <p:nvPr>
            <p:ph type="ftr" sz="quarter" idx="11"/>
          </p:nvPr>
        </p:nvSpPr>
        <p:spPr/>
        <p:txBody>
          <a:bodyPr/>
          <a:lstStyle/>
          <a:p>
            <a:r>
              <a:rPr lang="en-US"/>
              <a:t>dddd</a:t>
            </a:r>
          </a:p>
        </p:txBody>
      </p:sp>
      <p:sp>
        <p:nvSpPr>
          <p:cNvPr id="7" name="Slide Number Placeholder 6">
            <a:extLst>
              <a:ext uri="{FF2B5EF4-FFF2-40B4-BE49-F238E27FC236}">
                <a16:creationId xmlns:a16="http://schemas.microsoft.com/office/drawing/2014/main" id="{CAB02D37-CADB-E15B-317A-F69713E0E686}"/>
              </a:ext>
            </a:extLst>
          </p:cNvPr>
          <p:cNvSpPr>
            <a:spLocks noGrp="1"/>
          </p:cNvSpPr>
          <p:nvPr>
            <p:ph type="sldNum" sz="quarter" idx="12"/>
          </p:nvPr>
        </p:nvSpPr>
        <p:spPr/>
        <p:txBody>
          <a:bodyPr/>
          <a:lstStyle/>
          <a:p>
            <a:fld id="{75613D53-8070-0A4F-98C4-E1C4E71CB17B}" type="slidenum">
              <a:rPr lang="en-US" smtClean="0"/>
              <a:t>‹#›</a:t>
            </a:fld>
            <a:endParaRPr lang="en-US"/>
          </a:p>
        </p:txBody>
      </p:sp>
    </p:spTree>
    <p:extLst>
      <p:ext uri="{BB962C8B-B14F-4D97-AF65-F5344CB8AC3E}">
        <p14:creationId xmlns:p14="http://schemas.microsoft.com/office/powerpoint/2010/main" val="3511994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AF7EE"/>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F08991-D15A-F6BB-8884-4BC3C6A167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C973B9B-D005-4548-5161-0E2986530A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7BCDFF77-9C9D-446D-85D1-D05995BE6BE2}"/>
              </a:ext>
            </a:extLst>
          </p:cNvPr>
          <p:cNvSpPr>
            <a:spLocks noGrp="1"/>
          </p:cNvSpPr>
          <p:nvPr>
            <p:ph type="sldNum" sz="quarter" idx="4"/>
          </p:nvPr>
        </p:nvSpPr>
        <p:spPr>
          <a:xfrm>
            <a:off x="10037378" y="6356350"/>
            <a:ext cx="1316421" cy="365125"/>
          </a:xfrm>
          <a:prstGeom prst="rect">
            <a:avLst/>
          </a:prstGeom>
        </p:spPr>
        <p:txBody>
          <a:bodyPr vert="horz" lIns="91440" tIns="45720" rIns="91440" bIns="45720" rtlCol="0" anchor="ctr"/>
          <a:lstStyle>
            <a:lvl1pPr algn="r">
              <a:defRPr sz="1600">
                <a:solidFill>
                  <a:schemeClr val="tx1"/>
                </a:solidFill>
              </a:defRPr>
            </a:lvl1pPr>
          </a:lstStyle>
          <a:p>
            <a:fld id="{75613D53-8070-0A4F-98C4-E1C4E71CB17B}" type="slidenum">
              <a:rPr lang="en-US" smtClean="0"/>
              <a:pPr/>
              <a:t>‹#›</a:t>
            </a:fld>
            <a:endParaRPr lang="en-US"/>
          </a:p>
        </p:txBody>
      </p:sp>
      <p:pic>
        <p:nvPicPr>
          <p:cNvPr id="8" name="Picture 7" descr="A black background with a logo&#10;&#10;AI-generated content may be incorrect.">
            <a:extLst>
              <a:ext uri="{FF2B5EF4-FFF2-40B4-BE49-F238E27FC236}">
                <a16:creationId xmlns:a16="http://schemas.microsoft.com/office/drawing/2014/main" id="{024AFA43-ED01-FF3E-BDC1-2DB9EFB502A7}"/>
              </a:ext>
            </a:extLst>
          </p:cNvPr>
          <p:cNvPicPr>
            <a:picLocks noChangeAspect="1"/>
          </p:cNvPicPr>
          <p:nvPr/>
        </p:nvPicPr>
        <p:blipFill>
          <a:blip r:embed="rId13"/>
          <a:srcRect t="33081" b="35655"/>
          <a:stretch>
            <a:fillRect/>
          </a:stretch>
        </p:blipFill>
        <p:spPr>
          <a:xfrm>
            <a:off x="156498" y="6359748"/>
            <a:ext cx="1227879" cy="383888"/>
          </a:xfrm>
          <a:prstGeom prst="rect">
            <a:avLst/>
          </a:prstGeom>
        </p:spPr>
      </p:pic>
      <p:pic>
        <p:nvPicPr>
          <p:cNvPr id="11" name="Picture 10" descr="A black and white logo&#10;&#10;AI-generated content may be incorrect.">
            <a:extLst>
              <a:ext uri="{FF2B5EF4-FFF2-40B4-BE49-F238E27FC236}">
                <a16:creationId xmlns:a16="http://schemas.microsoft.com/office/drawing/2014/main" id="{C249D09B-5FB6-1A58-B7BC-5C2BD520D0F8}"/>
              </a:ext>
            </a:extLst>
          </p:cNvPr>
          <p:cNvPicPr>
            <a:picLocks noChangeAspect="1"/>
          </p:cNvPicPr>
          <p:nvPr/>
        </p:nvPicPr>
        <p:blipFill>
          <a:blip r:embed="rId14"/>
          <a:srcRect l="-216" t="41595" r="1" b="41451"/>
          <a:stretch>
            <a:fillRect/>
          </a:stretch>
        </p:blipFill>
        <p:spPr>
          <a:xfrm>
            <a:off x="1502645" y="6385559"/>
            <a:ext cx="1745352" cy="295272"/>
          </a:xfrm>
          <a:prstGeom prst="rect">
            <a:avLst/>
          </a:prstGeom>
        </p:spPr>
      </p:pic>
      <p:sp>
        <p:nvSpPr>
          <p:cNvPr id="14" name="TextBox 13">
            <a:extLst>
              <a:ext uri="{FF2B5EF4-FFF2-40B4-BE49-F238E27FC236}">
                <a16:creationId xmlns:a16="http://schemas.microsoft.com/office/drawing/2014/main" id="{2ABD9639-4AE0-5597-FEB5-507E573C684A}"/>
              </a:ext>
            </a:extLst>
          </p:cNvPr>
          <p:cNvSpPr txBox="1"/>
          <p:nvPr>
            <p:extLst>
              <p:ext uri="{1162E1C5-73C7-4A58-AE30-91384D911F3F}">
                <p184:classification xmlns:p184="http://schemas.microsoft.com/office/powerpoint/2018/4/main" val="hdr"/>
              </p:ext>
            </p:extLst>
          </p:nvPr>
        </p:nvSpPr>
        <p:spPr>
          <a:xfrm>
            <a:off x="5820537" y="63500"/>
            <a:ext cx="585788" cy="182880"/>
          </a:xfrm>
          <a:prstGeom prst="rect">
            <a:avLst/>
          </a:prstGeom>
        </p:spPr>
        <p:txBody>
          <a:bodyPr horzOverflow="overflow" lIns="0" tIns="0" rIns="0" bIns="0">
            <a:spAutoFit/>
          </a:bodyPr>
          <a:lstStyle/>
          <a:p>
            <a:pPr algn="l"/>
            <a:r>
              <a:rPr lang="en-US" sz="1200">
                <a:solidFill>
                  <a:srgbClr val="FF0000">
                    <a:alpha val="50000"/>
                  </a:srgbClr>
                </a:solidFill>
                <a:latin typeface="Calibri" panose="020F0502020204030204" pitchFamily="34" charset="0"/>
                <a:cs typeface="Calibri" panose="020F0502020204030204" pitchFamily="34" charset="0"/>
              </a:rPr>
              <a:t>OFFICIAL</a:t>
            </a:r>
          </a:p>
        </p:txBody>
      </p:sp>
      <p:sp>
        <p:nvSpPr>
          <p:cNvPr id="15" name="TextBox 14">
            <a:extLst>
              <a:ext uri="{FF2B5EF4-FFF2-40B4-BE49-F238E27FC236}">
                <a16:creationId xmlns:a16="http://schemas.microsoft.com/office/drawing/2014/main" id="{15CC51CA-B7DA-C016-9E19-4BF1F1DACEF6}"/>
              </a:ext>
            </a:extLst>
          </p:cNvPr>
          <p:cNvSpPr txBox="1"/>
          <p:nvPr>
            <p:extLst>
              <p:ext uri="{1162E1C5-73C7-4A58-AE30-91384D911F3F}">
                <p184:classification xmlns:p184="http://schemas.microsoft.com/office/powerpoint/2018/4/main" val="ftr"/>
              </p:ext>
            </p:extLst>
          </p:nvPr>
        </p:nvSpPr>
        <p:spPr>
          <a:xfrm>
            <a:off x="5820537" y="6611620"/>
            <a:ext cx="585788" cy="182880"/>
          </a:xfrm>
          <a:prstGeom prst="rect">
            <a:avLst/>
          </a:prstGeom>
        </p:spPr>
        <p:txBody>
          <a:bodyPr horzOverflow="overflow" lIns="0" tIns="0" rIns="0" bIns="0">
            <a:spAutoFit/>
          </a:bodyPr>
          <a:lstStyle/>
          <a:p>
            <a:pPr algn="l"/>
            <a:r>
              <a:rPr lang="en-US" sz="1200" dirty="0">
                <a:solidFill>
                  <a:srgbClr val="FF0000">
                    <a:alpha val="50000"/>
                  </a:srgbClr>
                </a:solidFill>
                <a:latin typeface="Calibri" panose="020F0502020204030204" pitchFamily="34" charset="0"/>
                <a:cs typeface="Calibri" panose="020F0502020204030204" pitchFamily="34" charset="0"/>
              </a:rPr>
              <a:t>OFFICIAL</a:t>
            </a:r>
          </a:p>
        </p:txBody>
      </p:sp>
      <p:sp>
        <p:nvSpPr>
          <p:cNvPr id="4" name="Rectangle 3">
            <a:extLst>
              <a:ext uri="{FF2B5EF4-FFF2-40B4-BE49-F238E27FC236}">
                <a16:creationId xmlns:a16="http://schemas.microsoft.com/office/drawing/2014/main" id="{BC127637-E4C0-75B3-4085-C8B65DAF800E}"/>
              </a:ext>
            </a:extLst>
          </p:cNvPr>
          <p:cNvSpPr/>
          <p:nvPr/>
        </p:nvSpPr>
        <p:spPr>
          <a:xfrm>
            <a:off x="5681133" y="34925"/>
            <a:ext cx="829734" cy="301625"/>
          </a:xfrm>
          <a:prstGeom prst="rect">
            <a:avLst/>
          </a:prstGeom>
          <a:solidFill>
            <a:srgbClr val="F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B87B0A9-149B-D147-D684-324972B6121C}"/>
              </a:ext>
            </a:extLst>
          </p:cNvPr>
          <p:cNvSpPr/>
          <p:nvPr/>
        </p:nvSpPr>
        <p:spPr>
          <a:xfrm>
            <a:off x="5636336" y="6521450"/>
            <a:ext cx="829734" cy="301625"/>
          </a:xfrm>
          <a:prstGeom prst="rect">
            <a:avLst/>
          </a:prstGeom>
          <a:solidFill>
            <a:srgbClr val="F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E19F4FE8-45A0-6815-D245-C0EAD722F70E}"/>
              </a:ext>
            </a:extLst>
          </p:cNvPr>
          <p:cNvSpPr>
            <a:spLocks noGrp="1"/>
          </p:cNvSpPr>
          <p:nvPr>
            <p:ph type="ftr" sz="quarter" idx="3"/>
          </p:nvPr>
        </p:nvSpPr>
        <p:spPr>
          <a:xfrm>
            <a:off x="4331393" y="6356349"/>
            <a:ext cx="5556213" cy="365125"/>
          </a:xfrm>
          <a:prstGeom prst="rect">
            <a:avLst/>
          </a:prstGeom>
        </p:spPr>
        <p:txBody>
          <a:bodyPr vert="horz" lIns="91440" tIns="45720" rIns="91440" bIns="45720" rtlCol="0" anchor="ctr"/>
          <a:lstStyle>
            <a:lvl1pPr algn="ctr">
              <a:defRPr sz="1600">
                <a:solidFill>
                  <a:schemeClr val="tx1"/>
                </a:solidFill>
              </a:defRPr>
            </a:lvl1pPr>
          </a:lstStyle>
          <a:p>
            <a:r>
              <a:rPr lang="en-US"/>
              <a:t>dddd</a:t>
            </a:r>
            <a:endParaRPr lang="en-US" dirty="0"/>
          </a:p>
        </p:txBody>
      </p:sp>
      <p:pic>
        <p:nvPicPr>
          <p:cNvPr id="10" name="Picture 9" descr="A black and white logo&#10;&#10;AI-generated content may be incorrect.">
            <a:extLst>
              <a:ext uri="{FF2B5EF4-FFF2-40B4-BE49-F238E27FC236}">
                <a16:creationId xmlns:a16="http://schemas.microsoft.com/office/drawing/2014/main" id="{98A51D16-3AE8-9EC4-710A-720E02A91FEC}"/>
              </a:ext>
            </a:extLst>
          </p:cNvPr>
          <p:cNvPicPr>
            <a:picLocks noChangeAspect="1"/>
          </p:cNvPicPr>
          <p:nvPr/>
        </p:nvPicPr>
        <p:blipFill>
          <a:blip r:embed="rId15"/>
          <a:srcRect l="7180" t="13799" r="7119" b="14158"/>
          <a:stretch>
            <a:fillRect/>
          </a:stretch>
        </p:blipFill>
        <p:spPr>
          <a:xfrm>
            <a:off x="3366265" y="6356349"/>
            <a:ext cx="846860" cy="344823"/>
          </a:xfrm>
          <a:prstGeom prst="rect">
            <a:avLst/>
          </a:prstGeom>
        </p:spPr>
      </p:pic>
    </p:spTree>
    <p:extLst>
      <p:ext uri="{BB962C8B-B14F-4D97-AF65-F5344CB8AC3E}">
        <p14:creationId xmlns:p14="http://schemas.microsoft.com/office/powerpoint/2010/main" val="135789836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github.com/PaCER-BLINK-Project" TargetMode="Externa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emf"/><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FA8DE-E6A0-5CC9-D91B-4F5789D6EB3F}"/>
              </a:ext>
            </a:extLst>
          </p:cNvPr>
          <p:cNvSpPr>
            <a:spLocks noGrp="1"/>
          </p:cNvSpPr>
          <p:nvPr>
            <p:ph type="ctrTitle"/>
          </p:nvPr>
        </p:nvSpPr>
        <p:spPr/>
        <p:txBody>
          <a:bodyPr>
            <a:noAutofit/>
          </a:bodyPr>
          <a:lstStyle/>
          <a:p>
            <a:r>
              <a:rPr lang="en-AU" dirty="0"/>
              <a:t>BLINK: An End-to-End GPU-accelerated Fast Radio Burst Search Pipeline for the MWA</a:t>
            </a:r>
            <a:endParaRPr lang="en-US" dirty="0"/>
          </a:p>
        </p:txBody>
      </p:sp>
      <p:sp>
        <p:nvSpPr>
          <p:cNvPr id="3" name="Subtitle 2">
            <a:extLst>
              <a:ext uri="{FF2B5EF4-FFF2-40B4-BE49-F238E27FC236}">
                <a16:creationId xmlns:a16="http://schemas.microsoft.com/office/drawing/2014/main" id="{034DA466-A1BF-739A-7A61-CE2D8B47C0B7}"/>
              </a:ext>
            </a:extLst>
          </p:cNvPr>
          <p:cNvSpPr>
            <a:spLocks noGrp="1"/>
          </p:cNvSpPr>
          <p:nvPr>
            <p:ph type="subTitle" idx="1"/>
          </p:nvPr>
        </p:nvSpPr>
        <p:spPr/>
        <p:txBody>
          <a:bodyPr>
            <a:normAutofit/>
          </a:bodyPr>
          <a:lstStyle/>
          <a:p>
            <a:r>
              <a:rPr lang="en-US" dirty="0"/>
              <a:t>Cristian Di Pietrantonio</a:t>
            </a:r>
          </a:p>
        </p:txBody>
      </p:sp>
      <p:sp>
        <p:nvSpPr>
          <p:cNvPr id="4" name="TextBox 3">
            <a:extLst>
              <a:ext uri="{FF2B5EF4-FFF2-40B4-BE49-F238E27FC236}">
                <a16:creationId xmlns:a16="http://schemas.microsoft.com/office/drawing/2014/main" id="{A179806C-26EC-E5A1-0E60-62D6AA2C53DA}"/>
              </a:ext>
            </a:extLst>
          </p:cNvPr>
          <p:cNvSpPr txBox="1"/>
          <p:nvPr/>
        </p:nvSpPr>
        <p:spPr>
          <a:xfrm>
            <a:off x="1524000" y="4457171"/>
            <a:ext cx="9144000" cy="646331"/>
          </a:xfrm>
          <a:prstGeom prst="rect">
            <a:avLst/>
          </a:prstGeom>
          <a:noFill/>
        </p:spPr>
        <p:txBody>
          <a:bodyPr wrap="square" rtlCol="0">
            <a:spAutoFit/>
          </a:bodyPr>
          <a:lstStyle/>
          <a:p>
            <a:r>
              <a:rPr lang="en-US" b="1" dirty="0"/>
              <a:t>Supervisory team: </a:t>
            </a:r>
            <a:r>
              <a:rPr lang="en-US" dirty="0"/>
              <a:t>Marcin Sokolowski, Christopher Harris, Daniel Price, Randall </a:t>
            </a:r>
            <a:r>
              <a:rPr lang="en-US" dirty="0" err="1"/>
              <a:t>Wayth</a:t>
            </a:r>
            <a:r>
              <a:rPr lang="en-US" dirty="0"/>
              <a:t>, Clancy James, and Ramesh Bhat.</a:t>
            </a:r>
          </a:p>
        </p:txBody>
      </p:sp>
    </p:spTree>
    <p:extLst>
      <p:ext uri="{BB962C8B-B14F-4D97-AF65-F5344CB8AC3E}">
        <p14:creationId xmlns:p14="http://schemas.microsoft.com/office/powerpoint/2010/main" val="16254554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E92C1-4AFF-B1FC-19B3-90006B2EAE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E68CD1-1789-E13A-4FCC-0989FDF28884}"/>
              </a:ext>
            </a:extLst>
          </p:cNvPr>
          <p:cNvSpPr>
            <a:spLocks noGrp="1"/>
          </p:cNvSpPr>
          <p:nvPr>
            <p:ph type="title"/>
          </p:nvPr>
        </p:nvSpPr>
        <p:spPr/>
        <p:txBody>
          <a:bodyPr>
            <a:normAutofit/>
          </a:bodyPr>
          <a:lstStyle/>
          <a:p>
            <a:r>
              <a:rPr lang="en-US" dirty="0"/>
              <a:t>Computational technique</a:t>
            </a:r>
          </a:p>
        </p:txBody>
      </p:sp>
      <p:sp>
        <p:nvSpPr>
          <p:cNvPr id="3" name="Slide Number Placeholder 2">
            <a:extLst>
              <a:ext uri="{FF2B5EF4-FFF2-40B4-BE49-F238E27FC236}">
                <a16:creationId xmlns:a16="http://schemas.microsoft.com/office/drawing/2014/main" id="{1DAB877C-6179-62CC-D757-381584054D38}"/>
              </a:ext>
            </a:extLst>
          </p:cNvPr>
          <p:cNvSpPr>
            <a:spLocks noGrp="1"/>
          </p:cNvSpPr>
          <p:nvPr>
            <p:ph type="sldNum" sz="quarter" idx="12"/>
          </p:nvPr>
        </p:nvSpPr>
        <p:spPr/>
        <p:txBody>
          <a:bodyPr/>
          <a:lstStyle/>
          <a:p>
            <a:fld id="{75613D53-8070-0A4F-98C4-E1C4E71CB17B}" type="slidenum">
              <a:rPr lang="en-US" smtClean="0"/>
              <a:t>10</a:t>
            </a:fld>
            <a:endParaRPr lang="en-US"/>
          </a:p>
        </p:txBody>
      </p:sp>
      <p:sp>
        <p:nvSpPr>
          <p:cNvPr id="7" name="TextBox 6">
            <a:extLst>
              <a:ext uri="{FF2B5EF4-FFF2-40B4-BE49-F238E27FC236}">
                <a16:creationId xmlns:a16="http://schemas.microsoft.com/office/drawing/2014/main" id="{BEC30223-8E60-B804-6607-E1BE86602D41}"/>
              </a:ext>
            </a:extLst>
          </p:cNvPr>
          <p:cNvSpPr txBox="1"/>
          <p:nvPr/>
        </p:nvSpPr>
        <p:spPr>
          <a:xfrm>
            <a:off x="6400800" y="5109440"/>
            <a:ext cx="5404104" cy="1169551"/>
          </a:xfrm>
          <a:prstGeom prst="rect">
            <a:avLst/>
          </a:prstGeom>
          <a:noFill/>
        </p:spPr>
        <p:txBody>
          <a:bodyPr wrap="square" rtlCol="0">
            <a:spAutoFit/>
          </a:bodyPr>
          <a:lstStyle/>
          <a:p>
            <a:r>
              <a:rPr lang="en-US" sz="1400" b="1" dirty="0">
                <a:solidFill>
                  <a:schemeClr val="accent5">
                    <a:lumMod val="50000"/>
                  </a:schemeClr>
                </a:solidFill>
              </a:rPr>
              <a:t>Figure 5</a:t>
            </a:r>
            <a:r>
              <a:rPr lang="en-US" sz="1400" dirty="0">
                <a:solidFill>
                  <a:schemeClr val="accent5">
                    <a:lumMod val="50000"/>
                  </a:schemeClr>
                </a:solidFill>
              </a:rPr>
              <a:t>. In traditional imaging (“long exposure”) data volume decreases because of averaging in time and frequency. In high time &amp; frequency resolution imaging data volume increases because of the large number of images, possibly at high pixel (angular) resolution.</a:t>
            </a:r>
          </a:p>
        </p:txBody>
      </p:sp>
      <p:sp>
        <p:nvSpPr>
          <p:cNvPr id="6" name="TextBox 5">
            <a:extLst>
              <a:ext uri="{FF2B5EF4-FFF2-40B4-BE49-F238E27FC236}">
                <a16:creationId xmlns:a16="http://schemas.microsoft.com/office/drawing/2014/main" id="{175BE086-5C5B-4E34-C1FC-3365DC25F35C}"/>
              </a:ext>
            </a:extLst>
          </p:cNvPr>
          <p:cNvSpPr txBox="1"/>
          <p:nvPr/>
        </p:nvSpPr>
        <p:spPr>
          <a:xfrm>
            <a:off x="838200" y="5109441"/>
            <a:ext cx="5257800" cy="1169551"/>
          </a:xfrm>
          <a:prstGeom prst="rect">
            <a:avLst/>
          </a:prstGeom>
          <a:noFill/>
        </p:spPr>
        <p:txBody>
          <a:bodyPr wrap="square" rtlCol="0">
            <a:spAutoFit/>
          </a:bodyPr>
          <a:lstStyle/>
          <a:p>
            <a:r>
              <a:rPr lang="en-AU" sz="1400" b="1" dirty="0">
                <a:solidFill>
                  <a:schemeClr val="accent5">
                    <a:lumMod val="50000"/>
                  </a:schemeClr>
                </a:solidFill>
              </a:rPr>
              <a:t>Figure 4</a:t>
            </a:r>
            <a:r>
              <a:rPr lang="en-AU" sz="1400" dirty="0">
                <a:solidFill>
                  <a:schemeClr val="accent5">
                    <a:lumMod val="50000"/>
                  </a:schemeClr>
                </a:solidFill>
              </a:rPr>
              <a:t>. The computational cost per time sample of beamforming and imaging at an integration time of 50 </a:t>
            </a:r>
            <a:r>
              <a:rPr lang="en-AU" sz="1400" dirty="0" err="1">
                <a:solidFill>
                  <a:schemeClr val="accent5">
                    <a:lumMod val="50000"/>
                  </a:schemeClr>
                </a:solidFill>
              </a:rPr>
              <a:t>ms</a:t>
            </a:r>
            <a:r>
              <a:rPr lang="en-AU" sz="1400" dirty="0">
                <a:solidFill>
                  <a:schemeClr val="accent5">
                    <a:lumMod val="50000"/>
                  </a:schemeClr>
                </a:solidFill>
              </a:rPr>
              <a:t> and observational frequency of 150 MHz for am MWA Phase II Compact observation. Beamforming requires two orders of magnitude more computation than imaging.</a:t>
            </a:r>
            <a:endParaRPr lang="en-US" sz="1400" dirty="0">
              <a:solidFill>
                <a:schemeClr val="accent5">
                  <a:lumMod val="50000"/>
                </a:schemeClr>
              </a:solidFill>
            </a:endParaRPr>
          </a:p>
        </p:txBody>
      </p:sp>
      <p:graphicFrame>
        <p:nvGraphicFramePr>
          <p:cNvPr id="10" name="Chart 9">
            <a:extLst>
              <a:ext uri="{FF2B5EF4-FFF2-40B4-BE49-F238E27FC236}">
                <a16:creationId xmlns:a16="http://schemas.microsoft.com/office/drawing/2014/main" id="{999ACB22-03A3-BFC0-AA70-AEE2819EEDAE}"/>
              </a:ext>
            </a:extLst>
          </p:cNvPr>
          <p:cNvGraphicFramePr/>
          <p:nvPr>
            <p:extLst>
              <p:ext uri="{D42A27DB-BD31-4B8C-83A1-F6EECF244321}">
                <p14:modId xmlns:p14="http://schemas.microsoft.com/office/powerpoint/2010/main" val="866891286"/>
              </p:ext>
            </p:extLst>
          </p:nvPr>
        </p:nvGraphicFramePr>
        <p:xfrm>
          <a:off x="493776" y="1325880"/>
          <a:ext cx="5404104" cy="378356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hart 11">
            <a:extLst>
              <a:ext uri="{FF2B5EF4-FFF2-40B4-BE49-F238E27FC236}">
                <a16:creationId xmlns:a16="http://schemas.microsoft.com/office/drawing/2014/main" id="{12ED39D8-4C72-8A27-E353-FAE570EE3E15}"/>
              </a:ext>
            </a:extLst>
          </p:cNvPr>
          <p:cNvGraphicFramePr/>
          <p:nvPr>
            <p:extLst>
              <p:ext uri="{D42A27DB-BD31-4B8C-83A1-F6EECF244321}">
                <p14:modId xmlns:p14="http://schemas.microsoft.com/office/powerpoint/2010/main" val="894459301"/>
              </p:ext>
            </p:extLst>
          </p:nvPr>
        </p:nvGraphicFramePr>
        <p:xfrm>
          <a:off x="6096000" y="1481929"/>
          <a:ext cx="5980177" cy="35888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05522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FCDB8-C960-E92F-8850-CB84D584B4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730AB8-6CEA-16B7-74EE-CB7EA0FCF1C2}"/>
              </a:ext>
            </a:extLst>
          </p:cNvPr>
          <p:cNvSpPr>
            <a:spLocks noGrp="1"/>
          </p:cNvSpPr>
          <p:nvPr>
            <p:ph type="title"/>
          </p:nvPr>
        </p:nvSpPr>
        <p:spPr>
          <a:xfrm>
            <a:off x="838199" y="365125"/>
            <a:ext cx="11082867" cy="1325563"/>
          </a:xfrm>
        </p:spPr>
        <p:txBody>
          <a:bodyPr>
            <a:noAutofit/>
          </a:bodyPr>
          <a:lstStyle/>
          <a:p>
            <a:r>
              <a:rPr lang="en-US" dirty="0"/>
              <a:t>The BLINK GPU Imaging &amp; FRB Search Pipeline</a:t>
            </a:r>
          </a:p>
        </p:txBody>
      </p:sp>
      <p:pic>
        <p:nvPicPr>
          <p:cNvPr id="10" name="Content Placeholder 9">
            <a:extLst>
              <a:ext uri="{FF2B5EF4-FFF2-40B4-BE49-F238E27FC236}">
                <a16:creationId xmlns:a16="http://schemas.microsoft.com/office/drawing/2014/main" id="{0A9CD1D2-3D83-88BC-1A1B-D9070750ED0D}"/>
              </a:ext>
            </a:extLst>
          </p:cNvPr>
          <p:cNvPicPr>
            <a:picLocks noGrp="1" noChangeAspect="1"/>
          </p:cNvPicPr>
          <p:nvPr>
            <p:ph idx="1"/>
          </p:nvPr>
        </p:nvPicPr>
        <p:blipFill>
          <a:blip r:embed="rId2"/>
          <a:srcRect l="3150" t="1201" r="3464" b="1683"/>
          <a:stretch>
            <a:fillRect/>
          </a:stretch>
        </p:blipFill>
        <p:spPr>
          <a:xfrm>
            <a:off x="833173" y="2059767"/>
            <a:ext cx="6480980" cy="3773363"/>
          </a:xfrm>
        </p:spPr>
      </p:pic>
      <p:sp>
        <p:nvSpPr>
          <p:cNvPr id="4" name="Slide Number Placeholder 3">
            <a:extLst>
              <a:ext uri="{FF2B5EF4-FFF2-40B4-BE49-F238E27FC236}">
                <a16:creationId xmlns:a16="http://schemas.microsoft.com/office/drawing/2014/main" id="{DB09E481-CBB3-98EE-D26A-6ABCCD936B02}"/>
              </a:ext>
            </a:extLst>
          </p:cNvPr>
          <p:cNvSpPr>
            <a:spLocks noGrp="1"/>
          </p:cNvSpPr>
          <p:nvPr>
            <p:ph type="sldNum" sz="quarter" idx="12"/>
          </p:nvPr>
        </p:nvSpPr>
        <p:spPr/>
        <p:txBody>
          <a:bodyPr/>
          <a:lstStyle/>
          <a:p>
            <a:fld id="{75613D53-8070-0A4F-98C4-E1C4E71CB17B}" type="slidenum">
              <a:rPr lang="en-US" smtClean="0"/>
              <a:t>11</a:t>
            </a:fld>
            <a:endParaRPr lang="en-US"/>
          </a:p>
        </p:txBody>
      </p:sp>
      <p:pic>
        <p:nvPicPr>
          <p:cNvPr id="3" name="Picture 2" descr="A row of lockers in a hallway&#10;&#10;Description automatically generated">
            <a:extLst>
              <a:ext uri="{FF2B5EF4-FFF2-40B4-BE49-F238E27FC236}">
                <a16:creationId xmlns:a16="http://schemas.microsoft.com/office/drawing/2014/main" id="{82E90438-8E23-B811-EFB4-4040D0F1373B}"/>
              </a:ext>
            </a:extLst>
          </p:cNvPr>
          <p:cNvPicPr>
            <a:picLocks noChangeAspect="1"/>
          </p:cNvPicPr>
          <p:nvPr/>
        </p:nvPicPr>
        <p:blipFill>
          <a:blip r:embed="rId3"/>
          <a:stretch>
            <a:fillRect/>
          </a:stretch>
        </p:blipFill>
        <p:spPr>
          <a:xfrm>
            <a:off x="7635240" y="2059767"/>
            <a:ext cx="3910583" cy="2481920"/>
          </a:xfrm>
          <a:prstGeom prst="rect">
            <a:avLst/>
          </a:prstGeom>
        </p:spPr>
      </p:pic>
      <p:sp>
        <p:nvSpPr>
          <p:cNvPr id="6" name="TextBox 5">
            <a:extLst>
              <a:ext uri="{FF2B5EF4-FFF2-40B4-BE49-F238E27FC236}">
                <a16:creationId xmlns:a16="http://schemas.microsoft.com/office/drawing/2014/main" id="{934CF2F5-9372-F092-0882-B4C467FAC407}"/>
              </a:ext>
            </a:extLst>
          </p:cNvPr>
          <p:cNvSpPr txBox="1"/>
          <p:nvPr/>
        </p:nvSpPr>
        <p:spPr>
          <a:xfrm>
            <a:off x="838200" y="1351881"/>
            <a:ext cx="10625666" cy="646331"/>
          </a:xfrm>
          <a:prstGeom prst="rect">
            <a:avLst/>
          </a:prstGeom>
          <a:noFill/>
        </p:spPr>
        <p:txBody>
          <a:bodyPr wrap="square" rtlCol="0">
            <a:spAutoFit/>
          </a:bodyPr>
          <a:lstStyle/>
          <a:p>
            <a:r>
              <a:rPr lang="en-US" dirty="0"/>
              <a:t>Efficient implementation of high time resolution imaging and signal </a:t>
            </a:r>
            <a:r>
              <a:rPr lang="en-US" dirty="0" err="1"/>
              <a:t>dedispersion</a:t>
            </a:r>
            <a:r>
              <a:rPr lang="en-US" dirty="0"/>
              <a:t> running at scale on the GPU partition of Pawsey’s </a:t>
            </a:r>
            <a:r>
              <a:rPr lang="en-US" dirty="0" err="1"/>
              <a:t>Setonix</a:t>
            </a:r>
            <a:r>
              <a:rPr lang="en-US" dirty="0"/>
              <a:t> supercomputer.</a:t>
            </a:r>
          </a:p>
        </p:txBody>
      </p:sp>
      <p:sp>
        <p:nvSpPr>
          <p:cNvPr id="7" name="TextBox 6">
            <a:extLst>
              <a:ext uri="{FF2B5EF4-FFF2-40B4-BE49-F238E27FC236}">
                <a16:creationId xmlns:a16="http://schemas.microsoft.com/office/drawing/2014/main" id="{7E7F3B26-5698-5E70-96D7-2489CD85E73A}"/>
              </a:ext>
            </a:extLst>
          </p:cNvPr>
          <p:cNvSpPr txBox="1"/>
          <p:nvPr/>
        </p:nvSpPr>
        <p:spPr>
          <a:xfrm>
            <a:off x="6762021" y="3741451"/>
            <a:ext cx="301686" cy="400110"/>
          </a:xfrm>
          <a:prstGeom prst="rect">
            <a:avLst/>
          </a:prstGeom>
          <a:noFill/>
        </p:spPr>
        <p:txBody>
          <a:bodyPr wrap="none" rtlCol="0">
            <a:spAutoFit/>
          </a:bodyPr>
          <a:lstStyle/>
          <a:p>
            <a:r>
              <a:rPr lang="en-US" sz="2000" dirty="0"/>
              <a:t>*</a:t>
            </a:r>
          </a:p>
        </p:txBody>
      </p:sp>
      <p:sp>
        <p:nvSpPr>
          <p:cNvPr id="11" name="TextBox 10">
            <a:extLst>
              <a:ext uri="{FF2B5EF4-FFF2-40B4-BE49-F238E27FC236}">
                <a16:creationId xmlns:a16="http://schemas.microsoft.com/office/drawing/2014/main" id="{C883E618-1284-50BF-22FA-2FB11EA657A1}"/>
              </a:ext>
            </a:extLst>
          </p:cNvPr>
          <p:cNvSpPr txBox="1"/>
          <p:nvPr/>
        </p:nvSpPr>
        <p:spPr>
          <a:xfrm>
            <a:off x="7548280" y="4910766"/>
            <a:ext cx="4372786" cy="1569660"/>
          </a:xfrm>
          <a:prstGeom prst="rect">
            <a:avLst/>
          </a:prstGeom>
          <a:noFill/>
        </p:spPr>
        <p:txBody>
          <a:bodyPr wrap="square" rtlCol="0">
            <a:spAutoFit/>
          </a:bodyPr>
          <a:lstStyle/>
          <a:p>
            <a:pPr marL="285750" indent="-285750">
              <a:buFontTx/>
              <a:buChar char="-"/>
            </a:pPr>
            <a:r>
              <a:rPr lang="en-US" sz="1600" dirty="0"/>
              <a:t>End-to-End GPU processing running as a single process for maximum throughput.</a:t>
            </a:r>
          </a:p>
          <a:p>
            <a:pPr marL="285750" indent="-285750">
              <a:buFontTx/>
              <a:buChar char="-"/>
            </a:pPr>
            <a:r>
              <a:rPr lang="en-US" sz="1600" dirty="0"/>
              <a:t>No intermediate I/O operations.</a:t>
            </a:r>
          </a:p>
          <a:p>
            <a:pPr marL="285750" indent="-285750">
              <a:buFontTx/>
              <a:buChar char="-"/>
            </a:pPr>
            <a:r>
              <a:rPr lang="en-US" sz="1600" dirty="0"/>
              <a:t>Data always reside in memory, data movement </a:t>
            </a:r>
            <a:r>
              <a:rPr lang="en-US" sz="1600" dirty="0" err="1"/>
              <a:t>minimised</a:t>
            </a:r>
            <a:r>
              <a:rPr lang="en-US" sz="1600" dirty="0"/>
              <a:t>.</a:t>
            </a:r>
          </a:p>
          <a:p>
            <a:pPr marL="285750" indent="-285750">
              <a:buFontTx/>
              <a:buChar char="-"/>
            </a:pPr>
            <a:endParaRPr lang="en-US" sz="1600" dirty="0"/>
          </a:p>
        </p:txBody>
      </p:sp>
      <p:sp>
        <p:nvSpPr>
          <p:cNvPr id="12" name="TextBox 11">
            <a:extLst>
              <a:ext uri="{FF2B5EF4-FFF2-40B4-BE49-F238E27FC236}">
                <a16:creationId xmlns:a16="http://schemas.microsoft.com/office/drawing/2014/main" id="{14D73AA2-B5D4-531C-AE90-12FE937BAA0B}"/>
              </a:ext>
            </a:extLst>
          </p:cNvPr>
          <p:cNvSpPr txBox="1"/>
          <p:nvPr/>
        </p:nvSpPr>
        <p:spPr>
          <a:xfrm>
            <a:off x="833173" y="5894685"/>
            <a:ext cx="5257800" cy="307777"/>
          </a:xfrm>
          <a:prstGeom prst="rect">
            <a:avLst/>
          </a:prstGeom>
          <a:noFill/>
        </p:spPr>
        <p:txBody>
          <a:bodyPr wrap="square" rtlCol="0">
            <a:spAutoFit/>
          </a:bodyPr>
          <a:lstStyle/>
          <a:p>
            <a:r>
              <a:rPr lang="en-AU" sz="1400" b="1" dirty="0">
                <a:solidFill>
                  <a:schemeClr val="accent5">
                    <a:lumMod val="50000"/>
                  </a:schemeClr>
                </a:solidFill>
              </a:rPr>
              <a:t>Figure 6. </a:t>
            </a:r>
            <a:r>
              <a:rPr lang="en-AU" sz="1400" dirty="0">
                <a:solidFill>
                  <a:schemeClr val="accent5">
                    <a:lumMod val="50000"/>
                  </a:schemeClr>
                </a:solidFill>
              </a:rPr>
              <a:t>Schematic representation of the BLINK pipeline.</a:t>
            </a:r>
            <a:r>
              <a:rPr lang="en-AU" sz="1400" b="1" dirty="0">
                <a:solidFill>
                  <a:schemeClr val="accent5">
                    <a:lumMod val="50000"/>
                  </a:schemeClr>
                </a:solidFill>
              </a:rPr>
              <a:t> </a:t>
            </a:r>
            <a:endParaRPr lang="en-US" sz="1400" dirty="0">
              <a:solidFill>
                <a:schemeClr val="accent5">
                  <a:lumMod val="50000"/>
                </a:schemeClr>
              </a:solidFill>
            </a:endParaRPr>
          </a:p>
        </p:txBody>
      </p:sp>
      <p:sp>
        <p:nvSpPr>
          <p:cNvPr id="13" name="TextBox 12">
            <a:extLst>
              <a:ext uri="{FF2B5EF4-FFF2-40B4-BE49-F238E27FC236}">
                <a16:creationId xmlns:a16="http://schemas.microsoft.com/office/drawing/2014/main" id="{7F84617A-837C-00BE-8B3D-7AD9A0DE7403}"/>
              </a:ext>
            </a:extLst>
          </p:cNvPr>
          <p:cNvSpPr txBox="1"/>
          <p:nvPr/>
        </p:nvSpPr>
        <p:spPr>
          <a:xfrm>
            <a:off x="7635240" y="4607020"/>
            <a:ext cx="5257800" cy="307777"/>
          </a:xfrm>
          <a:prstGeom prst="rect">
            <a:avLst/>
          </a:prstGeom>
          <a:noFill/>
        </p:spPr>
        <p:txBody>
          <a:bodyPr wrap="square" rtlCol="0">
            <a:spAutoFit/>
          </a:bodyPr>
          <a:lstStyle/>
          <a:p>
            <a:r>
              <a:rPr lang="en-AU" sz="1400" b="1" dirty="0">
                <a:solidFill>
                  <a:schemeClr val="accent5">
                    <a:lumMod val="50000"/>
                  </a:schemeClr>
                </a:solidFill>
              </a:rPr>
              <a:t>Figure 7. </a:t>
            </a:r>
            <a:r>
              <a:rPr lang="en-AU" sz="1400" dirty="0">
                <a:solidFill>
                  <a:schemeClr val="accent5">
                    <a:lumMod val="50000"/>
                  </a:schemeClr>
                </a:solidFill>
              </a:rPr>
              <a:t>The </a:t>
            </a:r>
            <a:r>
              <a:rPr lang="en-AU" sz="1400" dirty="0" err="1">
                <a:solidFill>
                  <a:schemeClr val="accent5">
                    <a:lumMod val="50000"/>
                  </a:schemeClr>
                </a:solidFill>
              </a:rPr>
              <a:t>Setonix</a:t>
            </a:r>
            <a:r>
              <a:rPr lang="en-AU" sz="1400" dirty="0">
                <a:solidFill>
                  <a:schemeClr val="accent5">
                    <a:lumMod val="50000"/>
                  </a:schemeClr>
                </a:solidFill>
              </a:rPr>
              <a:t> supercomputer.</a:t>
            </a:r>
            <a:endParaRPr lang="en-US" sz="1400" dirty="0">
              <a:solidFill>
                <a:schemeClr val="accent5">
                  <a:lumMod val="50000"/>
                </a:schemeClr>
              </a:solidFill>
            </a:endParaRPr>
          </a:p>
        </p:txBody>
      </p:sp>
    </p:spTree>
    <p:extLst>
      <p:ext uri="{BB962C8B-B14F-4D97-AF65-F5344CB8AC3E}">
        <p14:creationId xmlns:p14="http://schemas.microsoft.com/office/powerpoint/2010/main" val="173522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A06AF-2BE5-ABA0-DE2C-C1708B8CF0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DB004A-602E-56F4-4C06-D00FB12E07AE}"/>
              </a:ext>
            </a:extLst>
          </p:cNvPr>
          <p:cNvSpPr>
            <a:spLocks noGrp="1"/>
          </p:cNvSpPr>
          <p:nvPr>
            <p:ph type="title"/>
          </p:nvPr>
        </p:nvSpPr>
        <p:spPr/>
        <p:txBody>
          <a:bodyPr>
            <a:noAutofit/>
          </a:bodyPr>
          <a:lstStyle/>
          <a:p>
            <a:r>
              <a:rPr lang="en-US" dirty="0"/>
              <a:t>Test Case 1: Imaging pulsar B0950+08</a:t>
            </a:r>
          </a:p>
        </p:txBody>
      </p:sp>
      <p:sp>
        <p:nvSpPr>
          <p:cNvPr id="4" name="Slide Number Placeholder 3">
            <a:extLst>
              <a:ext uri="{FF2B5EF4-FFF2-40B4-BE49-F238E27FC236}">
                <a16:creationId xmlns:a16="http://schemas.microsoft.com/office/drawing/2014/main" id="{071D394A-8F17-DC69-D26A-4682CD6FEDAE}"/>
              </a:ext>
            </a:extLst>
          </p:cNvPr>
          <p:cNvSpPr>
            <a:spLocks noGrp="1"/>
          </p:cNvSpPr>
          <p:nvPr>
            <p:ph type="sldNum" sz="quarter" idx="12"/>
          </p:nvPr>
        </p:nvSpPr>
        <p:spPr/>
        <p:txBody>
          <a:bodyPr/>
          <a:lstStyle/>
          <a:p>
            <a:fld id="{75613D53-8070-0A4F-98C4-E1C4E71CB17B}" type="slidenum">
              <a:rPr lang="en-US" smtClean="0"/>
              <a:t>12</a:t>
            </a:fld>
            <a:endParaRPr lang="en-US"/>
          </a:p>
        </p:txBody>
      </p:sp>
      <p:sp>
        <p:nvSpPr>
          <p:cNvPr id="3" name="TextBox 2">
            <a:extLst>
              <a:ext uri="{FF2B5EF4-FFF2-40B4-BE49-F238E27FC236}">
                <a16:creationId xmlns:a16="http://schemas.microsoft.com/office/drawing/2014/main" id="{7E2C0E36-D86B-6E3A-B7ED-2565BF85DA82}"/>
              </a:ext>
            </a:extLst>
          </p:cNvPr>
          <p:cNvSpPr txBox="1"/>
          <p:nvPr/>
        </p:nvSpPr>
        <p:spPr>
          <a:xfrm>
            <a:off x="838200" y="1400845"/>
            <a:ext cx="10984992" cy="646331"/>
          </a:xfrm>
          <a:prstGeom prst="rect">
            <a:avLst/>
          </a:prstGeom>
          <a:noFill/>
        </p:spPr>
        <p:txBody>
          <a:bodyPr wrap="square" rtlCol="0">
            <a:spAutoFit/>
          </a:bodyPr>
          <a:lstStyle/>
          <a:p>
            <a:r>
              <a:rPr lang="en-US" dirty="0"/>
              <a:t>Imaged an observation containing the pulsar B0950+08 with image resolution 1200 x 1200 pixels (13° x 13°)  at 20 </a:t>
            </a:r>
            <a:r>
              <a:rPr lang="en-US" dirty="0" err="1"/>
              <a:t>ms</a:t>
            </a:r>
            <a:r>
              <a:rPr lang="en-US" dirty="0"/>
              <a:t> / 40 kHz time and frequency resolutions. The process produced ~38K images per second of observation.</a:t>
            </a:r>
          </a:p>
        </p:txBody>
      </p:sp>
      <p:pic>
        <p:nvPicPr>
          <p:cNvPr id="6" name="Picture 5">
            <a:extLst>
              <a:ext uri="{FF2B5EF4-FFF2-40B4-BE49-F238E27FC236}">
                <a16:creationId xmlns:a16="http://schemas.microsoft.com/office/drawing/2014/main" id="{3B80D095-3AFF-2D59-395D-DF5CA0754CB5}"/>
              </a:ext>
            </a:extLst>
          </p:cNvPr>
          <p:cNvPicPr>
            <a:picLocks noChangeAspect="1"/>
          </p:cNvPicPr>
          <p:nvPr/>
        </p:nvPicPr>
        <p:blipFill>
          <a:blip r:embed="rId2"/>
          <a:srcRect t="40073" r="74610" b="33716"/>
          <a:stretch>
            <a:fillRect/>
          </a:stretch>
        </p:blipFill>
        <p:spPr>
          <a:xfrm>
            <a:off x="1508377" y="2184464"/>
            <a:ext cx="3414481" cy="3524779"/>
          </a:xfrm>
          <a:prstGeom prst="rect">
            <a:avLst/>
          </a:prstGeom>
        </p:spPr>
      </p:pic>
      <p:pic>
        <p:nvPicPr>
          <p:cNvPr id="9" name="Picture 8" descr="A graph of a graph&#10;&#10;AI-generated content may be incorrect.">
            <a:extLst>
              <a:ext uri="{FF2B5EF4-FFF2-40B4-BE49-F238E27FC236}">
                <a16:creationId xmlns:a16="http://schemas.microsoft.com/office/drawing/2014/main" id="{4D03916E-CF8A-4423-0C13-43624CAEFED1}"/>
              </a:ext>
            </a:extLst>
          </p:cNvPr>
          <p:cNvPicPr>
            <a:picLocks noChangeAspect="1"/>
          </p:cNvPicPr>
          <p:nvPr/>
        </p:nvPicPr>
        <p:blipFill>
          <a:blip r:embed="rId3"/>
          <a:srcRect l="941" t="7575" r="7966" b="-378"/>
          <a:stretch>
            <a:fillRect/>
          </a:stretch>
        </p:blipFill>
        <p:spPr>
          <a:xfrm>
            <a:off x="5885592" y="2184464"/>
            <a:ext cx="4916181" cy="3185224"/>
          </a:xfrm>
          <a:prstGeom prst="rect">
            <a:avLst/>
          </a:prstGeom>
        </p:spPr>
      </p:pic>
      <p:sp>
        <p:nvSpPr>
          <p:cNvPr id="5" name="TextBox 4">
            <a:extLst>
              <a:ext uri="{FF2B5EF4-FFF2-40B4-BE49-F238E27FC236}">
                <a16:creationId xmlns:a16="http://schemas.microsoft.com/office/drawing/2014/main" id="{E040E907-1F11-84F3-7C24-820A82D23FFE}"/>
              </a:ext>
            </a:extLst>
          </p:cNvPr>
          <p:cNvSpPr txBox="1"/>
          <p:nvPr/>
        </p:nvSpPr>
        <p:spPr>
          <a:xfrm>
            <a:off x="5885593" y="5403718"/>
            <a:ext cx="4916181" cy="523220"/>
          </a:xfrm>
          <a:prstGeom prst="rect">
            <a:avLst/>
          </a:prstGeom>
          <a:noFill/>
        </p:spPr>
        <p:txBody>
          <a:bodyPr wrap="square" rtlCol="0">
            <a:spAutoFit/>
          </a:bodyPr>
          <a:lstStyle/>
          <a:p>
            <a:r>
              <a:rPr lang="en-AU" sz="1400" b="1" dirty="0">
                <a:solidFill>
                  <a:schemeClr val="accent5">
                    <a:lumMod val="50000"/>
                  </a:schemeClr>
                </a:solidFill>
              </a:rPr>
              <a:t>Figure 9. </a:t>
            </a:r>
            <a:r>
              <a:rPr lang="en-AU" sz="1400" dirty="0" err="1">
                <a:solidFill>
                  <a:schemeClr val="accent5">
                    <a:lumMod val="50000"/>
                  </a:schemeClr>
                </a:solidFill>
              </a:rPr>
              <a:t>Dedispersed</a:t>
            </a:r>
            <a:r>
              <a:rPr lang="en-AU" sz="1400" dirty="0">
                <a:solidFill>
                  <a:schemeClr val="accent5">
                    <a:lumMod val="50000"/>
                  </a:schemeClr>
                </a:solidFill>
              </a:rPr>
              <a:t> time series of the signal within the brightest pixel at the position of B0950.</a:t>
            </a:r>
            <a:endParaRPr lang="en-US" sz="1400" dirty="0">
              <a:solidFill>
                <a:schemeClr val="accent5">
                  <a:lumMod val="50000"/>
                </a:schemeClr>
              </a:solidFill>
            </a:endParaRPr>
          </a:p>
        </p:txBody>
      </p:sp>
      <p:sp>
        <p:nvSpPr>
          <p:cNvPr id="7" name="TextBox 6">
            <a:extLst>
              <a:ext uri="{FF2B5EF4-FFF2-40B4-BE49-F238E27FC236}">
                <a16:creationId xmlns:a16="http://schemas.microsoft.com/office/drawing/2014/main" id="{4A8C12BC-CACE-4985-BC5B-99B0572A13F9}"/>
              </a:ext>
            </a:extLst>
          </p:cNvPr>
          <p:cNvSpPr txBox="1"/>
          <p:nvPr/>
        </p:nvSpPr>
        <p:spPr>
          <a:xfrm>
            <a:off x="1390226" y="5724790"/>
            <a:ext cx="3532632" cy="523220"/>
          </a:xfrm>
          <a:prstGeom prst="rect">
            <a:avLst/>
          </a:prstGeom>
          <a:noFill/>
        </p:spPr>
        <p:txBody>
          <a:bodyPr wrap="square" rtlCol="0">
            <a:spAutoFit/>
          </a:bodyPr>
          <a:lstStyle/>
          <a:p>
            <a:r>
              <a:rPr lang="en-AU" sz="1400" b="1" dirty="0">
                <a:solidFill>
                  <a:schemeClr val="accent5">
                    <a:lumMod val="50000"/>
                  </a:schemeClr>
                </a:solidFill>
              </a:rPr>
              <a:t>Figure 8. </a:t>
            </a:r>
            <a:r>
              <a:rPr lang="en-AU" sz="1400" dirty="0">
                <a:solidFill>
                  <a:schemeClr val="accent5">
                    <a:lumMod val="50000"/>
                  </a:schemeClr>
                </a:solidFill>
              </a:rPr>
              <a:t>Animation showing bright pulses of pulsar B0950 in 20 </a:t>
            </a:r>
            <a:r>
              <a:rPr lang="en-AU" sz="1400" dirty="0" err="1">
                <a:solidFill>
                  <a:schemeClr val="accent5">
                    <a:lumMod val="50000"/>
                  </a:schemeClr>
                </a:solidFill>
              </a:rPr>
              <a:t>ms</a:t>
            </a:r>
            <a:r>
              <a:rPr lang="en-AU" sz="1400" dirty="0">
                <a:solidFill>
                  <a:schemeClr val="accent5">
                    <a:lumMod val="50000"/>
                  </a:schemeClr>
                </a:solidFill>
              </a:rPr>
              <a:t> images.</a:t>
            </a:r>
            <a:r>
              <a:rPr lang="en-AU" sz="1400" b="1" dirty="0">
                <a:solidFill>
                  <a:schemeClr val="accent5">
                    <a:lumMod val="50000"/>
                  </a:schemeClr>
                </a:solidFill>
              </a:rPr>
              <a:t> </a:t>
            </a:r>
            <a:endParaRPr lang="en-US" sz="1400" dirty="0">
              <a:solidFill>
                <a:schemeClr val="accent5">
                  <a:lumMod val="50000"/>
                </a:schemeClr>
              </a:solidFill>
            </a:endParaRPr>
          </a:p>
        </p:txBody>
      </p:sp>
    </p:spTree>
    <p:extLst>
      <p:ext uri="{BB962C8B-B14F-4D97-AF65-F5344CB8AC3E}">
        <p14:creationId xmlns:p14="http://schemas.microsoft.com/office/powerpoint/2010/main" val="3104293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70EC6-D1E8-AE65-AE14-AA4E969312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18F92E-93E6-4D4F-8EBE-67337DD558C5}"/>
              </a:ext>
            </a:extLst>
          </p:cNvPr>
          <p:cNvSpPr>
            <a:spLocks noGrp="1"/>
          </p:cNvSpPr>
          <p:nvPr>
            <p:ph type="title"/>
          </p:nvPr>
        </p:nvSpPr>
        <p:spPr/>
        <p:txBody>
          <a:bodyPr>
            <a:normAutofit/>
          </a:bodyPr>
          <a:lstStyle/>
          <a:p>
            <a:r>
              <a:rPr lang="en-US" dirty="0"/>
              <a:t>Performance Comparison with </a:t>
            </a:r>
            <a:r>
              <a:rPr lang="en-US" dirty="0" err="1"/>
              <a:t>WSClean</a:t>
            </a:r>
            <a:r>
              <a:rPr lang="en-US" dirty="0"/>
              <a:t> </a:t>
            </a:r>
          </a:p>
        </p:txBody>
      </p:sp>
      <p:sp>
        <p:nvSpPr>
          <p:cNvPr id="3" name="Slide Number Placeholder 2">
            <a:extLst>
              <a:ext uri="{FF2B5EF4-FFF2-40B4-BE49-F238E27FC236}">
                <a16:creationId xmlns:a16="http://schemas.microsoft.com/office/drawing/2014/main" id="{50ECB14F-FD26-650B-712E-F33D69430075}"/>
              </a:ext>
            </a:extLst>
          </p:cNvPr>
          <p:cNvSpPr>
            <a:spLocks noGrp="1"/>
          </p:cNvSpPr>
          <p:nvPr>
            <p:ph type="sldNum" sz="quarter" idx="12"/>
          </p:nvPr>
        </p:nvSpPr>
        <p:spPr/>
        <p:txBody>
          <a:bodyPr/>
          <a:lstStyle/>
          <a:p>
            <a:fld id="{75613D53-8070-0A4F-98C4-E1C4E71CB17B}" type="slidenum">
              <a:rPr lang="en-US" smtClean="0"/>
              <a:t>13</a:t>
            </a:fld>
            <a:endParaRPr lang="en-US"/>
          </a:p>
        </p:txBody>
      </p:sp>
      <p:graphicFrame>
        <p:nvGraphicFramePr>
          <p:cNvPr id="9" name="Chart 8">
            <a:extLst>
              <a:ext uri="{FF2B5EF4-FFF2-40B4-BE49-F238E27FC236}">
                <a16:creationId xmlns:a16="http://schemas.microsoft.com/office/drawing/2014/main" id="{F0D8EB97-5755-1A55-7205-1B7C12D01423}"/>
              </a:ext>
            </a:extLst>
          </p:cNvPr>
          <p:cNvGraphicFramePr/>
          <p:nvPr>
            <p:extLst>
              <p:ext uri="{D42A27DB-BD31-4B8C-83A1-F6EECF244321}">
                <p14:modId xmlns:p14="http://schemas.microsoft.com/office/powerpoint/2010/main" val="651672231"/>
              </p:ext>
            </p:extLst>
          </p:nvPr>
        </p:nvGraphicFramePr>
        <p:xfrm>
          <a:off x="895220" y="1453897"/>
          <a:ext cx="5377564" cy="4202122"/>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a:extLst>
              <a:ext uri="{FF2B5EF4-FFF2-40B4-BE49-F238E27FC236}">
                <a16:creationId xmlns:a16="http://schemas.microsoft.com/office/drawing/2014/main" id="{00A4CB5D-F365-816C-D1A5-331C50E8E8AC}"/>
              </a:ext>
            </a:extLst>
          </p:cNvPr>
          <p:cNvSpPr txBox="1"/>
          <p:nvPr/>
        </p:nvSpPr>
        <p:spPr>
          <a:xfrm>
            <a:off x="6510528" y="1965193"/>
            <a:ext cx="5071195" cy="3416320"/>
          </a:xfrm>
          <a:prstGeom prst="rect">
            <a:avLst/>
          </a:prstGeom>
          <a:noFill/>
        </p:spPr>
        <p:txBody>
          <a:bodyPr wrap="square" rtlCol="0">
            <a:spAutoFit/>
          </a:bodyPr>
          <a:lstStyle/>
          <a:p>
            <a:r>
              <a:rPr lang="en-US" dirty="0"/>
              <a:t>A speedup of </a:t>
            </a:r>
            <a:r>
              <a:rPr lang="en-AU" b="1" dirty="0"/>
              <a:t>3687x</a:t>
            </a:r>
          </a:p>
          <a:p>
            <a:endParaRPr lang="en-AU" b="1" dirty="0"/>
          </a:p>
          <a:p>
            <a:r>
              <a:rPr lang="en-AU" dirty="0" err="1"/>
              <a:t>WSClean</a:t>
            </a:r>
            <a:r>
              <a:rPr lang="en-AU" dirty="0"/>
              <a:t> was run on a </a:t>
            </a:r>
            <a:r>
              <a:rPr lang="en-AU" dirty="0" err="1"/>
              <a:t>Garrawarla</a:t>
            </a:r>
            <a:r>
              <a:rPr lang="en-AU" dirty="0"/>
              <a:t> node -  40 CPU cores + V100 GPU</a:t>
            </a:r>
          </a:p>
          <a:p>
            <a:endParaRPr lang="en-AU" dirty="0"/>
          </a:p>
          <a:p>
            <a:r>
              <a:rPr lang="en-AU" dirty="0"/>
              <a:t>BLINK was executed on a </a:t>
            </a:r>
            <a:r>
              <a:rPr lang="en-AU" dirty="0" err="1"/>
              <a:t>Setonix’s</a:t>
            </a:r>
            <a:r>
              <a:rPr lang="en-AU" dirty="0"/>
              <a:t> MI250X Graphics Compute Die (GCD, a MI250X has two of them)</a:t>
            </a:r>
          </a:p>
          <a:p>
            <a:endParaRPr lang="en-AU" dirty="0"/>
          </a:p>
          <a:p>
            <a:r>
              <a:rPr lang="en-AU" dirty="0"/>
              <a:t>BLINK timing includes I/O for a fair comparison – but it won’t need to write images to disk to perform an FRB search.</a:t>
            </a:r>
            <a:endParaRPr lang="en-US" dirty="0"/>
          </a:p>
        </p:txBody>
      </p:sp>
      <p:sp>
        <p:nvSpPr>
          <p:cNvPr id="4" name="TextBox 3">
            <a:extLst>
              <a:ext uri="{FF2B5EF4-FFF2-40B4-BE49-F238E27FC236}">
                <a16:creationId xmlns:a16="http://schemas.microsoft.com/office/drawing/2014/main" id="{C9D145D4-C99E-7D7C-F71A-F2B2DFAC0BB4}"/>
              </a:ext>
            </a:extLst>
          </p:cNvPr>
          <p:cNvSpPr txBox="1"/>
          <p:nvPr/>
        </p:nvSpPr>
        <p:spPr>
          <a:xfrm>
            <a:off x="838200" y="5656018"/>
            <a:ext cx="5672328" cy="738664"/>
          </a:xfrm>
          <a:prstGeom prst="rect">
            <a:avLst/>
          </a:prstGeom>
          <a:noFill/>
        </p:spPr>
        <p:txBody>
          <a:bodyPr wrap="square" rtlCol="0">
            <a:spAutoFit/>
          </a:bodyPr>
          <a:lstStyle/>
          <a:p>
            <a:r>
              <a:rPr lang="en-AU" sz="1400" b="1" dirty="0">
                <a:solidFill>
                  <a:schemeClr val="accent5">
                    <a:lumMod val="50000"/>
                  </a:schemeClr>
                </a:solidFill>
              </a:rPr>
              <a:t>Figure 10. </a:t>
            </a:r>
            <a:r>
              <a:rPr lang="en-AU" sz="1400" dirty="0">
                <a:solidFill>
                  <a:schemeClr val="accent5">
                    <a:lumMod val="50000"/>
                  </a:schemeClr>
                </a:solidFill>
              </a:rPr>
              <a:t>The BLINK imaging pipeline delivers an enormous speedup compared to </a:t>
            </a:r>
            <a:r>
              <a:rPr lang="en-AU" sz="1400" dirty="0" err="1">
                <a:solidFill>
                  <a:schemeClr val="accent5">
                    <a:lumMod val="50000"/>
                  </a:schemeClr>
                </a:solidFill>
              </a:rPr>
              <a:t>WSClean</a:t>
            </a:r>
            <a:r>
              <a:rPr lang="en-AU" sz="1400" dirty="0">
                <a:solidFill>
                  <a:schemeClr val="accent5">
                    <a:lumMod val="50000"/>
                  </a:schemeClr>
                </a:solidFill>
              </a:rPr>
              <a:t>, making high-time resolution imaging for the MWA possible.</a:t>
            </a:r>
            <a:r>
              <a:rPr lang="en-AU" sz="1400" b="1" dirty="0">
                <a:solidFill>
                  <a:schemeClr val="accent5">
                    <a:lumMod val="50000"/>
                  </a:schemeClr>
                </a:solidFill>
              </a:rPr>
              <a:t> </a:t>
            </a:r>
            <a:endParaRPr lang="en-US" sz="1400" dirty="0">
              <a:solidFill>
                <a:schemeClr val="accent5">
                  <a:lumMod val="50000"/>
                </a:schemeClr>
              </a:solidFill>
            </a:endParaRPr>
          </a:p>
        </p:txBody>
      </p:sp>
    </p:spTree>
    <p:extLst>
      <p:ext uri="{BB962C8B-B14F-4D97-AF65-F5344CB8AC3E}">
        <p14:creationId xmlns:p14="http://schemas.microsoft.com/office/powerpoint/2010/main" val="3453149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94047-160B-FC1D-8A9A-C5CBB7FC84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81627F-D17E-A1A8-F4E7-172458E4FA52}"/>
              </a:ext>
            </a:extLst>
          </p:cNvPr>
          <p:cNvSpPr>
            <a:spLocks noGrp="1"/>
          </p:cNvSpPr>
          <p:nvPr>
            <p:ph type="title"/>
          </p:nvPr>
        </p:nvSpPr>
        <p:spPr/>
        <p:txBody>
          <a:bodyPr>
            <a:normAutofit/>
          </a:bodyPr>
          <a:lstStyle/>
          <a:p>
            <a:r>
              <a:rPr lang="en-US" dirty="0"/>
              <a:t>BLINK papers published in PASA</a:t>
            </a:r>
          </a:p>
        </p:txBody>
      </p:sp>
      <p:sp>
        <p:nvSpPr>
          <p:cNvPr id="3" name="Content Placeholder 4">
            <a:extLst>
              <a:ext uri="{FF2B5EF4-FFF2-40B4-BE49-F238E27FC236}">
                <a16:creationId xmlns:a16="http://schemas.microsoft.com/office/drawing/2014/main" id="{B345549D-DBCE-0EE1-990D-ADD1097B0E8E}"/>
              </a:ext>
            </a:extLst>
          </p:cNvPr>
          <p:cNvSpPr>
            <a:spLocks noGrp="1"/>
          </p:cNvSpPr>
          <p:nvPr>
            <p:ph idx="1"/>
          </p:nvPr>
        </p:nvSpPr>
        <p:spPr>
          <a:xfrm>
            <a:off x="838200" y="5264719"/>
            <a:ext cx="7035800" cy="822814"/>
          </a:xfrm>
        </p:spPr>
        <p:txBody>
          <a:bodyPr>
            <a:normAutofit/>
          </a:bodyPr>
          <a:lstStyle/>
          <a:p>
            <a:pPr marL="0" indent="0">
              <a:buNone/>
            </a:pPr>
            <a:r>
              <a:rPr lang="en-US" sz="2000" dirty="0"/>
              <a:t>The BLINK source code is now publicly available on GitHub: </a:t>
            </a:r>
            <a:r>
              <a:rPr lang="en-US" sz="2000" dirty="0">
                <a:hlinkClick r:id="rId2"/>
              </a:rPr>
              <a:t>https://github.com/PaCER-BLINK-Project</a:t>
            </a:r>
            <a:r>
              <a:rPr lang="en-US" sz="2000" dirty="0"/>
              <a:t> </a:t>
            </a:r>
          </a:p>
        </p:txBody>
      </p:sp>
      <p:sp>
        <p:nvSpPr>
          <p:cNvPr id="5" name="Slide Number Placeholder 4">
            <a:extLst>
              <a:ext uri="{FF2B5EF4-FFF2-40B4-BE49-F238E27FC236}">
                <a16:creationId xmlns:a16="http://schemas.microsoft.com/office/drawing/2014/main" id="{364F1016-805F-7E01-18F9-C3518D202B35}"/>
              </a:ext>
            </a:extLst>
          </p:cNvPr>
          <p:cNvSpPr>
            <a:spLocks noGrp="1"/>
          </p:cNvSpPr>
          <p:nvPr>
            <p:ph type="sldNum" sz="quarter" idx="12"/>
          </p:nvPr>
        </p:nvSpPr>
        <p:spPr/>
        <p:txBody>
          <a:bodyPr/>
          <a:lstStyle/>
          <a:p>
            <a:fld id="{75613D53-8070-0A4F-98C4-E1C4E71CB17B}" type="slidenum">
              <a:rPr lang="en-US" smtClean="0"/>
              <a:t>14</a:t>
            </a:fld>
            <a:endParaRPr lang="en-US"/>
          </a:p>
        </p:txBody>
      </p:sp>
      <p:pic>
        <p:nvPicPr>
          <p:cNvPr id="4" name="Picture 3">
            <a:extLst>
              <a:ext uri="{FF2B5EF4-FFF2-40B4-BE49-F238E27FC236}">
                <a16:creationId xmlns:a16="http://schemas.microsoft.com/office/drawing/2014/main" id="{236B3EA4-8EBF-310A-9AC9-38A07C9260F5}"/>
              </a:ext>
            </a:extLst>
          </p:cNvPr>
          <p:cNvPicPr>
            <a:picLocks noChangeAspect="1"/>
          </p:cNvPicPr>
          <p:nvPr/>
        </p:nvPicPr>
        <p:blipFill>
          <a:blip r:embed="rId3"/>
          <a:stretch>
            <a:fillRect/>
          </a:stretch>
        </p:blipFill>
        <p:spPr>
          <a:xfrm>
            <a:off x="6219491" y="1690688"/>
            <a:ext cx="4837974" cy="3250367"/>
          </a:xfrm>
          <a:prstGeom prst="rect">
            <a:avLst/>
          </a:prstGeom>
        </p:spPr>
      </p:pic>
      <p:pic>
        <p:nvPicPr>
          <p:cNvPr id="6" name="Picture 5">
            <a:extLst>
              <a:ext uri="{FF2B5EF4-FFF2-40B4-BE49-F238E27FC236}">
                <a16:creationId xmlns:a16="http://schemas.microsoft.com/office/drawing/2014/main" id="{EB011DEA-FE9B-AC49-B6B2-D96199545698}"/>
              </a:ext>
            </a:extLst>
          </p:cNvPr>
          <p:cNvPicPr>
            <a:picLocks noChangeAspect="1"/>
          </p:cNvPicPr>
          <p:nvPr/>
        </p:nvPicPr>
        <p:blipFill>
          <a:blip r:embed="rId4"/>
          <a:stretch>
            <a:fillRect/>
          </a:stretch>
        </p:blipFill>
        <p:spPr>
          <a:xfrm>
            <a:off x="838200" y="1690688"/>
            <a:ext cx="4738767" cy="3250367"/>
          </a:xfrm>
          <a:prstGeom prst="rect">
            <a:avLst/>
          </a:prstGeom>
        </p:spPr>
      </p:pic>
    </p:spTree>
    <p:extLst>
      <p:ext uri="{BB962C8B-B14F-4D97-AF65-F5344CB8AC3E}">
        <p14:creationId xmlns:p14="http://schemas.microsoft.com/office/powerpoint/2010/main" val="9643953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D649D-0DF9-246C-077E-3BE97113999C}"/>
              </a:ext>
            </a:extLst>
          </p:cNvPr>
          <p:cNvSpPr>
            <a:spLocks noGrp="1"/>
          </p:cNvSpPr>
          <p:nvPr>
            <p:ph type="title"/>
          </p:nvPr>
        </p:nvSpPr>
        <p:spPr/>
        <p:txBody>
          <a:bodyPr>
            <a:normAutofit/>
          </a:bodyPr>
          <a:lstStyle/>
          <a:p>
            <a:r>
              <a:rPr lang="en-US" dirty="0"/>
              <a:t>Incremental and distributed </a:t>
            </a:r>
            <a:r>
              <a:rPr lang="en-US" dirty="0" err="1"/>
              <a:t>dedispersion</a:t>
            </a:r>
            <a:endParaRPr lang="en-US" dirty="0"/>
          </a:p>
        </p:txBody>
      </p:sp>
      <p:sp>
        <p:nvSpPr>
          <p:cNvPr id="3" name="Slide Number Placeholder 2">
            <a:extLst>
              <a:ext uri="{FF2B5EF4-FFF2-40B4-BE49-F238E27FC236}">
                <a16:creationId xmlns:a16="http://schemas.microsoft.com/office/drawing/2014/main" id="{1DDE684A-DCC9-27D3-E339-DFD33DC3F013}"/>
              </a:ext>
            </a:extLst>
          </p:cNvPr>
          <p:cNvSpPr>
            <a:spLocks noGrp="1"/>
          </p:cNvSpPr>
          <p:nvPr>
            <p:ph type="sldNum" sz="quarter" idx="12"/>
          </p:nvPr>
        </p:nvSpPr>
        <p:spPr/>
        <p:txBody>
          <a:bodyPr/>
          <a:lstStyle/>
          <a:p>
            <a:fld id="{75613D53-8070-0A4F-98C4-E1C4E71CB17B}" type="slidenum">
              <a:rPr lang="en-US" smtClean="0"/>
              <a:t>15</a:t>
            </a:fld>
            <a:endParaRPr lang="en-US"/>
          </a:p>
        </p:txBody>
      </p:sp>
      <p:pic>
        <p:nvPicPr>
          <p:cNvPr id="9" name="Picture 8" descr="A diagram of a graph&#10;&#10;AI-generated content may be incorrect.">
            <a:extLst>
              <a:ext uri="{FF2B5EF4-FFF2-40B4-BE49-F238E27FC236}">
                <a16:creationId xmlns:a16="http://schemas.microsoft.com/office/drawing/2014/main" id="{191E0936-7366-32E7-97B4-2EA4F78E7C7E}"/>
              </a:ext>
            </a:extLst>
          </p:cNvPr>
          <p:cNvPicPr>
            <a:picLocks noChangeAspect="1"/>
          </p:cNvPicPr>
          <p:nvPr/>
        </p:nvPicPr>
        <p:blipFill>
          <a:blip r:embed="rId2"/>
          <a:stretch>
            <a:fillRect/>
          </a:stretch>
        </p:blipFill>
        <p:spPr>
          <a:xfrm>
            <a:off x="5903117" y="1690688"/>
            <a:ext cx="5450682" cy="3905440"/>
          </a:xfrm>
          <a:prstGeom prst="rect">
            <a:avLst/>
          </a:prstGeom>
        </p:spPr>
      </p:pic>
      <p:sp>
        <p:nvSpPr>
          <p:cNvPr id="10" name="TextBox 9">
            <a:extLst>
              <a:ext uri="{FF2B5EF4-FFF2-40B4-BE49-F238E27FC236}">
                <a16:creationId xmlns:a16="http://schemas.microsoft.com/office/drawing/2014/main" id="{987F57E1-C19C-D645-88EE-26F34E83E05E}"/>
              </a:ext>
            </a:extLst>
          </p:cNvPr>
          <p:cNvSpPr txBox="1"/>
          <p:nvPr/>
        </p:nvSpPr>
        <p:spPr>
          <a:xfrm>
            <a:off x="484183" y="1715195"/>
            <a:ext cx="5313113" cy="3693319"/>
          </a:xfrm>
          <a:prstGeom prst="rect">
            <a:avLst/>
          </a:prstGeom>
          <a:noFill/>
        </p:spPr>
        <p:txBody>
          <a:bodyPr wrap="square" rtlCol="0">
            <a:spAutoFit/>
          </a:bodyPr>
          <a:lstStyle/>
          <a:p>
            <a:pPr marL="285750" indent="-285750">
              <a:buFont typeface="Arial" panose="020B0604020202020204" pitchFamily="34" charset="0"/>
              <a:buChar char="•"/>
            </a:pPr>
            <a:r>
              <a:rPr lang="en-US" dirty="0"/>
              <a:t>Can’t hold 40s (dispersive delay) worth of images in memory.</a:t>
            </a:r>
          </a:p>
          <a:p>
            <a:pPr marL="285750" indent="-285750">
              <a:buFont typeface="Arial" panose="020B0604020202020204" pitchFamily="34" charset="0"/>
              <a:buChar char="•"/>
            </a:pPr>
            <a:r>
              <a:rPr lang="en-US" dirty="0"/>
              <a:t>There is a dynamic spectrum for each pixel.</a:t>
            </a:r>
          </a:p>
          <a:p>
            <a:pPr marL="285750" indent="-285750">
              <a:buFont typeface="Arial" panose="020B0604020202020204" pitchFamily="34" charset="0"/>
              <a:buChar char="•"/>
            </a:pPr>
            <a:r>
              <a:rPr lang="en-US" dirty="0"/>
              <a:t>Split dynamic spectra in frequency and time.</a:t>
            </a:r>
          </a:p>
          <a:p>
            <a:pPr marL="285750" indent="-285750">
              <a:buFont typeface="Arial" panose="020B0604020202020204" pitchFamily="34" charset="0"/>
              <a:buChar char="•"/>
            </a:pPr>
            <a:r>
              <a:rPr lang="en-US" dirty="0"/>
              <a:t>compute de-dispersed time series for every pixel, at the same time and incrementally, as each second and coarse channel of an observation is imaged, then images are discarded.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r>
              <a:rPr lang="en-US" dirty="0"/>
              <a:t>A detailed description of the algorithm is the subject of my next Ph.D. publication, currently in preparation.</a:t>
            </a:r>
          </a:p>
        </p:txBody>
      </p:sp>
      <p:sp>
        <p:nvSpPr>
          <p:cNvPr id="13" name="TextBox 12">
            <a:extLst>
              <a:ext uri="{FF2B5EF4-FFF2-40B4-BE49-F238E27FC236}">
                <a16:creationId xmlns:a16="http://schemas.microsoft.com/office/drawing/2014/main" id="{89CD841C-D0A6-92BD-9C88-30849CA403A9}"/>
              </a:ext>
            </a:extLst>
          </p:cNvPr>
          <p:cNvSpPr txBox="1"/>
          <p:nvPr/>
        </p:nvSpPr>
        <p:spPr>
          <a:xfrm>
            <a:off x="5797296" y="5668461"/>
            <a:ext cx="5457062" cy="954107"/>
          </a:xfrm>
          <a:prstGeom prst="rect">
            <a:avLst/>
          </a:prstGeom>
          <a:noFill/>
        </p:spPr>
        <p:txBody>
          <a:bodyPr wrap="square" rtlCol="0">
            <a:spAutoFit/>
          </a:bodyPr>
          <a:lstStyle/>
          <a:p>
            <a:r>
              <a:rPr lang="en-US" sz="1400" b="1" i="1" dirty="0">
                <a:solidFill>
                  <a:schemeClr val="accent5">
                    <a:lumMod val="50000"/>
                  </a:schemeClr>
                </a:solidFill>
              </a:rPr>
              <a:t>Figure 11. </a:t>
            </a:r>
            <a:r>
              <a:rPr lang="en-US" sz="1400" i="1" dirty="0">
                <a:solidFill>
                  <a:schemeClr val="accent5">
                    <a:lumMod val="50000"/>
                  </a:schemeClr>
                </a:solidFill>
              </a:rPr>
              <a:t>The BLINK </a:t>
            </a:r>
            <a:r>
              <a:rPr lang="en-US" sz="1400" i="1" dirty="0" err="1">
                <a:solidFill>
                  <a:schemeClr val="accent5">
                    <a:lumMod val="50000"/>
                  </a:schemeClr>
                </a:solidFill>
              </a:rPr>
              <a:t>dedispersion</a:t>
            </a:r>
            <a:r>
              <a:rPr lang="en-US" sz="1400" i="1" dirty="0">
                <a:solidFill>
                  <a:schemeClr val="accent5">
                    <a:lumMod val="50000"/>
                  </a:schemeClr>
                </a:solidFill>
              </a:rPr>
              <a:t> algorithm handles multiple dynamic spectra at the same time, pictured in different colors in the figure above. Dynamic spectra are partitioned across frequency and time to handle the large volume of data in multiple steps.</a:t>
            </a:r>
          </a:p>
        </p:txBody>
      </p:sp>
    </p:spTree>
    <p:extLst>
      <p:ext uri="{BB962C8B-B14F-4D97-AF65-F5344CB8AC3E}">
        <p14:creationId xmlns:p14="http://schemas.microsoft.com/office/powerpoint/2010/main" val="26270068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7C982-C711-9583-D13E-4F8D54D164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440975-2163-41BD-D493-C16E59F7B83F}"/>
              </a:ext>
            </a:extLst>
          </p:cNvPr>
          <p:cNvSpPr>
            <a:spLocks noGrp="1"/>
          </p:cNvSpPr>
          <p:nvPr>
            <p:ph type="title"/>
          </p:nvPr>
        </p:nvSpPr>
        <p:spPr/>
        <p:txBody>
          <a:bodyPr>
            <a:normAutofit/>
          </a:bodyPr>
          <a:lstStyle/>
          <a:p>
            <a:r>
              <a:rPr lang="en-US" dirty="0"/>
              <a:t>Peak detection &amp; localization</a:t>
            </a:r>
          </a:p>
        </p:txBody>
      </p:sp>
      <p:pic>
        <p:nvPicPr>
          <p:cNvPr id="11" name="Content Placeholder 10" descr="A person pointing at a graph&#10;&#10;AI-generated content may be incorrect.">
            <a:extLst>
              <a:ext uri="{FF2B5EF4-FFF2-40B4-BE49-F238E27FC236}">
                <a16:creationId xmlns:a16="http://schemas.microsoft.com/office/drawing/2014/main" id="{E1BA58AB-13BE-F4CF-5592-CB9B5621EEE9}"/>
              </a:ext>
            </a:extLst>
          </p:cNvPr>
          <p:cNvPicPr>
            <a:picLocks noGrp="1" noChangeAspect="1"/>
          </p:cNvPicPr>
          <p:nvPr>
            <p:ph idx="1"/>
          </p:nvPr>
        </p:nvPicPr>
        <p:blipFill>
          <a:blip r:embed="rId2"/>
          <a:srcRect l="6165" t="7948" r="8247" b="4367"/>
          <a:stretch>
            <a:fillRect/>
          </a:stretch>
        </p:blipFill>
        <p:spPr>
          <a:xfrm>
            <a:off x="6361472" y="1558759"/>
            <a:ext cx="5288706" cy="4071054"/>
          </a:xfrm>
        </p:spPr>
      </p:pic>
      <p:sp>
        <p:nvSpPr>
          <p:cNvPr id="3" name="Slide Number Placeholder 2">
            <a:extLst>
              <a:ext uri="{FF2B5EF4-FFF2-40B4-BE49-F238E27FC236}">
                <a16:creationId xmlns:a16="http://schemas.microsoft.com/office/drawing/2014/main" id="{8FD606AF-8FD4-6ED0-8B8C-9B0D02B05099}"/>
              </a:ext>
            </a:extLst>
          </p:cNvPr>
          <p:cNvSpPr>
            <a:spLocks noGrp="1"/>
          </p:cNvSpPr>
          <p:nvPr>
            <p:ph type="sldNum" sz="quarter" idx="12"/>
          </p:nvPr>
        </p:nvSpPr>
        <p:spPr/>
        <p:txBody>
          <a:bodyPr/>
          <a:lstStyle/>
          <a:p>
            <a:fld id="{75613D53-8070-0A4F-98C4-E1C4E71CB17B}" type="slidenum">
              <a:rPr lang="en-US" smtClean="0"/>
              <a:t>16</a:t>
            </a:fld>
            <a:endParaRPr lang="en-US"/>
          </a:p>
        </p:txBody>
      </p:sp>
      <p:sp>
        <p:nvSpPr>
          <p:cNvPr id="12" name="TextBox 11">
            <a:extLst>
              <a:ext uri="{FF2B5EF4-FFF2-40B4-BE49-F238E27FC236}">
                <a16:creationId xmlns:a16="http://schemas.microsoft.com/office/drawing/2014/main" id="{FC1D531D-F75E-027F-082D-9E939AF2F383}"/>
              </a:ext>
            </a:extLst>
          </p:cNvPr>
          <p:cNvSpPr txBox="1"/>
          <p:nvPr/>
        </p:nvSpPr>
        <p:spPr>
          <a:xfrm>
            <a:off x="838198" y="1558759"/>
            <a:ext cx="5434586" cy="3416320"/>
          </a:xfrm>
          <a:prstGeom prst="rect">
            <a:avLst/>
          </a:prstGeom>
          <a:noFill/>
        </p:spPr>
        <p:txBody>
          <a:bodyPr wrap="square" rtlCol="0">
            <a:spAutoFit/>
          </a:bodyPr>
          <a:lstStyle/>
          <a:p>
            <a:pPr marL="285750" indent="-285750">
              <a:buFont typeface="Arial" panose="020B0604020202020204" pitchFamily="34" charset="0"/>
              <a:buChar char="•"/>
            </a:pPr>
            <a:r>
              <a:rPr lang="en-US" dirty="0"/>
              <a:t>The BLINK </a:t>
            </a:r>
            <a:r>
              <a:rPr lang="en-US" dirty="0" err="1"/>
              <a:t>dedispersion</a:t>
            </a:r>
            <a:r>
              <a:rPr lang="en-US" dirty="0"/>
              <a:t> algorithm produces </a:t>
            </a:r>
            <a:r>
              <a:rPr lang="en-US" dirty="0" err="1"/>
              <a:t>dedispersed</a:t>
            </a:r>
            <a:r>
              <a:rPr lang="en-US" dirty="0"/>
              <a:t> time series for every pixel coordinate.</a:t>
            </a:r>
          </a:p>
          <a:p>
            <a:endParaRPr lang="en-US" dirty="0"/>
          </a:p>
          <a:p>
            <a:pPr marL="285750" indent="-285750">
              <a:buFont typeface="Arial" panose="020B0604020202020204" pitchFamily="34" charset="0"/>
              <a:buChar char="•"/>
            </a:pPr>
            <a:r>
              <a:rPr lang="en-US" dirty="0"/>
              <a:t>Time series are searched for peaks using a Gaussian-based peak-finding procedure. Detections and the portion of time series they are found in, are saved on disk.</a:t>
            </a:r>
          </a:p>
          <a:p>
            <a:endParaRPr lang="en-US" dirty="0"/>
          </a:p>
          <a:p>
            <a:pPr marL="285750" indent="-285750">
              <a:buFont typeface="Arial" panose="020B0604020202020204" pitchFamily="34" charset="0"/>
              <a:buChar char="•"/>
            </a:pPr>
            <a:r>
              <a:rPr lang="en-US" dirty="0"/>
              <a:t>A detection map is a scatter plot mapping detections to their position in the </a:t>
            </a:r>
            <a:r>
              <a:rPr lang="en-US" dirty="0" err="1"/>
              <a:t>FoV</a:t>
            </a:r>
            <a:r>
              <a:rPr lang="en-US" dirty="0"/>
              <a:t>, their peak flux, and dispersion measure.</a:t>
            </a:r>
          </a:p>
          <a:p>
            <a:endParaRPr lang="en-US" dirty="0"/>
          </a:p>
        </p:txBody>
      </p:sp>
      <p:sp>
        <p:nvSpPr>
          <p:cNvPr id="5" name="TextBox 4">
            <a:extLst>
              <a:ext uri="{FF2B5EF4-FFF2-40B4-BE49-F238E27FC236}">
                <a16:creationId xmlns:a16="http://schemas.microsoft.com/office/drawing/2014/main" id="{E35CA098-3431-BEEE-D86D-4F6FC11968B1}"/>
              </a:ext>
            </a:extLst>
          </p:cNvPr>
          <p:cNvSpPr txBox="1"/>
          <p:nvPr/>
        </p:nvSpPr>
        <p:spPr>
          <a:xfrm>
            <a:off x="6361472" y="5713189"/>
            <a:ext cx="5457062" cy="523220"/>
          </a:xfrm>
          <a:prstGeom prst="rect">
            <a:avLst/>
          </a:prstGeom>
          <a:noFill/>
        </p:spPr>
        <p:txBody>
          <a:bodyPr wrap="square" rtlCol="0">
            <a:spAutoFit/>
          </a:bodyPr>
          <a:lstStyle/>
          <a:p>
            <a:r>
              <a:rPr lang="en-US" sz="1400" b="1" i="1" dirty="0">
                <a:solidFill>
                  <a:schemeClr val="accent5">
                    <a:lumMod val="50000"/>
                  </a:schemeClr>
                </a:solidFill>
              </a:rPr>
              <a:t>Figure 12. </a:t>
            </a:r>
            <a:r>
              <a:rPr lang="en-US" sz="1400" i="1" dirty="0">
                <a:solidFill>
                  <a:schemeClr val="accent5">
                    <a:lumMod val="50000"/>
                  </a:schemeClr>
                </a:solidFill>
              </a:rPr>
              <a:t>The detection of B0950 (big black dot) within the imaged </a:t>
            </a:r>
            <a:r>
              <a:rPr lang="en-US" sz="1400" i="1" dirty="0" err="1">
                <a:solidFill>
                  <a:schemeClr val="accent5">
                    <a:lumMod val="50000"/>
                  </a:schemeClr>
                </a:solidFill>
              </a:rPr>
              <a:t>FoV</a:t>
            </a:r>
            <a:r>
              <a:rPr lang="en-US" sz="1400" i="1" dirty="0">
                <a:solidFill>
                  <a:schemeClr val="accent5">
                    <a:lumMod val="50000"/>
                  </a:schemeClr>
                </a:solidFill>
              </a:rPr>
              <a:t>.</a:t>
            </a:r>
          </a:p>
        </p:txBody>
      </p:sp>
      <p:graphicFrame>
        <p:nvGraphicFramePr>
          <p:cNvPr id="6" name="Table 5">
            <a:extLst>
              <a:ext uri="{FF2B5EF4-FFF2-40B4-BE49-F238E27FC236}">
                <a16:creationId xmlns:a16="http://schemas.microsoft.com/office/drawing/2014/main" id="{F89F3431-A17E-3594-D060-C344565BC839}"/>
              </a:ext>
            </a:extLst>
          </p:cNvPr>
          <p:cNvGraphicFramePr>
            <a:graphicFrameLocks noGrp="1"/>
          </p:cNvGraphicFramePr>
          <p:nvPr/>
        </p:nvGraphicFramePr>
        <p:xfrm>
          <a:off x="836836" y="5179142"/>
          <a:ext cx="5225142" cy="690880"/>
        </p:xfrm>
        <a:graphic>
          <a:graphicData uri="http://schemas.openxmlformats.org/drawingml/2006/table">
            <a:tbl>
              <a:tblPr firstRow="1" bandRow="1">
                <a:tableStyleId>{7DF18680-E054-41AD-8BC1-D1AEF772440D}</a:tableStyleId>
              </a:tblPr>
              <a:tblGrid>
                <a:gridCol w="503853">
                  <a:extLst>
                    <a:ext uri="{9D8B030D-6E8A-4147-A177-3AD203B41FA5}">
                      <a16:colId xmlns:a16="http://schemas.microsoft.com/office/drawing/2014/main" val="1940656583"/>
                    </a:ext>
                  </a:extLst>
                </a:gridCol>
                <a:gridCol w="522514">
                  <a:extLst>
                    <a:ext uri="{9D8B030D-6E8A-4147-A177-3AD203B41FA5}">
                      <a16:colId xmlns:a16="http://schemas.microsoft.com/office/drawing/2014/main" val="1531301529"/>
                    </a:ext>
                  </a:extLst>
                </a:gridCol>
                <a:gridCol w="1474237">
                  <a:extLst>
                    <a:ext uri="{9D8B030D-6E8A-4147-A177-3AD203B41FA5}">
                      <a16:colId xmlns:a16="http://schemas.microsoft.com/office/drawing/2014/main" val="3913968168"/>
                    </a:ext>
                  </a:extLst>
                </a:gridCol>
                <a:gridCol w="982824">
                  <a:extLst>
                    <a:ext uri="{9D8B030D-6E8A-4147-A177-3AD203B41FA5}">
                      <a16:colId xmlns:a16="http://schemas.microsoft.com/office/drawing/2014/main" val="1647571101"/>
                    </a:ext>
                  </a:extLst>
                </a:gridCol>
                <a:gridCol w="870857">
                  <a:extLst>
                    <a:ext uri="{9D8B030D-6E8A-4147-A177-3AD203B41FA5}">
                      <a16:colId xmlns:a16="http://schemas.microsoft.com/office/drawing/2014/main" val="2974295678"/>
                    </a:ext>
                  </a:extLst>
                </a:gridCol>
                <a:gridCol w="870857">
                  <a:extLst>
                    <a:ext uri="{9D8B030D-6E8A-4147-A177-3AD203B41FA5}">
                      <a16:colId xmlns:a16="http://schemas.microsoft.com/office/drawing/2014/main" val="3846290422"/>
                    </a:ext>
                  </a:extLst>
                </a:gridCol>
              </a:tblGrid>
              <a:tr h="0">
                <a:tc>
                  <a:txBody>
                    <a:bodyPr/>
                    <a:lstStyle/>
                    <a:p>
                      <a:r>
                        <a:rPr lang="en-US" sz="1500" dirty="0"/>
                        <a:t>x</a:t>
                      </a:r>
                    </a:p>
                  </a:txBody>
                  <a:tcPr/>
                </a:tc>
                <a:tc>
                  <a:txBody>
                    <a:bodyPr/>
                    <a:lstStyle/>
                    <a:p>
                      <a:r>
                        <a:rPr lang="en-US" sz="1500" dirty="0"/>
                        <a:t>y</a:t>
                      </a:r>
                    </a:p>
                  </a:txBody>
                  <a:tcPr/>
                </a:tc>
                <a:tc>
                  <a:txBody>
                    <a:bodyPr/>
                    <a:lstStyle/>
                    <a:p>
                      <a:r>
                        <a:rPr lang="en-US" sz="1500" dirty="0"/>
                        <a:t>DM</a:t>
                      </a:r>
                    </a:p>
                  </a:txBody>
                  <a:tcPr/>
                </a:tc>
                <a:tc>
                  <a:txBody>
                    <a:bodyPr/>
                    <a:lstStyle/>
                    <a:p>
                      <a:r>
                        <a:rPr lang="en-US" sz="1500" dirty="0"/>
                        <a:t>Peak</a:t>
                      </a:r>
                    </a:p>
                  </a:txBody>
                  <a:tcPr/>
                </a:tc>
                <a:tc>
                  <a:txBody>
                    <a:bodyPr/>
                    <a:lstStyle/>
                    <a:p>
                      <a:r>
                        <a:rPr lang="en-US" sz="1500" dirty="0"/>
                        <a:t>Mean</a:t>
                      </a:r>
                    </a:p>
                  </a:txBody>
                  <a:tcPr/>
                </a:tc>
                <a:tc>
                  <a:txBody>
                    <a:bodyPr/>
                    <a:lstStyle/>
                    <a:p>
                      <a:r>
                        <a:rPr lang="en-US" sz="1500" dirty="0" err="1"/>
                        <a:t>Stdev</a:t>
                      </a:r>
                      <a:endParaRPr lang="en-US" sz="1500" dirty="0"/>
                    </a:p>
                  </a:txBody>
                  <a:tcPr/>
                </a:tc>
                <a:extLst>
                  <a:ext uri="{0D108BD9-81ED-4DB2-BD59-A6C34878D82A}">
                    <a16:rowId xmlns:a16="http://schemas.microsoft.com/office/drawing/2014/main" val="3863397252"/>
                  </a:ext>
                </a:extLst>
              </a:tr>
              <a:tr h="370840">
                <a:tc>
                  <a:txBody>
                    <a:bodyPr/>
                    <a:lstStyle/>
                    <a:p>
                      <a:r>
                        <a:rPr lang="en-US" sz="1500" dirty="0"/>
                        <a:t>59</a:t>
                      </a:r>
                    </a:p>
                  </a:txBody>
                  <a:tcPr/>
                </a:tc>
                <a:tc>
                  <a:txBody>
                    <a:bodyPr/>
                    <a:lstStyle/>
                    <a:p>
                      <a:r>
                        <a:rPr lang="en-US" sz="1500" dirty="0"/>
                        <a:t>630</a:t>
                      </a:r>
                    </a:p>
                  </a:txBody>
                  <a:tcPr/>
                </a:tc>
                <a:tc>
                  <a:txBody>
                    <a:bodyPr/>
                    <a:lstStyle/>
                    <a:p>
                      <a:r>
                        <a:rPr lang="en-US" sz="1500" dirty="0"/>
                        <a:t>2.97 pc cm</a:t>
                      </a:r>
                      <a:r>
                        <a:rPr lang="en-US" sz="1500" baseline="30000" dirty="0"/>
                        <a:t>-3</a:t>
                      </a:r>
                    </a:p>
                  </a:txBody>
                  <a:tcPr/>
                </a:tc>
                <a:tc>
                  <a:txBody>
                    <a:bodyPr/>
                    <a:lstStyle/>
                    <a:p>
                      <a:r>
                        <a:rPr lang="en-US" sz="1500" dirty="0"/>
                        <a:t>54.85 Jy</a:t>
                      </a:r>
                    </a:p>
                  </a:txBody>
                  <a:tcPr/>
                </a:tc>
                <a:tc>
                  <a:txBody>
                    <a:bodyPr/>
                    <a:lstStyle/>
                    <a:p>
                      <a:r>
                        <a:rPr lang="en-US" sz="1500" dirty="0"/>
                        <a:t>1.43 Jy</a:t>
                      </a:r>
                    </a:p>
                  </a:txBody>
                  <a:tcPr/>
                </a:tc>
                <a:tc>
                  <a:txBody>
                    <a:bodyPr/>
                    <a:lstStyle/>
                    <a:p>
                      <a:r>
                        <a:rPr lang="en-US" sz="1500" dirty="0"/>
                        <a:t>6.02</a:t>
                      </a:r>
                    </a:p>
                  </a:txBody>
                  <a:tcPr/>
                </a:tc>
                <a:extLst>
                  <a:ext uri="{0D108BD9-81ED-4DB2-BD59-A6C34878D82A}">
                    <a16:rowId xmlns:a16="http://schemas.microsoft.com/office/drawing/2014/main" val="2166797236"/>
                  </a:ext>
                </a:extLst>
              </a:tr>
            </a:tbl>
          </a:graphicData>
        </a:graphic>
      </p:graphicFrame>
      <p:cxnSp>
        <p:nvCxnSpPr>
          <p:cNvPr id="8" name="Straight Arrow Connector 7">
            <a:extLst>
              <a:ext uri="{FF2B5EF4-FFF2-40B4-BE49-F238E27FC236}">
                <a16:creationId xmlns:a16="http://schemas.microsoft.com/office/drawing/2014/main" id="{CCCECC10-CB09-5AFC-6C0D-FD483FFC3839}"/>
              </a:ext>
            </a:extLst>
          </p:cNvPr>
          <p:cNvCxnSpPr>
            <a:cxnSpLocks/>
          </p:cNvCxnSpPr>
          <p:nvPr/>
        </p:nvCxnSpPr>
        <p:spPr>
          <a:xfrm flipH="1">
            <a:off x="5274733" y="3488267"/>
            <a:ext cx="1651000" cy="1552158"/>
          </a:xfrm>
          <a:prstGeom prst="straightConnector1">
            <a:avLst/>
          </a:prstGeom>
          <a:ln w="412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38996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2E68B-CF00-53A3-1673-D4DC256F5A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9659A8-2254-7CCA-BDF8-10B36FD35E5A}"/>
              </a:ext>
            </a:extLst>
          </p:cNvPr>
          <p:cNvSpPr>
            <a:spLocks noGrp="1"/>
          </p:cNvSpPr>
          <p:nvPr>
            <p:ph type="title"/>
          </p:nvPr>
        </p:nvSpPr>
        <p:spPr/>
        <p:txBody>
          <a:bodyPr>
            <a:normAutofit/>
          </a:bodyPr>
          <a:lstStyle/>
          <a:p>
            <a:r>
              <a:rPr lang="en-US" dirty="0"/>
              <a:t>A more challenging test: the Crab pulsar</a:t>
            </a:r>
          </a:p>
        </p:txBody>
      </p:sp>
      <p:pic>
        <p:nvPicPr>
          <p:cNvPr id="7" name="Content Placeholder 6" descr="A graph with numbers and dots&#10;&#10;AI-generated content may be incorrect.">
            <a:extLst>
              <a:ext uri="{FF2B5EF4-FFF2-40B4-BE49-F238E27FC236}">
                <a16:creationId xmlns:a16="http://schemas.microsoft.com/office/drawing/2014/main" id="{ED28774C-4831-BAAA-6F04-4558A6193EAF}"/>
              </a:ext>
            </a:extLst>
          </p:cNvPr>
          <p:cNvPicPr>
            <a:picLocks noGrp="1" noChangeAspect="1"/>
          </p:cNvPicPr>
          <p:nvPr>
            <p:ph idx="1"/>
          </p:nvPr>
        </p:nvPicPr>
        <p:blipFill>
          <a:blip r:embed="rId2"/>
          <a:stretch>
            <a:fillRect/>
          </a:stretch>
        </p:blipFill>
        <p:spPr>
          <a:xfrm>
            <a:off x="6096001" y="1558213"/>
            <a:ext cx="4077006" cy="3564120"/>
          </a:xfrm>
        </p:spPr>
      </p:pic>
      <p:sp>
        <p:nvSpPr>
          <p:cNvPr id="3" name="Slide Number Placeholder 2">
            <a:extLst>
              <a:ext uri="{FF2B5EF4-FFF2-40B4-BE49-F238E27FC236}">
                <a16:creationId xmlns:a16="http://schemas.microsoft.com/office/drawing/2014/main" id="{10D5791F-4420-AEF8-390C-6DFF23E14F8C}"/>
              </a:ext>
            </a:extLst>
          </p:cNvPr>
          <p:cNvSpPr>
            <a:spLocks noGrp="1"/>
          </p:cNvSpPr>
          <p:nvPr>
            <p:ph type="sldNum" sz="quarter" idx="12"/>
          </p:nvPr>
        </p:nvSpPr>
        <p:spPr/>
        <p:txBody>
          <a:bodyPr/>
          <a:lstStyle/>
          <a:p>
            <a:fld id="{75613D53-8070-0A4F-98C4-E1C4E71CB17B}" type="slidenum">
              <a:rPr lang="en-US" smtClean="0"/>
              <a:t>17</a:t>
            </a:fld>
            <a:endParaRPr lang="en-US"/>
          </a:p>
        </p:txBody>
      </p:sp>
      <p:grpSp>
        <p:nvGrpSpPr>
          <p:cNvPr id="4" name="Group 3">
            <a:extLst>
              <a:ext uri="{FF2B5EF4-FFF2-40B4-BE49-F238E27FC236}">
                <a16:creationId xmlns:a16="http://schemas.microsoft.com/office/drawing/2014/main" id="{7E7711D9-A33C-0D88-185F-94BDA4B6594B}"/>
              </a:ext>
            </a:extLst>
          </p:cNvPr>
          <p:cNvGrpSpPr/>
          <p:nvPr/>
        </p:nvGrpSpPr>
        <p:grpSpPr>
          <a:xfrm>
            <a:off x="1256163" y="1558213"/>
            <a:ext cx="3705304" cy="3564120"/>
            <a:chOff x="967012" y="1558213"/>
            <a:chExt cx="4060378" cy="4060378"/>
          </a:xfrm>
        </p:grpSpPr>
        <p:pic>
          <p:nvPicPr>
            <p:cNvPr id="9" name="Picture 8" descr="A black background with white dots&#10;&#10;AI-generated content may be incorrect.">
              <a:extLst>
                <a:ext uri="{FF2B5EF4-FFF2-40B4-BE49-F238E27FC236}">
                  <a16:creationId xmlns:a16="http://schemas.microsoft.com/office/drawing/2014/main" id="{9BD78795-9A15-4081-42DC-18E5E1F1A60A}"/>
                </a:ext>
              </a:extLst>
            </p:cNvPr>
            <p:cNvPicPr>
              <a:picLocks noChangeAspect="1"/>
            </p:cNvPicPr>
            <p:nvPr/>
          </p:nvPicPr>
          <p:blipFill>
            <a:blip r:embed="rId3"/>
            <a:stretch>
              <a:fillRect/>
            </a:stretch>
          </p:blipFill>
          <p:spPr>
            <a:xfrm>
              <a:off x="967012" y="1558213"/>
              <a:ext cx="4060378" cy="4060378"/>
            </a:xfrm>
            <a:prstGeom prst="rect">
              <a:avLst/>
            </a:prstGeom>
          </p:spPr>
        </p:pic>
        <p:sp>
          <p:nvSpPr>
            <p:cNvPr id="10" name="Rectangle 9">
              <a:extLst>
                <a:ext uri="{FF2B5EF4-FFF2-40B4-BE49-F238E27FC236}">
                  <a16:creationId xmlns:a16="http://schemas.microsoft.com/office/drawing/2014/main" id="{2889B688-CE8C-FC7B-68BB-F6B79F6D1244}"/>
                </a:ext>
              </a:extLst>
            </p:cNvPr>
            <p:cNvSpPr/>
            <p:nvPr/>
          </p:nvSpPr>
          <p:spPr>
            <a:xfrm>
              <a:off x="2295917" y="1797479"/>
              <a:ext cx="426964" cy="449061"/>
            </a:xfrm>
            <a:prstGeom prst="rect">
              <a:avLst/>
            </a:prstGeom>
            <a:no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B295F1B-9FDF-154B-2D2E-50DF17D7E149}"/>
                </a:ext>
              </a:extLst>
            </p:cNvPr>
            <p:cNvSpPr txBox="1"/>
            <p:nvPr/>
          </p:nvSpPr>
          <p:spPr>
            <a:xfrm>
              <a:off x="2997201" y="2675748"/>
              <a:ext cx="1903085" cy="369332"/>
            </a:xfrm>
            <a:prstGeom prst="rect">
              <a:avLst/>
            </a:prstGeom>
            <a:noFill/>
          </p:spPr>
          <p:txBody>
            <a:bodyPr wrap="none" rtlCol="0">
              <a:spAutoFit/>
            </a:bodyPr>
            <a:lstStyle/>
            <a:p>
              <a:r>
                <a:rPr lang="en-US" dirty="0">
                  <a:solidFill>
                    <a:schemeClr val="bg1"/>
                  </a:solidFill>
                </a:rPr>
                <a:t>The Crab nebula</a:t>
              </a:r>
            </a:p>
          </p:txBody>
        </p:sp>
        <p:cxnSp>
          <p:nvCxnSpPr>
            <p:cNvPr id="15" name="Straight Arrow Connector 14">
              <a:extLst>
                <a:ext uri="{FF2B5EF4-FFF2-40B4-BE49-F238E27FC236}">
                  <a16:creationId xmlns:a16="http://schemas.microsoft.com/office/drawing/2014/main" id="{B1783145-C03A-3E32-98B7-2E779E0F73AF}"/>
                </a:ext>
              </a:extLst>
            </p:cNvPr>
            <p:cNvCxnSpPr>
              <a:cxnSpLocks/>
            </p:cNvCxnSpPr>
            <p:nvPr/>
          </p:nvCxnSpPr>
          <p:spPr>
            <a:xfrm flipH="1" flipV="1">
              <a:off x="2722881" y="2246540"/>
              <a:ext cx="306872" cy="429208"/>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F0996EC0-0CFC-7AE0-606A-F1F133B21505}"/>
              </a:ext>
            </a:extLst>
          </p:cNvPr>
          <p:cNvSpPr txBox="1"/>
          <p:nvPr/>
        </p:nvSpPr>
        <p:spPr>
          <a:xfrm>
            <a:off x="536495" y="5305922"/>
            <a:ext cx="10515599" cy="954107"/>
          </a:xfrm>
          <a:prstGeom prst="rect">
            <a:avLst/>
          </a:prstGeom>
          <a:noFill/>
        </p:spPr>
        <p:txBody>
          <a:bodyPr wrap="square" rtlCol="0">
            <a:spAutoFit/>
          </a:bodyPr>
          <a:lstStyle/>
          <a:p>
            <a:r>
              <a:rPr lang="en-US" sz="1400" b="1" i="1" dirty="0">
                <a:solidFill>
                  <a:schemeClr val="accent5">
                    <a:lumMod val="50000"/>
                  </a:schemeClr>
                </a:solidFill>
              </a:rPr>
              <a:t>Figures 13 (left) &amp; 14 (right). </a:t>
            </a:r>
            <a:r>
              <a:rPr lang="en-US" sz="1400" i="1" dirty="0">
                <a:solidFill>
                  <a:schemeClr val="accent5">
                    <a:lumMod val="50000"/>
                  </a:schemeClr>
                </a:solidFill>
              </a:rPr>
              <a:t>A long-exposure dirty image of the </a:t>
            </a:r>
            <a:r>
              <a:rPr lang="en-US" sz="1400" i="1" dirty="0" err="1">
                <a:solidFill>
                  <a:schemeClr val="accent5">
                    <a:lumMod val="50000"/>
                  </a:schemeClr>
                </a:solidFill>
              </a:rPr>
              <a:t>FoV</a:t>
            </a:r>
            <a:r>
              <a:rPr lang="en-US" sz="1400" i="1" dirty="0">
                <a:solidFill>
                  <a:schemeClr val="accent5">
                    <a:lumMod val="50000"/>
                  </a:schemeClr>
                </a:solidFill>
              </a:rPr>
              <a:t> containing the Crab nebula (left image). I run the BLINK FRB search pipeline on the observation, producing the detection map displayed on the right image. The detection (dot) of a bright (dot size) source is shown at the same position of the Crab nebula, with the same DM (dot </a:t>
            </a:r>
            <a:r>
              <a:rPr lang="en-US" sz="1400" i="1" dirty="0" err="1">
                <a:solidFill>
                  <a:schemeClr val="accent5">
                    <a:lumMod val="50000"/>
                  </a:schemeClr>
                </a:solidFill>
              </a:rPr>
              <a:t>colour</a:t>
            </a:r>
            <a:r>
              <a:rPr lang="en-US" sz="1400" i="1" dirty="0">
                <a:solidFill>
                  <a:schemeClr val="accent5">
                    <a:lumMod val="50000"/>
                  </a:schemeClr>
                </a:solidFill>
              </a:rPr>
              <a:t>) as the Crab pulsar. Several other minor detections are present in the </a:t>
            </a:r>
            <a:r>
              <a:rPr lang="en-US" sz="1400" i="1" dirty="0" err="1">
                <a:solidFill>
                  <a:schemeClr val="accent5">
                    <a:lumMod val="50000"/>
                  </a:schemeClr>
                </a:solidFill>
              </a:rPr>
              <a:t>FoV</a:t>
            </a:r>
            <a:r>
              <a:rPr lang="en-US" sz="1400" i="1" dirty="0">
                <a:solidFill>
                  <a:schemeClr val="accent5">
                    <a:lumMod val="50000"/>
                  </a:schemeClr>
                </a:solidFill>
              </a:rPr>
              <a:t>.</a:t>
            </a:r>
          </a:p>
        </p:txBody>
      </p:sp>
    </p:spTree>
    <p:extLst>
      <p:ext uri="{BB962C8B-B14F-4D97-AF65-F5344CB8AC3E}">
        <p14:creationId xmlns:p14="http://schemas.microsoft.com/office/powerpoint/2010/main" val="12392797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DE4F9-E723-047E-BC6C-7CC32EAF19F8}"/>
              </a:ext>
            </a:extLst>
          </p:cNvPr>
          <p:cNvSpPr>
            <a:spLocks noGrp="1"/>
          </p:cNvSpPr>
          <p:nvPr>
            <p:ph type="title"/>
          </p:nvPr>
        </p:nvSpPr>
        <p:spPr/>
        <p:txBody>
          <a:bodyPr>
            <a:normAutofit/>
          </a:bodyPr>
          <a:lstStyle/>
          <a:p>
            <a:r>
              <a:rPr lang="en-US" dirty="0"/>
              <a:t>Time Series of the Crab Detection</a:t>
            </a:r>
          </a:p>
        </p:txBody>
      </p:sp>
      <p:pic>
        <p:nvPicPr>
          <p:cNvPr id="5" name="Content Placeholder 4" descr="A graph of a graph&#10;&#10;AI-generated content may be incorrect.">
            <a:extLst>
              <a:ext uri="{FF2B5EF4-FFF2-40B4-BE49-F238E27FC236}">
                <a16:creationId xmlns:a16="http://schemas.microsoft.com/office/drawing/2014/main" id="{728A8C5E-DCC1-A1AD-40EE-8B6AF4439CE4}"/>
              </a:ext>
            </a:extLst>
          </p:cNvPr>
          <p:cNvPicPr>
            <a:picLocks noGrp="1" noChangeAspect="1"/>
          </p:cNvPicPr>
          <p:nvPr>
            <p:ph idx="1"/>
          </p:nvPr>
        </p:nvPicPr>
        <p:blipFill>
          <a:blip r:embed="rId2"/>
          <a:srcRect l="3749" t="5813" r="7404" b="2368"/>
          <a:stretch>
            <a:fillRect/>
          </a:stretch>
        </p:blipFill>
        <p:spPr>
          <a:xfrm>
            <a:off x="838201" y="1543627"/>
            <a:ext cx="4969933" cy="3580900"/>
          </a:xfrm>
        </p:spPr>
      </p:pic>
      <p:sp>
        <p:nvSpPr>
          <p:cNvPr id="3" name="Slide Number Placeholder 2">
            <a:extLst>
              <a:ext uri="{FF2B5EF4-FFF2-40B4-BE49-F238E27FC236}">
                <a16:creationId xmlns:a16="http://schemas.microsoft.com/office/drawing/2014/main" id="{33337E72-4DC9-23AE-BCE0-E8C5F193B0EB}"/>
              </a:ext>
            </a:extLst>
          </p:cNvPr>
          <p:cNvSpPr>
            <a:spLocks noGrp="1"/>
          </p:cNvSpPr>
          <p:nvPr>
            <p:ph type="sldNum" sz="quarter" idx="12"/>
          </p:nvPr>
        </p:nvSpPr>
        <p:spPr/>
        <p:txBody>
          <a:bodyPr/>
          <a:lstStyle/>
          <a:p>
            <a:fld id="{75613D53-8070-0A4F-98C4-E1C4E71CB17B}" type="slidenum">
              <a:rPr lang="en-US" smtClean="0"/>
              <a:t>18</a:t>
            </a:fld>
            <a:endParaRPr lang="en-US"/>
          </a:p>
        </p:txBody>
      </p:sp>
      <p:sp>
        <p:nvSpPr>
          <p:cNvPr id="6" name="TextBox 5">
            <a:extLst>
              <a:ext uri="{FF2B5EF4-FFF2-40B4-BE49-F238E27FC236}">
                <a16:creationId xmlns:a16="http://schemas.microsoft.com/office/drawing/2014/main" id="{2C4986E9-C1A8-98F7-FFD4-202BEECE27F9}"/>
              </a:ext>
            </a:extLst>
          </p:cNvPr>
          <p:cNvSpPr txBox="1"/>
          <p:nvPr/>
        </p:nvSpPr>
        <p:spPr>
          <a:xfrm>
            <a:off x="6096000" y="1543627"/>
            <a:ext cx="5271638" cy="4484369"/>
          </a:xfrm>
          <a:prstGeom prst="rect">
            <a:avLst/>
          </a:prstGeom>
          <a:noFill/>
        </p:spPr>
        <p:txBody>
          <a:bodyPr wrap="square" rtlCol="0">
            <a:spAutoFit/>
          </a:bodyPr>
          <a:lstStyle/>
          <a:p>
            <a:r>
              <a:rPr lang="en-US" dirty="0"/>
              <a:t>Processing details:</a:t>
            </a:r>
          </a:p>
          <a:p>
            <a:pPr marL="285750" indent="-285750">
              <a:lnSpc>
                <a:spcPct val="150000"/>
              </a:lnSpc>
              <a:buFont typeface="Arial" panose="020B0604020202020204" pitchFamily="34" charset="0"/>
              <a:buChar char="•"/>
            </a:pPr>
            <a:r>
              <a:rPr lang="en-US" dirty="0"/>
              <a:t>10 seconds of observation</a:t>
            </a:r>
          </a:p>
          <a:p>
            <a:pPr marL="285750" indent="-285750">
              <a:lnSpc>
                <a:spcPct val="150000"/>
              </a:lnSpc>
              <a:buFont typeface="Arial" panose="020B0604020202020204" pitchFamily="34" charset="0"/>
              <a:buChar char="•"/>
            </a:pPr>
            <a:r>
              <a:rPr lang="en-US" dirty="0"/>
              <a:t>20 </a:t>
            </a:r>
            <a:r>
              <a:rPr lang="en-US" dirty="0" err="1"/>
              <a:t>ms</a:t>
            </a:r>
            <a:r>
              <a:rPr lang="en-US" dirty="0"/>
              <a:t> / 40 kHz resolution</a:t>
            </a:r>
          </a:p>
          <a:p>
            <a:pPr marL="285750" indent="-285750">
              <a:lnSpc>
                <a:spcPct val="150000"/>
              </a:lnSpc>
              <a:buFont typeface="Arial" panose="020B0604020202020204" pitchFamily="34" charset="0"/>
              <a:buChar char="•"/>
            </a:pPr>
            <a:r>
              <a:rPr lang="en-US" dirty="0"/>
              <a:t>1024 x 1024 </a:t>
            </a:r>
            <a:r>
              <a:rPr lang="en-US" dirty="0" err="1"/>
              <a:t>px</a:t>
            </a:r>
            <a:r>
              <a:rPr lang="en-US" dirty="0"/>
              <a:t> image size</a:t>
            </a:r>
          </a:p>
          <a:p>
            <a:pPr marL="285750" indent="-285750">
              <a:lnSpc>
                <a:spcPct val="150000"/>
              </a:lnSpc>
              <a:buFont typeface="Arial" panose="020B0604020202020204" pitchFamily="34" charset="0"/>
              <a:buChar char="•"/>
            </a:pPr>
            <a:r>
              <a:rPr lang="en-US" dirty="0"/>
              <a:t>10 DM trials (50 to 60 pc cm</a:t>
            </a:r>
            <a:r>
              <a:rPr lang="en-US" baseline="30000" dirty="0"/>
              <a:t>-3</a:t>
            </a:r>
            <a:r>
              <a:rPr lang="en-US" dirty="0"/>
              <a:t>)</a:t>
            </a:r>
          </a:p>
          <a:p>
            <a:pPr marL="285750" indent="-285750">
              <a:lnSpc>
                <a:spcPct val="150000"/>
              </a:lnSpc>
              <a:buFont typeface="Arial" panose="020B0604020202020204" pitchFamily="34" charset="0"/>
              <a:buChar char="•"/>
            </a:pPr>
            <a:r>
              <a:rPr lang="en-US" dirty="0"/>
              <a:t>75 GB voltage data</a:t>
            </a:r>
          </a:p>
          <a:p>
            <a:pPr marL="285750" indent="-285750">
              <a:lnSpc>
                <a:spcPct val="150000"/>
              </a:lnSpc>
              <a:buFont typeface="Arial" panose="020B0604020202020204" pitchFamily="34" charset="0"/>
              <a:buChar char="•"/>
            </a:pPr>
            <a:r>
              <a:rPr lang="en-US" dirty="0"/>
              <a:t>1.6 TB worth of images produced and kept in memory</a:t>
            </a:r>
          </a:p>
          <a:p>
            <a:pPr marL="285750" indent="-285750">
              <a:lnSpc>
                <a:spcPct val="150000"/>
              </a:lnSpc>
              <a:buFont typeface="Arial" panose="020B0604020202020204" pitchFamily="34" charset="0"/>
              <a:buChar char="•"/>
            </a:pPr>
            <a:r>
              <a:rPr lang="en-AU" dirty="0"/>
              <a:t>5.2 billion sweeps computed</a:t>
            </a:r>
            <a:endParaRPr lang="en-US" dirty="0"/>
          </a:p>
          <a:p>
            <a:pPr marL="285750" indent="-285750">
              <a:lnSpc>
                <a:spcPct val="150000"/>
              </a:lnSpc>
              <a:buFont typeface="Arial" panose="020B0604020202020204" pitchFamily="34" charset="0"/>
              <a:buChar char="•"/>
            </a:pPr>
            <a:r>
              <a:rPr lang="en-US" dirty="0"/>
              <a:t>12 minutes compute time on a fully </a:t>
            </a:r>
            <a:r>
              <a:rPr lang="en-US" dirty="0" err="1"/>
              <a:t>utilised</a:t>
            </a:r>
            <a:r>
              <a:rPr lang="en-US" dirty="0"/>
              <a:t> </a:t>
            </a:r>
            <a:r>
              <a:rPr lang="en-US" dirty="0" err="1"/>
              <a:t>Setonix</a:t>
            </a:r>
            <a:r>
              <a:rPr lang="en-US" dirty="0"/>
              <a:t> GPU node (0.2 node hours).</a:t>
            </a:r>
          </a:p>
        </p:txBody>
      </p:sp>
      <p:sp>
        <p:nvSpPr>
          <p:cNvPr id="4" name="TextBox 3">
            <a:extLst>
              <a:ext uri="{FF2B5EF4-FFF2-40B4-BE49-F238E27FC236}">
                <a16:creationId xmlns:a16="http://schemas.microsoft.com/office/drawing/2014/main" id="{C8DCF91F-4D97-7FD8-284B-CD480C35C27C}"/>
              </a:ext>
            </a:extLst>
          </p:cNvPr>
          <p:cNvSpPr txBox="1"/>
          <p:nvPr/>
        </p:nvSpPr>
        <p:spPr>
          <a:xfrm>
            <a:off x="838200" y="5238173"/>
            <a:ext cx="5271638" cy="738664"/>
          </a:xfrm>
          <a:prstGeom prst="rect">
            <a:avLst/>
          </a:prstGeom>
          <a:noFill/>
        </p:spPr>
        <p:txBody>
          <a:bodyPr wrap="square" rtlCol="0">
            <a:spAutoFit/>
          </a:bodyPr>
          <a:lstStyle/>
          <a:p>
            <a:r>
              <a:rPr lang="en-US" sz="1400" b="1" i="1" dirty="0">
                <a:solidFill>
                  <a:schemeClr val="accent5">
                    <a:lumMod val="50000"/>
                  </a:schemeClr>
                </a:solidFill>
              </a:rPr>
              <a:t>Figures 15.</a:t>
            </a:r>
            <a:r>
              <a:rPr lang="en-US" sz="1400" i="1" dirty="0">
                <a:solidFill>
                  <a:schemeClr val="accent5">
                    <a:lumMod val="50000"/>
                  </a:schemeClr>
                </a:solidFill>
              </a:rPr>
              <a:t> The time series where the brightest Crab detections were found. Two Giant Pulses (GP) of the Crab pulsar have been detected at the start of the observation.</a:t>
            </a:r>
          </a:p>
        </p:txBody>
      </p:sp>
    </p:spTree>
    <p:extLst>
      <p:ext uri="{BB962C8B-B14F-4D97-AF65-F5344CB8AC3E}">
        <p14:creationId xmlns:p14="http://schemas.microsoft.com/office/powerpoint/2010/main" val="22267872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4C46E-DA09-82D6-B0F0-83557D41224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BBDCF71-CB16-FE0E-E1A1-C7B1B47EE61D}"/>
              </a:ext>
            </a:extLst>
          </p:cNvPr>
          <p:cNvSpPr>
            <a:spLocks noGrp="1"/>
          </p:cNvSpPr>
          <p:nvPr>
            <p:ph type="sldNum" sz="quarter" idx="12"/>
          </p:nvPr>
        </p:nvSpPr>
        <p:spPr/>
        <p:txBody>
          <a:bodyPr/>
          <a:lstStyle/>
          <a:p>
            <a:fld id="{75613D53-8070-0A4F-98C4-E1C4E71CB17B}" type="slidenum">
              <a:rPr lang="en-US" smtClean="0"/>
              <a:t>19</a:t>
            </a:fld>
            <a:endParaRPr lang="en-US"/>
          </a:p>
        </p:txBody>
      </p:sp>
      <p:graphicFrame>
        <p:nvGraphicFramePr>
          <p:cNvPr id="6" name="Content Placeholder 5">
            <a:extLst>
              <a:ext uri="{FF2B5EF4-FFF2-40B4-BE49-F238E27FC236}">
                <a16:creationId xmlns:a16="http://schemas.microsoft.com/office/drawing/2014/main" id="{5D3CC057-9001-0514-E4BF-C5BD901B51D7}"/>
              </a:ext>
            </a:extLst>
          </p:cNvPr>
          <p:cNvGraphicFramePr>
            <a:graphicFrameLocks noGrp="1"/>
          </p:cNvGraphicFramePr>
          <p:nvPr>
            <p:ph idx="1"/>
            <p:extLst>
              <p:ext uri="{D42A27DB-BD31-4B8C-83A1-F6EECF244321}">
                <p14:modId xmlns:p14="http://schemas.microsoft.com/office/powerpoint/2010/main" val="575781386"/>
              </p:ext>
            </p:extLst>
          </p:nvPr>
        </p:nvGraphicFramePr>
        <p:xfrm>
          <a:off x="79415" y="365125"/>
          <a:ext cx="12271249" cy="59161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9C142550-B012-E85D-B691-7368CA1FABB2}"/>
              </a:ext>
            </a:extLst>
          </p:cNvPr>
          <p:cNvSpPr>
            <a:spLocks noGrp="1"/>
          </p:cNvSpPr>
          <p:nvPr>
            <p:ph type="title"/>
          </p:nvPr>
        </p:nvSpPr>
        <p:spPr>
          <a:xfrm>
            <a:off x="838199" y="365125"/>
            <a:ext cx="11082867" cy="1325563"/>
          </a:xfrm>
        </p:spPr>
        <p:txBody>
          <a:bodyPr>
            <a:noAutofit/>
          </a:bodyPr>
          <a:lstStyle/>
          <a:p>
            <a:r>
              <a:rPr lang="en-US" dirty="0"/>
              <a:t>The BLINK Project: development history</a:t>
            </a:r>
          </a:p>
        </p:txBody>
      </p:sp>
    </p:spTree>
    <p:extLst>
      <p:ext uri="{BB962C8B-B14F-4D97-AF65-F5344CB8AC3E}">
        <p14:creationId xmlns:p14="http://schemas.microsoft.com/office/powerpoint/2010/main" val="3855882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02D47-C717-D964-5D7E-6B34CD3FC938}"/>
              </a:ext>
            </a:extLst>
          </p:cNvPr>
          <p:cNvSpPr>
            <a:spLocks noGrp="1"/>
          </p:cNvSpPr>
          <p:nvPr>
            <p:ph type="title"/>
          </p:nvPr>
        </p:nvSpPr>
        <p:spPr/>
        <p:txBody>
          <a:bodyPr/>
          <a:lstStyle/>
          <a:p>
            <a:r>
              <a:rPr lang="en-US" dirty="0"/>
              <a:t>The BLINK project at glance</a:t>
            </a:r>
          </a:p>
        </p:txBody>
      </p:sp>
      <p:sp>
        <p:nvSpPr>
          <p:cNvPr id="3" name="Content Placeholder 2">
            <a:extLst>
              <a:ext uri="{FF2B5EF4-FFF2-40B4-BE49-F238E27FC236}">
                <a16:creationId xmlns:a16="http://schemas.microsoft.com/office/drawing/2014/main" id="{9FAA6675-2DD2-14F2-6057-AE56468FEF1B}"/>
              </a:ext>
            </a:extLst>
          </p:cNvPr>
          <p:cNvSpPr>
            <a:spLocks noGrp="1"/>
          </p:cNvSpPr>
          <p:nvPr>
            <p:ph idx="1"/>
          </p:nvPr>
        </p:nvSpPr>
        <p:spPr>
          <a:xfrm>
            <a:off x="838199" y="1546225"/>
            <a:ext cx="10515600" cy="612775"/>
          </a:xfrm>
        </p:spPr>
        <p:txBody>
          <a:bodyPr>
            <a:noAutofit/>
          </a:bodyPr>
          <a:lstStyle/>
          <a:p>
            <a:pPr marL="0" indent="0">
              <a:buNone/>
            </a:pPr>
            <a:r>
              <a:rPr lang="en-US" sz="2000" b="1" dirty="0"/>
              <a:t>GOAL</a:t>
            </a:r>
            <a:r>
              <a:rPr lang="en-US" sz="2000" dirty="0"/>
              <a:t>: to search for low frequency (&lt; 300 MHz) Fast Radio Bursts (FRBs) within MWA Voltage Capture System (VCS) archival observations.</a:t>
            </a:r>
          </a:p>
        </p:txBody>
      </p:sp>
      <p:sp>
        <p:nvSpPr>
          <p:cNvPr id="4" name="Slide Number Placeholder 3">
            <a:extLst>
              <a:ext uri="{FF2B5EF4-FFF2-40B4-BE49-F238E27FC236}">
                <a16:creationId xmlns:a16="http://schemas.microsoft.com/office/drawing/2014/main" id="{569C51F1-A8B3-5A58-A0F1-2DB5314B191A}"/>
              </a:ext>
            </a:extLst>
          </p:cNvPr>
          <p:cNvSpPr>
            <a:spLocks noGrp="1"/>
          </p:cNvSpPr>
          <p:nvPr>
            <p:ph type="sldNum" sz="quarter" idx="12"/>
          </p:nvPr>
        </p:nvSpPr>
        <p:spPr/>
        <p:txBody>
          <a:bodyPr/>
          <a:lstStyle/>
          <a:p>
            <a:fld id="{75613D53-8070-0A4F-98C4-E1C4E71CB17B}" type="slidenum">
              <a:rPr lang="en-US" smtClean="0"/>
              <a:t>2</a:t>
            </a:fld>
            <a:endParaRPr lang="en-US"/>
          </a:p>
        </p:txBody>
      </p:sp>
      <p:graphicFrame>
        <p:nvGraphicFramePr>
          <p:cNvPr id="7" name="Diagram 6">
            <a:extLst>
              <a:ext uri="{FF2B5EF4-FFF2-40B4-BE49-F238E27FC236}">
                <a16:creationId xmlns:a16="http://schemas.microsoft.com/office/drawing/2014/main" id="{D59BC986-B932-3455-B212-68908166C137}"/>
              </a:ext>
            </a:extLst>
          </p:cNvPr>
          <p:cNvGraphicFramePr/>
          <p:nvPr>
            <p:extLst>
              <p:ext uri="{D42A27DB-BD31-4B8C-83A1-F6EECF244321}">
                <p14:modId xmlns:p14="http://schemas.microsoft.com/office/powerpoint/2010/main" val="2568862148"/>
              </p:ext>
            </p:extLst>
          </p:nvPr>
        </p:nvGraphicFramePr>
        <p:xfrm>
          <a:off x="1786467" y="1971675"/>
          <a:ext cx="8170332" cy="4103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7">
            <a:extLst>
              <a:ext uri="{FF2B5EF4-FFF2-40B4-BE49-F238E27FC236}">
                <a16:creationId xmlns:a16="http://schemas.microsoft.com/office/drawing/2014/main" id="{A5329E13-A257-2A64-618E-DA832AB1EE7B}"/>
              </a:ext>
            </a:extLst>
          </p:cNvPr>
          <p:cNvSpPr/>
          <p:nvPr/>
        </p:nvSpPr>
        <p:spPr>
          <a:xfrm>
            <a:off x="1871133" y="3196167"/>
            <a:ext cx="93133" cy="1439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5CA0E69-4221-D16D-ACE0-75D3F1495D86}"/>
              </a:ext>
            </a:extLst>
          </p:cNvPr>
          <p:cNvSpPr/>
          <p:nvPr/>
        </p:nvSpPr>
        <p:spPr>
          <a:xfrm>
            <a:off x="4707467" y="3576903"/>
            <a:ext cx="93133" cy="1439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6D342D8-846C-FE4E-04A5-DAB42AF6FF13}"/>
              </a:ext>
            </a:extLst>
          </p:cNvPr>
          <p:cNvPicPr>
            <a:picLocks noChangeAspect="1"/>
          </p:cNvPicPr>
          <p:nvPr/>
        </p:nvPicPr>
        <p:blipFill>
          <a:blip r:embed="rId7"/>
          <a:stretch>
            <a:fillRect/>
          </a:stretch>
        </p:blipFill>
        <p:spPr>
          <a:xfrm>
            <a:off x="7560733" y="3225800"/>
            <a:ext cx="101600" cy="152400"/>
          </a:xfrm>
          <a:prstGeom prst="rect">
            <a:avLst/>
          </a:prstGeom>
        </p:spPr>
      </p:pic>
      <p:sp>
        <p:nvSpPr>
          <p:cNvPr id="13" name="Rectangle 12">
            <a:extLst>
              <a:ext uri="{FF2B5EF4-FFF2-40B4-BE49-F238E27FC236}">
                <a16:creationId xmlns:a16="http://schemas.microsoft.com/office/drawing/2014/main" id="{CD9E3096-2AE8-C3AA-7A6D-39CB2E69766F}"/>
              </a:ext>
            </a:extLst>
          </p:cNvPr>
          <p:cNvSpPr/>
          <p:nvPr/>
        </p:nvSpPr>
        <p:spPr>
          <a:xfrm>
            <a:off x="1871133" y="3234267"/>
            <a:ext cx="93133" cy="1439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a:extLst>
              <a:ext uri="{FF2B5EF4-FFF2-40B4-BE49-F238E27FC236}">
                <a16:creationId xmlns:a16="http://schemas.microsoft.com/office/drawing/2014/main" id="{DCEEA67B-74D9-4636-9379-17F13BEC7BCC}"/>
              </a:ext>
            </a:extLst>
          </p:cNvPr>
          <p:cNvSpPr/>
          <p:nvPr/>
        </p:nvSpPr>
        <p:spPr>
          <a:xfrm rot="8296158">
            <a:off x="6766131" y="4977193"/>
            <a:ext cx="279400" cy="838200"/>
          </a:xfrm>
          <a:prstGeom prst="downArrow">
            <a:avLst>
              <a:gd name="adj1" fmla="val 25035"/>
              <a:gd name="adj2" fmla="val 61848"/>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9649F77-D993-929E-4679-C8DD0A7E829A}"/>
              </a:ext>
            </a:extLst>
          </p:cNvPr>
          <p:cNvSpPr txBox="1"/>
          <p:nvPr/>
        </p:nvSpPr>
        <p:spPr>
          <a:xfrm>
            <a:off x="6667503" y="5754040"/>
            <a:ext cx="1429366" cy="369332"/>
          </a:xfrm>
          <a:prstGeom prst="rect">
            <a:avLst/>
          </a:prstGeom>
          <a:noFill/>
          <a:ln>
            <a:noFill/>
          </a:ln>
        </p:spPr>
        <p:txBody>
          <a:bodyPr wrap="none" rtlCol="0">
            <a:spAutoFit/>
          </a:bodyPr>
          <a:lstStyle/>
          <a:p>
            <a:r>
              <a:rPr lang="en-US" i="1" dirty="0"/>
              <a:t>We are here!</a:t>
            </a:r>
          </a:p>
        </p:txBody>
      </p:sp>
    </p:spTree>
    <p:extLst>
      <p:ext uri="{BB962C8B-B14F-4D97-AF65-F5344CB8AC3E}">
        <p14:creationId xmlns:p14="http://schemas.microsoft.com/office/powerpoint/2010/main" val="8665346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7A76B-37D5-A13D-4835-807024812FA7}"/>
              </a:ext>
            </a:extLst>
          </p:cNvPr>
          <p:cNvSpPr>
            <a:spLocks noGrp="1"/>
          </p:cNvSpPr>
          <p:nvPr>
            <p:ph type="title"/>
          </p:nvPr>
        </p:nvSpPr>
        <p:spPr/>
        <p:txBody>
          <a:bodyPr/>
          <a:lstStyle/>
          <a:p>
            <a:r>
              <a:rPr lang="en-US" dirty="0"/>
              <a:t>Future work</a:t>
            </a:r>
          </a:p>
        </p:txBody>
      </p:sp>
      <p:sp>
        <p:nvSpPr>
          <p:cNvPr id="4" name="Slide Number Placeholder 3">
            <a:extLst>
              <a:ext uri="{FF2B5EF4-FFF2-40B4-BE49-F238E27FC236}">
                <a16:creationId xmlns:a16="http://schemas.microsoft.com/office/drawing/2014/main" id="{F4538F98-DA9E-6963-89B8-8EEC2D464A45}"/>
              </a:ext>
            </a:extLst>
          </p:cNvPr>
          <p:cNvSpPr>
            <a:spLocks noGrp="1"/>
          </p:cNvSpPr>
          <p:nvPr>
            <p:ph type="sldNum" sz="quarter" idx="12"/>
          </p:nvPr>
        </p:nvSpPr>
        <p:spPr/>
        <p:txBody>
          <a:bodyPr/>
          <a:lstStyle/>
          <a:p>
            <a:fld id="{75613D53-8070-0A4F-98C4-E1C4E71CB17B}" type="slidenum">
              <a:rPr lang="en-US" smtClean="0"/>
              <a:t>20</a:t>
            </a:fld>
            <a:endParaRPr lang="en-US"/>
          </a:p>
        </p:txBody>
      </p:sp>
      <p:sp>
        <p:nvSpPr>
          <p:cNvPr id="7" name="Content Placeholder 6">
            <a:extLst>
              <a:ext uri="{FF2B5EF4-FFF2-40B4-BE49-F238E27FC236}">
                <a16:creationId xmlns:a16="http://schemas.microsoft.com/office/drawing/2014/main" id="{F816C3CE-BDA4-B158-E476-AC03CF8C1330}"/>
              </a:ext>
            </a:extLst>
          </p:cNvPr>
          <p:cNvSpPr>
            <a:spLocks noGrp="1"/>
          </p:cNvSpPr>
          <p:nvPr>
            <p:ph idx="1"/>
          </p:nvPr>
        </p:nvSpPr>
        <p:spPr>
          <a:xfrm>
            <a:off x="838200" y="1487297"/>
            <a:ext cx="10515600" cy="4351338"/>
          </a:xfrm>
        </p:spPr>
        <p:txBody>
          <a:bodyPr/>
          <a:lstStyle/>
          <a:p>
            <a:pPr marL="0" indent="0">
              <a:buNone/>
            </a:pPr>
            <a:r>
              <a:rPr lang="en-US" b="1" dirty="0"/>
              <a:t>H2 2025</a:t>
            </a:r>
          </a:p>
          <a:p>
            <a:r>
              <a:rPr lang="en-US" sz="2000" dirty="0"/>
              <a:t>Working on implementing remaining software requirements (for instance, difference imaging)</a:t>
            </a:r>
          </a:p>
          <a:p>
            <a:r>
              <a:rPr lang="en-US" sz="2000" dirty="0"/>
              <a:t>Improving sensitivity of the de-dispersion algorithm</a:t>
            </a:r>
          </a:p>
          <a:p>
            <a:r>
              <a:rPr lang="en-US" sz="2000" dirty="0"/>
              <a:t>Design and implementation of candidate filtering and scoring techniques</a:t>
            </a:r>
          </a:p>
          <a:p>
            <a:r>
              <a:rPr lang="en-US" sz="2000" dirty="0"/>
              <a:t>Pawsey and </a:t>
            </a:r>
            <a:r>
              <a:rPr lang="en-US" sz="2000" dirty="0" err="1"/>
              <a:t>AusSRC</a:t>
            </a:r>
            <a:r>
              <a:rPr lang="en-US" sz="2000" dirty="0"/>
              <a:t> summer interns will work on improving the imaging pipeline</a:t>
            </a:r>
          </a:p>
          <a:p>
            <a:pPr marL="0" indent="0">
              <a:buNone/>
            </a:pPr>
            <a:r>
              <a:rPr lang="en-US" b="1" dirty="0"/>
              <a:t>H1 2026</a:t>
            </a:r>
          </a:p>
          <a:p>
            <a:r>
              <a:rPr lang="en-US" sz="2000" dirty="0"/>
              <a:t>Pilot search on 1 to 10 hours of VCS Phase II Extended observations to study and fine-tune scientific and computational performance of the pipeline</a:t>
            </a:r>
          </a:p>
          <a:p>
            <a:pPr marL="0" indent="0">
              <a:buNone/>
            </a:pPr>
            <a:r>
              <a:rPr lang="en-US" b="1" dirty="0"/>
              <a:t>H2 2026</a:t>
            </a:r>
          </a:p>
          <a:p>
            <a:r>
              <a:rPr lang="en-US" sz="2000" dirty="0"/>
              <a:t>Large scale processing of the SMART survey</a:t>
            </a:r>
          </a:p>
        </p:txBody>
      </p:sp>
    </p:spTree>
    <p:extLst>
      <p:ext uri="{BB962C8B-B14F-4D97-AF65-F5344CB8AC3E}">
        <p14:creationId xmlns:p14="http://schemas.microsoft.com/office/powerpoint/2010/main" val="42001467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BAE80-C270-6E63-F618-28A0FAD00A44}"/>
              </a:ext>
            </a:extLst>
          </p:cNvPr>
          <p:cNvSpPr>
            <a:spLocks noGrp="1"/>
          </p:cNvSpPr>
          <p:nvPr>
            <p:ph type="title"/>
          </p:nvPr>
        </p:nvSpPr>
        <p:spPr>
          <a:xfrm>
            <a:off x="1255060" y="5279511"/>
            <a:ext cx="9681882" cy="739880"/>
          </a:xfrm>
        </p:spPr>
        <p:txBody>
          <a:bodyPr vert="horz" lIns="91440" tIns="45720" rIns="91440" bIns="45720" rtlCol="0" anchor="b">
            <a:normAutofit/>
          </a:bodyPr>
          <a:lstStyle/>
          <a:p>
            <a:pPr algn="ctr"/>
            <a:r>
              <a:rPr lang="en-US" sz="3600" dirty="0">
                <a:solidFill>
                  <a:schemeClr val="tx1">
                    <a:lumMod val="85000"/>
                    <a:lumOff val="15000"/>
                  </a:schemeClr>
                </a:solidFill>
              </a:rPr>
              <a:t>THANK YOU</a:t>
            </a:r>
          </a:p>
        </p:txBody>
      </p:sp>
      <p:sp>
        <p:nvSpPr>
          <p:cNvPr id="5" name="Slide Number Placeholder 4">
            <a:extLst>
              <a:ext uri="{FF2B5EF4-FFF2-40B4-BE49-F238E27FC236}">
                <a16:creationId xmlns:a16="http://schemas.microsoft.com/office/drawing/2014/main" id="{15910650-A7C8-BFE9-3908-7B6992128ED5}"/>
              </a:ext>
            </a:extLst>
          </p:cNvPr>
          <p:cNvSpPr>
            <a:spLocks noGrp="1"/>
          </p:cNvSpPr>
          <p:nvPr>
            <p:ph type="sldNum" sz="quarter" idx="12"/>
          </p:nvPr>
        </p:nvSpPr>
        <p:spPr/>
        <p:txBody>
          <a:bodyPr/>
          <a:lstStyle/>
          <a:p>
            <a:fld id="{75613D53-8070-0A4F-98C4-E1C4E71CB17B}" type="slidenum">
              <a:rPr lang="en-US" smtClean="0"/>
              <a:t>21</a:t>
            </a:fld>
            <a:endParaRPr lang="en-US"/>
          </a:p>
        </p:txBody>
      </p:sp>
      <p:sp>
        <p:nvSpPr>
          <p:cNvPr id="4" name="TextBox 3">
            <a:extLst>
              <a:ext uri="{FF2B5EF4-FFF2-40B4-BE49-F238E27FC236}">
                <a16:creationId xmlns:a16="http://schemas.microsoft.com/office/drawing/2014/main" id="{420EDFC2-5797-0157-DE43-23109C3CA6E4}"/>
              </a:ext>
            </a:extLst>
          </p:cNvPr>
          <p:cNvSpPr txBox="1"/>
          <p:nvPr/>
        </p:nvSpPr>
        <p:spPr>
          <a:xfrm>
            <a:off x="2426447" y="6019391"/>
            <a:ext cx="7315199" cy="365125"/>
          </a:xfrm>
          <a:prstGeom prst="rect">
            <a:avLst/>
          </a:prstGeom>
        </p:spPr>
        <p:txBody>
          <a:bodyPr vert="horz" lIns="91440" tIns="45720" rIns="91440" bIns="45720" rtlCol="0" anchor="t">
            <a:normAutofit fontScale="85000" lnSpcReduction="10000"/>
          </a:bodyPr>
          <a:lstStyle/>
          <a:p>
            <a:pPr algn="ctr">
              <a:lnSpc>
                <a:spcPct val="90000"/>
              </a:lnSpc>
              <a:spcBef>
                <a:spcPts val="1000"/>
              </a:spcBef>
            </a:pPr>
            <a:r>
              <a:rPr lang="en-US" sz="1400" dirty="0">
                <a:solidFill>
                  <a:schemeClr val="tx1">
                    <a:lumMod val="85000"/>
                    <a:lumOff val="15000"/>
                  </a:schemeClr>
                </a:solidFill>
              </a:rPr>
              <a:t>Pictured above is a long exposure (dirty) image generated using BLINK on a 1.5h MWA Phase II observation.</a:t>
            </a:r>
          </a:p>
        </p:txBody>
      </p:sp>
      <p:pic>
        <p:nvPicPr>
          <p:cNvPr id="3" name="Picture 2">
            <a:extLst>
              <a:ext uri="{FF2B5EF4-FFF2-40B4-BE49-F238E27FC236}">
                <a16:creationId xmlns:a16="http://schemas.microsoft.com/office/drawing/2014/main" id="{DF1D81F2-0BF6-1B6B-D624-57C5A374E6F8}"/>
              </a:ext>
            </a:extLst>
          </p:cNvPr>
          <p:cNvPicPr>
            <a:picLocks noChangeAspect="1"/>
          </p:cNvPicPr>
          <p:nvPr/>
        </p:nvPicPr>
        <p:blipFill>
          <a:blip r:embed="rId2"/>
          <a:srcRect t="7731" b="7191"/>
          <a:stretch>
            <a:fillRect/>
          </a:stretch>
        </p:blipFill>
        <p:spPr>
          <a:xfrm>
            <a:off x="20" y="1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
        <p:nvSpPr>
          <p:cNvPr id="6" name="Rectangle 5">
            <a:extLst>
              <a:ext uri="{FF2B5EF4-FFF2-40B4-BE49-F238E27FC236}">
                <a16:creationId xmlns:a16="http://schemas.microsoft.com/office/drawing/2014/main" id="{38763C1C-53BD-730D-694F-22850D1A9448}"/>
              </a:ext>
            </a:extLst>
          </p:cNvPr>
          <p:cNvSpPr/>
          <p:nvPr/>
        </p:nvSpPr>
        <p:spPr>
          <a:xfrm>
            <a:off x="5545667" y="6384516"/>
            <a:ext cx="1100666" cy="47348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7531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A31C8-F906-A5BA-54D9-96F624A81834}"/>
              </a:ext>
            </a:extLst>
          </p:cNvPr>
          <p:cNvSpPr>
            <a:spLocks noGrp="1"/>
          </p:cNvSpPr>
          <p:nvPr>
            <p:ph type="title"/>
          </p:nvPr>
        </p:nvSpPr>
        <p:spPr/>
        <p:txBody>
          <a:bodyPr>
            <a:normAutofit/>
          </a:bodyPr>
          <a:lstStyle/>
          <a:p>
            <a:r>
              <a:rPr lang="en-US" dirty="0"/>
              <a:t>FRBs at low frequencies</a:t>
            </a:r>
          </a:p>
        </p:txBody>
      </p:sp>
      <p:sp>
        <p:nvSpPr>
          <p:cNvPr id="3" name="Content Placeholder 2">
            <a:extLst>
              <a:ext uri="{FF2B5EF4-FFF2-40B4-BE49-F238E27FC236}">
                <a16:creationId xmlns:a16="http://schemas.microsoft.com/office/drawing/2014/main" id="{6640EE55-E3A3-C2CE-CB78-55B773B2170E}"/>
              </a:ext>
            </a:extLst>
          </p:cNvPr>
          <p:cNvSpPr>
            <a:spLocks noGrp="1"/>
          </p:cNvSpPr>
          <p:nvPr>
            <p:ph idx="1"/>
          </p:nvPr>
        </p:nvSpPr>
        <p:spPr>
          <a:xfrm>
            <a:off x="838200" y="1390957"/>
            <a:ext cx="10234369" cy="1325563"/>
          </a:xfrm>
        </p:spPr>
        <p:txBody>
          <a:bodyPr>
            <a:noAutofit/>
          </a:bodyPr>
          <a:lstStyle/>
          <a:p>
            <a:pPr marL="0" indent="0">
              <a:buNone/>
            </a:pPr>
            <a:r>
              <a:rPr lang="en-US" sz="2000" dirty="0"/>
              <a:t>Blind searches for FRBs at low frequencies are challenging due to accentuated signal scattering, scintillation, and dispersive delay.</a:t>
            </a:r>
          </a:p>
          <a:p>
            <a:pPr marL="0" indent="0">
              <a:buNone/>
            </a:pPr>
            <a:endParaRPr lang="en-US" sz="2000" dirty="0"/>
          </a:p>
        </p:txBody>
      </p:sp>
      <p:sp>
        <p:nvSpPr>
          <p:cNvPr id="8" name="Slide Number Placeholder 7">
            <a:extLst>
              <a:ext uri="{FF2B5EF4-FFF2-40B4-BE49-F238E27FC236}">
                <a16:creationId xmlns:a16="http://schemas.microsoft.com/office/drawing/2014/main" id="{5873F9D4-7E1F-0BE3-9F06-12CA5EFA446B}"/>
              </a:ext>
            </a:extLst>
          </p:cNvPr>
          <p:cNvSpPr>
            <a:spLocks noGrp="1"/>
          </p:cNvSpPr>
          <p:nvPr>
            <p:ph type="sldNum" sz="quarter" idx="12"/>
          </p:nvPr>
        </p:nvSpPr>
        <p:spPr/>
        <p:txBody>
          <a:bodyPr/>
          <a:lstStyle/>
          <a:p>
            <a:fld id="{75613D53-8070-0A4F-98C4-E1C4E71CB17B}" type="slidenum">
              <a:rPr lang="en-US" smtClean="0"/>
              <a:t>3</a:t>
            </a:fld>
            <a:endParaRPr lang="en-US"/>
          </a:p>
        </p:txBody>
      </p:sp>
      <p:grpSp>
        <p:nvGrpSpPr>
          <p:cNvPr id="12" name="Group 11">
            <a:extLst>
              <a:ext uri="{FF2B5EF4-FFF2-40B4-BE49-F238E27FC236}">
                <a16:creationId xmlns:a16="http://schemas.microsoft.com/office/drawing/2014/main" id="{662585AD-2778-EDC0-2649-2319066FA729}"/>
              </a:ext>
            </a:extLst>
          </p:cNvPr>
          <p:cNvGrpSpPr/>
          <p:nvPr/>
        </p:nvGrpSpPr>
        <p:grpSpPr>
          <a:xfrm>
            <a:off x="838200" y="2297451"/>
            <a:ext cx="5117529" cy="2726952"/>
            <a:chOff x="640633" y="2252008"/>
            <a:chExt cx="5117529" cy="2726952"/>
          </a:xfrm>
        </p:grpSpPr>
        <p:pic>
          <p:nvPicPr>
            <p:cNvPr id="4" name="Picture 3" descr="A diagram of a graph&#10;&#10;Description automatically generated with medium confidence">
              <a:extLst>
                <a:ext uri="{FF2B5EF4-FFF2-40B4-BE49-F238E27FC236}">
                  <a16:creationId xmlns:a16="http://schemas.microsoft.com/office/drawing/2014/main" id="{B9CBE73B-A1B7-D5CE-B249-01D2E9B938DB}"/>
                </a:ext>
              </a:extLst>
            </p:cNvPr>
            <p:cNvPicPr>
              <a:picLocks noChangeAspect="1"/>
            </p:cNvPicPr>
            <p:nvPr/>
          </p:nvPicPr>
          <p:blipFill>
            <a:blip r:embed="rId2"/>
            <a:srcRect r="39308"/>
            <a:stretch>
              <a:fillRect/>
            </a:stretch>
          </p:blipFill>
          <p:spPr>
            <a:xfrm>
              <a:off x="979187" y="2252008"/>
              <a:ext cx="4778975" cy="2388398"/>
            </a:xfrm>
            <a:prstGeom prst="rect">
              <a:avLst/>
            </a:prstGeom>
          </p:spPr>
        </p:pic>
        <p:sp>
          <p:nvSpPr>
            <p:cNvPr id="5" name="TextBox 4">
              <a:extLst>
                <a:ext uri="{FF2B5EF4-FFF2-40B4-BE49-F238E27FC236}">
                  <a16:creationId xmlns:a16="http://schemas.microsoft.com/office/drawing/2014/main" id="{F1EBE450-92D4-E138-533F-228A021F1F7E}"/>
                </a:ext>
              </a:extLst>
            </p:cNvPr>
            <p:cNvSpPr txBox="1"/>
            <p:nvPr/>
          </p:nvSpPr>
          <p:spPr>
            <a:xfrm>
              <a:off x="2944519" y="4640406"/>
              <a:ext cx="848309" cy="338554"/>
            </a:xfrm>
            <a:prstGeom prst="rect">
              <a:avLst/>
            </a:prstGeom>
            <a:noFill/>
          </p:spPr>
          <p:txBody>
            <a:bodyPr wrap="none" rtlCol="0">
              <a:spAutoFit/>
            </a:bodyPr>
            <a:lstStyle/>
            <a:p>
              <a:r>
                <a:rPr lang="en-US" sz="1600" dirty="0"/>
                <a:t>Time (s)</a:t>
              </a:r>
            </a:p>
          </p:txBody>
        </p:sp>
        <p:sp>
          <p:nvSpPr>
            <p:cNvPr id="6" name="TextBox 5">
              <a:extLst>
                <a:ext uri="{FF2B5EF4-FFF2-40B4-BE49-F238E27FC236}">
                  <a16:creationId xmlns:a16="http://schemas.microsoft.com/office/drawing/2014/main" id="{88AA67DB-20C9-0100-77A1-EFBD10578A20}"/>
                </a:ext>
              </a:extLst>
            </p:cNvPr>
            <p:cNvSpPr txBox="1"/>
            <p:nvPr/>
          </p:nvSpPr>
          <p:spPr>
            <a:xfrm rot="16200000">
              <a:off x="3984" y="3276930"/>
              <a:ext cx="1611852" cy="338554"/>
            </a:xfrm>
            <a:prstGeom prst="rect">
              <a:avLst/>
            </a:prstGeom>
            <a:noFill/>
          </p:spPr>
          <p:txBody>
            <a:bodyPr wrap="none" rtlCol="0">
              <a:spAutoFit/>
            </a:bodyPr>
            <a:lstStyle/>
            <a:p>
              <a:r>
                <a:rPr lang="en-US" sz="1600" dirty="0"/>
                <a:t>Frequency (MHz)</a:t>
              </a:r>
            </a:p>
          </p:txBody>
        </p:sp>
      </p:grpSp>
      <p:sp>
        <p:nvSpPr>
          <p:cNvPr id="7" name="TextBox 6">
            <a:extLst>
              <a:ext uri="{FF2B5EF4-FFF2-40B4-BE49-F238E27FC236}">
                <a16:creationId xmlns:a16="http://schemas.microsoft.com/office/drawing/2014/main" id="{32F3D441-135F-9A91-DB63-3B7FA4852F30}"/>
              </a:ext>
            </a:extLst>
          </p:cNvPr>
          <p:cNvSpPr txBox="1"/>
          <p:nvPr/>
        </p:nvSpPr>
        <p:spPr>
          <a:xfrm>
            <a:off x="838556" y="5056930"/>
            <a:ext cx="5455368" cy="954107"/>
          </a:xfrm>
          <a:prstGeom prst="rect">
            <a:avLst/>
          </a:prstGeom>
          <a:noFill/>
        </p:spPr>
        <p:txBody>
          <a:bodyPr wrap="square" rtlCol="0">
            <a:spAutoFit/>
          </a:bodyPr>
          <a:lstStyle/>
          <a:p>
            <a:r>
              <a:rPr lang="en-US" sz="1400" b="1" i="1" dirty="0">
                <a:solidFill>
                  <a:schemeClr val="accent5">
                    <a:lumMod val="50000"/>
                  </a:schemeClr>
                </a:solidFill>
              </a:rPr>
              <a:t>Figure 1</a:t>
            </a:r>
            <a:r>
              <a:rPr lang="en-US" sz="1400" i="1" dirty="0">
                <a:solidFill>
                  <a:schemeClr val="accent5">
                    <a:lumMod val="50000"/>
                  </a:schemeClr>
                </a:solidFill>
              </a:rPr>
              <a:t>. Low frequency FRB 20180916B detected by LOFAR down to 110 MHz during a targeted search (Pleunis et al, 2021). So far there have been only a handful detected at such low frequencies.</a:t>
            </a:r>
          </a:p>
          <a:p>
            <a:endParaRPr lang="en-US" sz="1400" i="1" dirty="0">
              <a:solidFill>
                <a:schemeClr val="accent5">
                  <a:lumMod val="50000"/>
                </a:schemeClr>
              </a:solidFill>
            </a:endParaRPr>
          </a:p>
        </p:txBody>
      </p:sp>
      <p:pic>
        <p:nvPicPr>
          <p:cNvPr id="9" name="Picture 8">
            <a:extLst>
              <a:ext uri="{FF2B5EF4-FFF2-40B4-BE49-F238E27FC236}">
                <a16:creationId xmlns:a16="http://schemas.microsoft.com/office/drawing/2014/main" id="{9E68B751-BD1D-038A-A748-286776697F8B}"/>
              </a:ext>
            </a:extLst>
          </p:cNvPr>
          <p:cNvPicPr>
            <a:picLocks noChangeAspect="1"/>
          </p:cNvPicPr>
          <p:nvPr/>
        </p:nvPicPr>
        <p:blipFill>
          <a:blip r:embed="rId3"/>
          <a:srcRect l="1526" t="2263" r="1526" b="2043"/>
          <a:stretch>
            <a:fillRect/>
          </a:stretch>
        </p:blipFill>
        <p:spPr>
          <a:xfrm>
            <a:off x="7123783" y="2637555"/>
            <a:ext cx="4013201" cy="3623952"/>
          </a:xfrm>
          <a:prstGeom prst="rect">
            <a:avLst/>
          </a:prstGeom>
        </p:spPr>
      </p:pic>
      <p:sp>
        <p:nvSpPr>
          <p:cNvPr id="10" name="TextBox 9">
            <a:extLst>
              <a:ext uri="{FF2B5EF4-FFF2-40B4-BE49-F238E27FC236}">
                <a16:creationId xmlns:a16="http://schemas.microsoft.com/office/drawing/2014/main" id="{686219BB-6BBB-3586-EA60-D102236A7E3E}"/>
              </a:ext>
            </a:extLst>
          </p:cNvPr>
          <p:cNvSpPr txBox="1"/>
          <p:nvPr/>
        </p:nvSpPr>
        <p:spPr>
          <a:xfrm>
            <a:off x="7045427" y="2061869"/>
            <a:ext cx="4308372" cy="523220"/>
          </a:xfrm>
          <a:prstGeom prst="rect">
            <a:avLst/>
          </a:prstGeom>
          <a:noFill/>
        </p:spPr>
        <p:txBody>
          <a:bodyPr wrap="square" rtlCol="0">
            <a:spAutoFit/>
          </a:bodyPr>
          <a:lstStyle/>
          <a:p>
            <a:r>
              <a:rPr lang="en-US" sz="1400" b="1" i="1" dirty="0">
                <a:solidFill>
                  <a:schemeClr val="accent5">
                    <a:lumMod val="50000"/>
                  </a:schemeClr>
                </a:solidFill>
              </a:rPr>
              <a:t>Table 1. </a:t>
            </a:r>
            <a:r>
              <a:rPr lang="en-US" sz="1400" i="1" dirty="0">
                <a:solidFill>
                  <a:schemeClr val="accent5">
                    <a:lumMod val="50000"/>
                  </a:schemeClr>
                </a:solidFill>
              </a:rPr>
              <a:t>Representative FRB search configuration one would have to adopt with the MWA Phase II Compact.</a:t>
            </a:r>
          </a:p>
        </p:txBody>
      </p:sp>
      <p:sp>
        <p:nvSpPr>
          <p:cNvPr id="11" name="Content Placeholder 2">
            <a:extLst>
              <a:ext uri="{FF2B5EF4-FFF2-40B4-BE49-F238E27FC236}">
                <a16:creationId xmlns:a16="http://schemas.microsoft.com/office/drawing/2014/main" id="{42CD6E32-A123-AF3F-A8F3-A646E5133AC1}"/>
              </a:ext>
            </a:extLst>
          </p:cNvPr>
          <p:cNvSpPr txBox="1">
            <a:spLocks/>
          </p:cNvSpPr>
          <p:nvPr/>
        </p:nvSpPr>
        <p:spPr>
          <a:xfrm>
            <a:off x="838200" y="1390957"/>
            <a:ext cx="10835611" cy="9236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000" dirty="0"/>
          </a:p>
        </p:txBody>
      </p:sp>
    </p:spTree>
    <p:extLst>
      <p:ext uri="{BB962C8B-B14F-4D97-AF65-F5344CB8AC3E}">
        <p14:creationId xmlns:p14="http://schemas.microsoft.com/office/powerpoint/2010/main" val="30720650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84FCD-AE76-7E26-CC8A-38D104FC757C}"/>
              </a:ext>
            </a:extLst>
          </p:cNvPr>
          <p:cNvSpPr>
            <a:spLocks noGrp="1"/>
          </p:cNvSpPr>
          <p:nvPr>
            <p:ph type="title"/>
          </p:nvPr>
        </p:nvSpPr>
        <p:spPr/>
        <p:txBody>
          <a:bodyPr/>
          <a:lstStyle/>
          <a:p>
            <a:r>
              <a:rPr lang="en-US" dirty="0"/>
              <a:t>Why is it important?</a:t>
            </a:r>
          </a:p>
        </p:txBody>
      </p:sp>
      <p:sp>
        <p:nvSpPr>
          <p:cNvPr id="3" name="Content Placeholder 2">
            <a:extLst>
              <a:ext uri="{FF2B5EF4-FFF2-40B4-BE49-F238E27FC236}">
                <a16:creationId xmlns:a16="http://schemas.microsoft.com/office/drawing/2014/main" id="{6349435E-B772-EB1A-B7B7-1CF4B0FBED60}"/>
              </a:ext>
            </a:extLst>
          </p:cNvPr>
          <p:cNvSpPr>
            <a:spLocks noGrp="1"/>
          </p:cNvSpPr>
          <p:nvPr>
            <p:ph idx="1"/>
          </p:nvPr>
        </p:nvSpPr>
        <p:spPr>
          <a:xfrm>
            <a:off x="838199" y="1529292"/>
            <a:ext cx="10515600" cy="4351338"/>
          </a:xfrm>
        </p:spPr>
        <p:txBody>
          <a:bodyPr/>
          <a:lstStyle/>
          <a:p>
            <a:pPr marL="0" indent="0">
              <a:buNone/>
            </a:pPr>
            <a:r>
              <a:rPr lang="en-US" sz="2000" dirty="0"/>
              <a:t>Multiple low frequency detections would:</a:t>
            </a:r>
          </a:p>
          <a:p>
            <a:endParaRPr lang="en-US" sz="2000" dirty="0"/>
          </a:p>
          <a:p>
            <a:pPr marL="285750" indent="-285750"/>
            <a:r>
              <a:rPr lang="en-US" sz="2000" dirty="0"/>
              <a:t>complement information provided by FRBs at higher frequencies</a:t>
            </a:r>
          </a:p>
          <a:p>
            <a:pPr marL="285750" indent="-285750"/>
            <a:r>
              <a:rPr lang="en-US" sz="2000" dirty="0"/>
              <a:t>provide more information to study:</a:t>
            </a:r>
          </a:p>
          <a:p>
            <a:pPr marL="742950" lvl="1" indent="-285750"/>
            <a:r>
              <a:rPr lang="en-US" sz="2000" dirty="0"/>
              <a:t>progenitors (magnetars? binary systems of neutron stars?)</a:t>
            </a:r>
          </a:p>
          <a:p>
            <a:pPr marL="742950" lvl="1" indent="-285750"/>
            <a:r>
              <a:rPr lang="en-US" sz="2000" dirty="0"/>
              <a:t>emission mechanisms</a:t>
            </a:r>
          </a:p>
          <a:p>
            <a:pPr marL="742950" lvl="1" indent="-285750"/>
            <a:r>
              <a:rPr lang="en-US" sz="2000" dirty="0"/>
              <a:t>energies emitted</a:t>
            </a:r>
          </a:p>
          <a:p>
            <a:pPr marL="742950" lvl="1" indent="-285750"/>
            <a:r>
              <a:rPr lang="en-US" sz="2000" dirty="0"/>
              <a:t>emission structure (sub-burst structure, repetition and periodicity)</a:t>
            </a:r>
          </a:p>
          <a:p>
            <a:pPr marL="742950" lvl="1" indent="-285750"/>
            <a:r>
              <a:rPr lang="en-US" sz="2000" dirty="0"/>
              <a:t>FRB local environments (associated persistent radio sources, environment magnetization levels)</a:t>
            </a:r>
          </a:p>
          <a:p>
            <a:pPr marL="0" indent="0">
              <a:buNone/>
            </a:pPr>
            <a:endParaRPr lang="en-US" dirty="0"/>
          </a:p>
        </p:txBody>
      </p:sp>
      <p:sp>
        <p:nvSpPr>
          <p:cNvPr id="4" name="Slide Number Placeholder 3">
            <a:extLst>
              <a:ext uri="{FF2B5EF4-FFF2-40B4-BE49-F238E27FC236}">
                <a16:creationId xmlns:a16="http://schemas.microsoft.com/office/drawing/2014/main" id="{14321E1B-C335-AD26-6F05-2B4D99E2420F}"/>
              </a:ext>
            </a:extLst>
          </p:cNvPr>
          <p:cNvSpPr>
            <a:spLocks noGrp="1"/>
          </p:cNvSpPr>
          <p:nvPr>
            <p:ph type="sldNum" sz="quarter" idx="12"/>
          </p:nvPr>
        </p:nvSpPr>
        <p:spPr/>
        <p:txBody>
          <a:bodyPr/>
          <a:lstStyle/>
          <a:p>
            <a:fld id="{75613D53-8070-0A4F-98C4-E1C4E71CB17B}" type="slidenum">
              <a:rPr lang="en-US" smtClean="0"/>
              <a:t>4</a:t>
            </a:fld>
            <a:endParaRPr lang="en-US"/>
          </a:p>
        </p:txBody>
      </p:sp>
    </p:spTree>
    <p:extLst>
      <p:ext uri="{BB962C8B-B14F-4D97-AF65-F5344CB8AC3E}">
        <p14:creationId xmlns:p14="http://schemas.microsoft.com/office/powerpoint/2010/main" val="283411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34457-EE3F-066A-01E7-712A94A13B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14875D-3EEB-9C8A-5BA7-76D5A5DF5C10}"/>
              </a:ext>
            </a:extLst>
          </p:cNvPr>
          <p:cNvSpPr>
            <a:spLocks noGrp="1"/>
          </p:cNvSpPr>
          <p:nvPr>
            <p:ph type="title"/>
          </p:nvPr>
        </p:nvSpPr>
        <p:spPr/>
        <p:txBody>
          <a:bodyPr/>
          <a:lstStyle/>
          <a:p>
            <a:r>
              <a:rPr lang="en-US" dirty="0"/>
              <a:t>Previous FRB searches </a:t>
            </a:r>
            <a:br>
              <a:rPr lang="en-US" dirty="0"/>
            </a:br>
            <a:r>
              <a:rPr lang="en-US" dirty="0"/>
              <a:t>with the MWA</a:t>
            </a:r>
          </a:p>
        </p:txBody>
      </p:sp>
      <p:sp>
        <p:nvSpPr>
          <p:cNvPr id="4" name="Slide Number Placeholder 3">
            <a:extLst>
              <a:ext uri="{FF2B5EF4-FFF2-40B4-BE49-F238E27FC236}">
                <a16:creationId xmlns:a16="http://schemas.microsoft.com/office/drawing/2014/main" id="{2E785E69-A07E-3D6B-318A-8A04E81FB768}"/>
              </a:ext>
            </a:extLst>
          </p:cNvPr>
          <p:cNvSpPr>
            <a:spLocks noGrp="1"/>
          </p:cNvSpPr>
          <p:nvPr>
            <p:ph type="sldNum" sz="quarter" idx="12"/>
          </p:nvPr>
        </p:nvSpPr>
        <p:spPr/>
        <p:txBody>
          <a:bodyPr/>
          <a:lstStyle/>
          <a:p>
            <a:fld id="{75613D53-8070-0A4F-98C4-E1C4E71CB17B}" type="slidenum">
              <a:rPr lang="en-US" smtClean="0"/>
              <a:t>5</a:t>
            </a:fld>
            <a:endParaRPr lang="en-US"/>
          </a:p>
        </p:txBody>
      </p:sp>
      <p:pic>
        <p:nvPicPr>
          <p:cNvPr id="7" name="Picture 6" descr="A screenshot of a phone&#10;&#10;Description automatically generated">
            <a:extLst>
              <a:ext uri="{FF2B5EF4-FFF2-40B4-BE49-F238E27FC236}">
                <a16:creationId xmlns:a16="http://schemas.microsoft.com/office/drawing/2014/main" id="{D4E8EFC1-F1A6-8BD9-3232-BDD2FD3BF0EE}"/>
              </a:ext>
            </a:extLst>
          </p:cNvPr>
          <p:cNvPicPr>
            <a:picLocks noChangeAspect="1"/>
          </p:cNvPicPr>
          <p:nvPr/>
        </p:nvPicPr>
        <p:blipFill>
          <a:blip r:embed="rId2"/>
          <a:stretch>
            <a:fillRect/>
          </a:stretch>
        </p:blipFill>
        <p:spPr>
          <a:xfrm>
            <a:off x="7631319" y="370916"/>
            <a:ext cx="4141155" cy="1157500"/>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B412721F-72B9-1864-E84B-81984D22D571}"/>
              </a:ext>
            </a:extLst>
          </p:cNvPr>
          <p:cNvPicPr>
            <a:picLocks noChangeAspect="1"/>
          </p:cNvPicPr>
          <p:nvPr/>
        </p:nvPicPr>
        <p:blipFill>
          <a:blip r:embed="rId3"/>
          <a:stretch>
            <a:fillRect/>
          </a:stretch>
        </p:blipFill>
        <p:spPr>
          <a:xfrm>
            <a:off x="186267" y="1944921"/>
            <a:ext cx="4309554" cy="1070079"/>
          </a:xfrm>
          <a:prstGeom prst="rect">
            <a:avLst/>
          </a:prstGeom>
        </p:spPr>
      </p:pic>
      <p:pic>
        <p:nvPicPr>
          <p:cNvPr id="9" name="Picture 8" descr="A close-up of a website&#10;&#10;Description automatically generated">
            <a:extLst>
              <a:ext uri="{FF2B5EF4-FFF2-40B4-BE49-F238E27FC236}">
                <a16:creationId xmlns:a16="http://schemas.microsoft.com/office/drawing/2014/main" id="{956D1A1E-56D2-1B83-CFC8-EB3B32CF4E7C}"/>
              </a:ext>
            </a:extLst>
          </p:cNvPr>
          <p:cNvPicPr>
            <a:picLocks noChangeAspect="1"/>
          </p:cNvPicPr>
          <p:nvPr/>
        </p:nvPicPr>
        <p:blipFill>
          <a:blip r:embed="rId4"/>
          <a:stretch>
            <a:fillRect/>
          </a:stretch>
        </p:blipFill>
        <p:spPr>
          <a:xfrm>
            <a:off x="7245272" y="2738668"/>
            <a:ext cx="4527201" cy="1325564"/>
          </a:xfrm>
          <a:prstGeom prst="rect">
            <a:avLst/>
          </a:prstGeom>
        </p:spPr>
      </p:pic>
      <mc:AlternateContent xmlns:mc="http://schemas.openxmlformats.org/markup-compatibility/2006" xmlns:a14="http://schemas.microsoft.com/office/drawing/2010/main">
        <mc:Choice Requires="a14">
          <p:sp>
            <p:nvSpPr>
              <p:cNvPr id="10" name="Rectangular Callout 9">
                <a:extLst>
                  <a:ext uri="{FF2B5EF4-FFF2-40B4-BE49-F238E27FC236}">
                    <a16:creationId xmlns:a16="http://schemas.microsoft.com/office/drawing/2014/main" id="{0CC38F54-47B2-1684-9AC0-7CB41A2B323E}"/>
                  </a:ext>
                </a:extLst>
              </p:cNvPr>
              <p:cNvSpPr/>
              <p:nvPr/>
            </p:nvSpPr>
            <p:spPr>
              <a:xfrm>
                <a:off x="4567502" y="3269234"/>
                <a:ext cx="2504382" cy="1561727"/>
              </a:xfrm>
              <a:prstGeom prst="wedgeRectCallout">
                <a:avLst>
                  <a:gd name="adj1" fmla="val 59879"/>
                  <a:gd name="adj2" fmla="val -47638"/>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r>
                  <a:rPr lang="en-US" sz="1400" dirty="0"/>
                  <a:t>Pointing to locations of 5 known FRBs – up to 500 beams each.</a:t>
                </a:r>
              </a:p>
              <a:p>
                <a:r>
                  <a:rPr lang="en-US" sz="1400" dirty="0"/>
                  <a:t>23.3 h of VCS data (first time use for FRBs).</a:t>
                </a:r>
              </a:p>
              <a:p>
                <a:r>
                  <a:rPr lang="en-US" sz="1400" dirty="0"/>
                  <a:t>400 </a:t>
                </a:r>
                <a14:m>
                  <m:oMath xmlns:m="http://schemas.openxmlformats.org/officeDocument/2006/math">
                    <m:r>
                      <a:rPr lang="en-US" sz="1400" i="1" smtClean="0">
                        <a:latin typeface="Cambria Math" panose="02040503050406030204" pitchFamily="18" charset="0"/>
                        <a:ea typeface="Cambria Math" panose="02040503050406030204" pitchFamily="18" charset="0"/>
                      </a:rPr>
                      <m:t>𝜇</m:t>
                    </m:r>
                    <m:r>
                      <a:rPr lang="en-AU" sz="1400" b="0" i="1" smtClean="0">
                        <a:latin typeface="Cambria Math" panose="02040503050406030204" pitchFamily="18" charset="0"/>
                        <a:ea typeface="Cambria Math" panose="02040503050406030204" pitchFamily="18" charset="0"/>
                      </a:rPr>
                      <m:t>𝑠</m:t>
                    </m:r>
                  </m:oMath>
                </a14:m>
                <a:r>
                  <a:rPr lang="en-US" sz="1400" dirty="0"/>
                  <a:t> and 10 kHz resolution.</a:t>
                </a:r>
              </a:p>
            </p:txBody>
          </p:sp>
        </mc:Choice>
        <mc:Fallback xmlns="">
          <p:sp>
            <p:nvSpPr>
              <p:cNvPr id="10" name="Rectangular Callout 9">
                <a:extLst>
                  <a:ext uri="{FF2B5EF4-FFF2-40B4-BE49-F238E27FC236}">
                    <a16:creationId xmlns:a16="http://schemas.microsoft.com/office/drawing/2014/main" id="{0CC38F54-47B2-1684-9AC0-7CB41A2B323E}"/>
                  </a:ext>
                </a:extLst>
              </p:cNvPr>
              <p:cNvSpPr>
                <a:spLocks noRot="1" noChangeAspect="1" noMove="1" noResize="1" noEditPoints="1" noAdjustHandles="1" noChangeArrowheads="1" noChangeShapeType="1" noTextEdit="1"/>
              </p:cNvSpPr>
              <p:nvPr/>
            </p:nvSpPr>
            <p:spPr>
              <a:xfrm>
                <a:off x="4567502" y="3269234"/>
                <a:ext cx="2504382" cy="1561727"/>
              </a:xfrm>
              <a:prstGeom prst="wedgeRectCallout">
                <a:avLst>
                  <a:gd name="adj1" fmla="val 59879"/>
                  <a:gd name="adj2" fmla="val -47638"/>
                </a:avLst>
              </a:prstGeom>
              <a:blipFill>
                <a:blip r:embed="rId5"/>
                <a:stretch>
                  <a:fillRect l="-455"/>
                </a:stretch>
              </a:blipFill>
            </p:spPr>
            <p:txBody>
              <a:bodyPr/>
              <a:lstStyle/>
              <a:p>
                <a:r>
                  <a:rPr lang="en-US">
                    <a:noFill/>
                  </a:rPr>
                  <a:t> </a:t>
                </a:r>
              </a:p>
            </p:txBody>
          </p:sp>
        </mc:Fallback>
      </mc:AlternateContent>
      <p:sp>
        <p:nvSpPr>
          <p:cNvPr id="11" name="Rectangular Callout 10">
            <a:extLst>
              <a:ext uri="{FF2B5EF4-FFF2-40B4-BE49-F238E27FC236}">
                <a16:creationId xmlns:a16="http://schemas.microsoft.com/office/drawing/2014/main" id="{B8A42AA3-CB9D-0972-8C60-06BD40087ED2}"/>
              </a:ext>
            </a:extLst>
          </p:cNvPr>
          <p:cNvSpPr/>
          <p:nvPr/>
        </p:nvSpPr>
        <p:spPr>
          <a:xfrm>
            <a:off x="7986328" y="1630100"/>
            <a:ext cx="3786145" cy="936483"/>
          </a:xfrm>
          <a:prstGeom prst="wedgeRectCallout">
            <a:avLst>
              <a:gd name="adj1" fmla="val 4934"/>
              <a:gd name="adj2" fmla="val -74271"/>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r>
              <a:rPr lang="en-US" sz="1400" dirty="0"/>
              <a:t>10.5 h of observations over 400 deg</a:t>
            </a:r>
            <a:r>
              <a:rPr lang="en-US" sz="1400" baseline="30000" dirty="0"/>
              <a:t>2 </a:t>
            </a:r>
            <a:r>
              <a:rPr lang="en-US" sz="1400" dirty="0"/>
              <a:t>of sky.</a:t>
            </a:r>
          </a:p>
          <a:p>
            <a:r>
              <a:rPr lang="en-US" sz="1400" dirty="0"/>
              <a:t>Image-domain search in 139-170 MHz bandwidth.</a:t>
            </a:r>
          </a:p>
          <a:p>
            <a:r>
              <a:rPr lang="en-AU" sz="1400" dirty="0"/>
              <a:t>2 s </a:t>
            </a:r>
            <a:r>
              <a:rPr lang="en-US" sz="1400" dirty="0"/>
              <a:t>and 1.28 MHz resolution.</a:t>
            </a:r>
          </a:p>
        </p:txBody>
      </p:sp>
      <p:sp>
        <p:nvSpPr>
          <p:cNvPr id="12" name="Rectangular Callout 11">
            <a:extLst>
              <a:ext uri="{FF2B5EF4-FFF2-40B4-BE49-F238E27FC236}">
                <a16:creationId xmlns:a16="http://schemas.microsoft.com/office/drawing/2014/main" id="{A0C94C61-2EB6-B3AF-9947-AB62E0D94F0E}"/>
              </a:ext>
            </a:extLst>
          </p:cNvPr>
          <p:cNvSpPr/>
          <p:nvPr/>
        </p:nvSpPr>
        <p:spPr>
          <a:xfrm flipH="1">
            <a:off x="4687441" y="1477346"/>
            <a:ext cx="3107266" cy="1241990"/>
          </a:xfrm>
          <a:prstGeom prst="wedgeRectCallout">
            <a:avLst>
              <a:gd name="adj1" fmla="val 63666"/>
              <a:gd name="adj2" fmla="val 10916"/>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r>
              <a:rPr lang="en-US" sz="1400" dirty="0"/>
              <a:t>Shadowing ASKAP antennas that were detecting FRBs.</a:t>
            </a:r>
          </a:p>
          <a:p>
            <a:r>
              <a:rPr lang="en-US" sz="1400" dirty="0"/>
              <a:t>Image-domain search in 170-200 MHz bandwidth.</a:t>
            </a:r>
          </a:p>
          <a:p>
            <a:r>
              <a:rPr lang="en-AU" sz="1400" dirty="0"/>
              <a:t>0.5 s </a:t>
            </a:r>
            <a:r>
              <a:rPr lang="en-US" sz="1400" dirty="0"/>
              <a:t>and 1.28 MHz resolution.</a:t>
            </a:r>
          </a:p>
        </p:txBody>
      </p:sp>
      <p:pic>
        <p:nvPicPr>
          <p:cNvPr id="14" name="Picture 13">
            <a:extLst>
              <a:ext uri="{FF2B5EF4-FFF2-40B4-BE49-F238E27FC236}">
                <a16:creationId xmlns:a16="http://schemas.microsoft.com/office/drawing/2014/main" id="{9744E373-D712-A282-5FB4-49F5831C25FE}"/>
              </a:ext>
            </a:extLst>
          </p:cNvPr>
          <p:cNvPicPr>
            <a:picLocks noChangeAspect="1"/>
          </p:cNvPicPr>
          <p:nvPr/>
        </p:nvPicPr>
        <p:blipFill>
          <a:blip r:embed="rId6"/>
          <a:stretch>
            <a:fillRect/>
          </a:stretch>
        </p:blipFill>
        <p:spPr>
          <a:xfrm>
            <a:off x="1286933" y="5149109"/>
            <a:ext cx="4396481" cy="1079280"/>
          </a:xfrm>
          <a:prstGeom prst="rect">
            <a:avLst/>
          </a:prstGeom>
        </p:spPr>
      </p:pic>
      <p:pic>
        <p:nvPicPr>
          <p:cNvPr id="15" name="Picture 14">
            <a:extLst>
              <a:ext uri="{FF2B5EF4-FFF2-40B4-BE49-F238E27FC236}">
                <a16:creationId xmlns:a16="http://schemas.microsoft.com/office/drawing/2014/main" id="{E10E0EFF-EB07-F4A7-5BFA-4CCA40EB9812}"/>
              </a:ext>
            </a:extLst>
          </p:cNvPr>
          <p:cNvPicPr>
            <a:picLocks noChangeAspect="1"/>
          </p:cNvPicPr>
          <p:nvPr/>
        </p:nvPicPr>
        <p:blipFill>
          <a:blip r:embed="rId7"/>
          <a:stretch>
            <a:fillRect/>
          </a:stretch>
        </p:blipFill>
        <p:spPr>
          <a:xfrm>
            <a:off x="6200131" y="5021149"/>
            <a:ext cx="5572342" cy="1335201"/>
          </a:xfrm>
          <a:prstGeom prst="rect">
            <a:avLst/>
          </a:prstGeom>
        </p:spPr>
      </p:pic>
      <p:sp>
        <p:nvSpPr>
          <p:cNvPr id="16" name="Rectangular Callout 15">
            <a:extLst>
              <a:ext uri="{FF2B5EF4-FFF2-40B4-BE49-F238E27FC236}">
                <a16:creationId xmlns:a16="http://schemas.microsoft.com/office/drawing/2014/main" id="{A52EEB5E-CFCB-E499-EE22-D8E0DE32B974}"/>
              </a:ext>
            </a:extLst>
          </p:cNvPr>
          <p:cNvSpPr/>
          <p:nvPr/>
        </p:nvSpPr>
        <p:spPr>
          <a:xfrm>
            <a:off x="7490719" y="4050098"/>
            <a:ext cx="4396481" cy="936483"/>
          </a:xfrm>
          <a:prstGeom prst="wedgeRectCallout">
            <a:avLst>
              <a:gd name="adj1" fmla="val -49017"/>
              <a:gd name="adj2" fmla="val 78758"/>
            </a:avLst>
          </a:prstGeom>
          <a:solidFill>
            <a:srgbClr val="F5E013"/>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r>
              <a:rPr lang="en-US" sz="1400" dirty="0">
                <a:solidFill>
                  <a:sysClr val="windowText" lastClr="000000"/>
                </a:solidFill>
              </a:rPr>
              <a:t>Imaging-based search in the EoR0 field (167-198 MHz).</a:t>
            </a:r>
          </a:p>
          <a:p>
            <a:r>
              <a:rPr lang="en-US" sz="1400" dirty="0">
                <a:solidFill>
                  <a:sysClr val="windowText" lastClr="000000"/>
                </a:solidFill>
              </a:rPr>
              <a:t>~100 hours worth of observations.</a:t>
            </a:r>
          </a:p>
          <a:p>
            <a:r>
              <a:rPr lang="en-US" sz="1400" dirty="0">
                <a:solidFill>
                  <a:sysClr val="windowText" lastClr="000000"/>
                </a:solidFill>
              </a:rPr>
              <a:t>2 s and 1.28 MHz resolution.</a:t>
            </a:r>
          </a:p>
        </p:txBody>
      </p:sp>
      <p:pic>
        <p:nvPicPr>
          <p:cNvPr id="17" name="Picture 16">
            <a:extLst>
              <a:ext uri="{FF2B5EF4-FFF2-40B4-BE49-F238E27FC236}">
                <a16:creationId xmlns:a16="http://schemas.microsoft.com/office/drawing/2014/main" id="{DB3EF91F-B45F-784B-47FA-22474D26BBD7}"/>
              </a:ext>
            </a:extLst>
          </p:cNvPr>
          <p:cNvPicPr>
            <a:picLocks noChangeAspect="1"/>
          </p:cNvPicPr>
          <p:nvPr/>
        </p:nvPicPr>
        <p:blipFill>
          <a:blip r:embed="rId8"/>
          <a:stretch>
            <a:fillRect/>
          </a:stretch>
        </p:blipFill>
        <p:spPr>
          <a:xfrm>
            <a:off x="186267" y="3401450"/>
            <a:ext cx="3962400" cy="1561727"/>
          </a:xfrm>
          <a:prstGeom prst="rect">
            <a:avLst/>
          </a:prstGeom>
        </p:spPr>
      </p:pic>
    </p:spTree>
    <p:extLst>
      <p:ext uri="{BB962C8B-B14F-4D97-AF65-F5344CB8AC3E}">
        <p14:creationId xmlns:p14="http://schemas.microsoft.com/office/powerpoint/2010/main" val="4156091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7C1DF-5710-AEEB-CC49-6E953940DE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BB57DB-5A10-4B24-C528-B07EDC43326F}"/>
              </a:ext>
            </a:extLst>
          </p:cNvPr>
          <p:cNvSpPr>
            <a:spLocks noGrp="1"/>
          </p:cNvSpPr>
          <p:nvPr>
            <p:ph type="title"/>
          </p:nvPr>
        </p:nvSpPr>
        <p:spPr/>
        <p:txBody>
          <a:bodyPr>
            <a:normAutofit/>
          </a:bodyPr>
          <a:lstStyle/>
          <a:p>
            <a:r>
              <a:rPr lang="en-US" dirty="0"/>
              <a:t>SMART survey: you are up next!</a:t>
            </a:r>
          </a:p>
        </p:txBody>
      </p:sp>
      <p:sp>
        <p:nvSpPr>
          <p:cNvPr id="3" name="Slide Number Placeholder 2">
            <a:extLst>
              <a:ext uri="{FF2B5EF4-FFF2-40B4-BE49-F238E27FC236}">
                <a16:creationId xmlns:a16="http://schemas.microsoft.com/office/drawing/2014/main" id="{E15CBF98-89B2-A643-3B0E-C8A0BB8BE9F0}"/>
              </a:ext>
            </a:extLst>
          </p:cNvPr>
          <p:cNvSpPr>
            <a:spLocks noGrp="1"/>
          </p:cNvSpPr>
          <p:nvPr>
            <p:ph type="sldNum" sz="quarter" idx="12"/>
          </p:nvPr>
        </p:nvSpPr>
        <p:spPr/>
        <p:txBody>
          <a:bodyPr/>
          <a:lstStyle/>
          <a:p>
            <a:fld id="{75613D53-8070-0A4F-98C4-E1C4E71CB17B}" type="slidenum">
              <a:rPr lang="en-US" smtClean="0"/>
              <a:t>6</a:t>
            </a:fld>
            <a:endParaRPr lang="en-US"/>
          </a:p>
        </p:txBody>
      </p:sp>
      <p:sp>
        <p:nvSpPr>
          <p:cNvPr id="9" name="Content Placeholder 8">
            <a:extLst>
              <a:ext uri="{FF2B5EF4-FFF2-40B4-BE49-F238E27FC236}">
                <a16:creationId xmlns:a16="http://schemas.microsoft.com/office/drawing/2014/main" id="{BF54AB56-DF21-697B-C91C-176A2636513F}"/>
              </a:ext>
            </a:extLst>
          </p:cNvPr>
          <p:cNvSpPr>
            <a:spLocks noGrp="1"/>
          </p:cNvSpPr>
          <p:nvPr>
            <p:ph idx="1"/>
          </p:nvPr>
        </p:nvSpPr>
        <p:spPr>
          <a:xfrm>
            <a:off x="838198" y="1381148"/>
            <a:ext cx="10799065" cy="4351338"/>
          </a:xfrm>
        </p:spPr>
        <p:txBody>
          <a:bodyPr>
            <a:normAutofit/>
          </a:bodyPr>
          <a:lstStyle/>
          <a:p>
            <a:pPr marL="0" indent="0">
              <a:buNone/>
            </a:pPr>
            <a:r>
              <a:rPr lang="en-US" sz="2000" dirty="0"/>
              <a:t>The Southern-sky MWA Rapid Two-</a:t>
            </a:r>
            <a:r>
              <a:rPr lang="en-US" sz="2000" dirty="0" err="1"/>
              <a:t>metre</a:t>
            </a:r>
            <a:r>
              <a:rPr lang="en-US" sz="2000" dirty="0"/>
              <a:t> (SMART) survey at glance</a:t>
            </a:r>
          </a:p>
          <a:p>
            <a:r>
              <a:rPr lang="en-US" sz="2000" dirty="0"/>
              <a:t>Designed by Bhat et al (2023a) performing sensitive searches for pulsars and fast transients in the sky south of +30° in declination</a:t>
            </a:r>
          </a:p>
          <a:p>
            <a:r>
              <a:rPr lang="en-US" sz="2000" dirty="0"/>
              <a:t>155 MHz central frequency, 30.72 MHz bandwidth, </a:t>
            </a:r>
            <a:r>
              <a:rPr lang="en-US" sz="2000" dirty="0" err="1"/>
              <a:t>FoV</a:t>
            </a:r>
            <a:r>
              <a:rPr lang="en-US" sz="2000" dirty="0"/>
              <a:t> 610 deg</a:t>
            </a:r>
            <a:r>
              <a:rPr lang="en-US" sz="2000" baseline="30000" dirty="0"/>
              <a:t>2</a:t>
            </a:r>
          </a:p>
          <a:p>
            <a:r>
              <a:rPr lang="en-US" sz="2000" dirty="0"/>
              <a:t>100 </a:t>
            </a:r>
            <a:r>
              <a:rPr lang="el-GR" sz="2000" dirty="0"/>
              <a:t>μ</a:t>
            </a:r>
            <a:r>
              <a:rPr lang="en-AU" sz="2000" dirty="0"/>
              <a:t>s </a:t>
            </a:r>
            <a:r>
              <a:rPr lang="en-US" sz="2000" dirty="0"/>
              <a:t>/ 10 kHz time and frequency resolutions </a:t>
            </a:r>
          </a:p>
          <a:p>
            <a:r>
              <a:rPr lang="en-US" sz="2000" dirty="0"/>
              <a:t>~100 hours observing time. Equivalently, SMART observed (about) half of the sky for 1.5h</a:t>
            </a:r>
          </a:p>
          <a:p>
            <a:r>
              <a:rPr lang="en-US" sz="2000" dirty="0"/>
              <a:t>4 PB of voltage data</a:t>
            </a:r>
          </a:p>
          <a:p>
            <a:endParaRPr lang="en-US" sz="2000" dirty="0"/>
          </a:p>
        </p:txBody>
      </p:sp>
      <p:pic>
        <p:nvPicPr>
          <p:cNvPr id="4" name="Picture 3">
            <a:extLst>
              <a:ext uri="{FF2B5EF4-FFF2-40B4-BE49-F238E27FC236}">
                <a16:creationId xmlns:a16="http://schemas.microsoft.com/office/drawing/2014/main" id="{6DE62A35-71F0-CA4D-34C1-1B0F94793734}"/>
              </a:ext>
            </a:extLst>
          </p:cNvPr>
          <p:cNvPicPr>
            <a:picLocks noChangeAspect="1"/>
          </p:cNvPicPr>
          <p:nvPr/>
        </p:nvPicPr>
        <p:blipFill>
          <a:blip r:embed="rId2"/>
          <a:stretch>
            <a:fillRect/>
          </a:stretch>
        </p:blipFill>
        <p:spPr>
          <a:xfrm>
            <a:off x="6095999" y="3831334"/>
            <a:ext cx="4302537" cy="2159891"/>
          </a:xfrm>
          <a:prstGeom prst="rect">
            <a:avLst/>
          </a:prstGeom>
        </p:spPr>
      </p:pic>
      <p:sp>
        <p:nvSpPr>
          <p:cNvPr id="5" name="TextBox 4">
            <a:extLst>
              <a:ext uri="{FF2B5EF4-FFF2-40B4-BE49-F238E27FC236}">
                <a16:creationId xmlns:a16="http://schemas.microsoft.com/office/drawing/2014/main" id="{A8ACB087-0F9D-B54D-BCBC-2CEA7AF25609}"/>
              </a:ext>
            </a:extLst>
          </p:cNvPr>
          <p:cNvSpPr txBox="1"/>
          <p:nvPr/>
        </p:nvSpPr>
        <p:spPr>
          <a:xfrm>
            <a:off x="6095999" y="6094740"/>
            <a:ext cx="4776670" cy="523220"/>
          </a:xfrm>
          <a:prstGeom prst="rect">
            <a:avLst/>
          </a:prstGeom>
          <a:noFill/>
        </p:spPr>
        <p:txBody>
          <a:bodyPr wrap="square" rtlCol="0">
            <a:spAutoFit/>
          </a:bodyPr>
          <a:lstStyle/>
          <a:p>
            <a:r>
              <a:rPr lang="en-US" sz="1400" b="1" i="1" dirty="0">
                <a:solidFill>
                  <a:schemeClr val="accent5">
                    <a:lumMod val="50000"/>
                  </a:schemeClr>
                </a:solidFill>
              </a:rPr>
              <a:t>Figure 2</a:t>
            </a:r>
            <a:r>
              <a:rPr lang="en-US" sz="1400" i="1" dirty="0">
                <a:solidFill>
                  <a:schemeClr val="accent5">
                    <a:lumMod val="50000"/>
                  </a:schemeClr>
                </a:solidFill>
              </a:rPr>
              <a:t>. A cutout of a figure in (Bhat et al, 2023a) showing the sky tessellation of the SMART survey.</a:t>
            </a:r>
          </a:p>
        </p:txBody>
      </p:sp>
    </p:spTree>
    <p:extLst>
      <p:ext uri="{BB962C8B-B14F-4D97-AF65-F5344CB8AC3E}">
        <p14:creationId xmlns:p14="http://schemas.microsoft.com/office/powerpoint/2010/main" val="352286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69E6B-0993-0F9A-B7BA-AD7B096442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51B347-1FC5-D2CC-0E41-2354EC51BC7C}"/>
              </a:ext>
            </a:extLst>
          </p:cNvPr>
          <p:cNvSpPr>
            <a:spLocks noGrp="1"/>
          </p:cNvSpPr>
          <p:nvPr>
            <p:ph type="title"/>
          </p:nvPr>
        </p:nvSpPr>
        <p:spPr/>
        <p:txBody>
          <a:bodyPr>
            <a:normAutofit/>
          </a:bodyPr>
          <a:lstStyle/>
          <a:p>
            <a:r>
              <a:rPr lang="en-US" dirty="0"/>
              <a:t>Expected sensitivity and fluence limits</a:t>
            </a:r>
          </a:p>
        </p:txBody>
      </p:sp>
      <p:sp>
        <p:nvSpPr>
          <p:cNvPr id="3" name="Slide Number Placeholder 2">
            <a:extLst>
              <a:ext uri="{FF2B5EF4-FFF2-40B4-BE49-F238E27FC236}">
                <a16:creationId xmlns:a16="http://schemas.microsoft.com/office/drawing/2014/main" id="{7B55E3AA-ECB5-3324-753B-262DC1462A82}"/>
              </a:ext>
            </a:extLst>
          </p:cNvPr>
          <p:cNvSpPr>
            <a:spLocks noGrp="1"/>
          </p:cNvSpPr>
          <p:nvPr>
            <p:ph type="sldNum" sz="quarter" idx="12"/>
          </p:nvPr>
        </p:nvSpPr>
        <p:spPr/>
        <p:txBody>
          <a:bodyPr/>
          <a:lstStyle/>
          <a:p>
            <a:fld id="{75613D53-8070-0A4F-98C4-E1C4E71CB17B}" type="slidenum">
              <a:rPr lang="en-US" smtClean="0"/>
              <a:t>7</a:t>
            </a:fld>
            <a:endParaRPr lang="en-US"/>
          </a:p>
        </p:txBody>
      </p:sp>
      <p:graphicFrame>
        <p:nvGraphicFramePr>
          <p:cNvPr id="4" name="Table 3">
            <a:extLst>
              <a:ext uri="{FF2B5EF4-FFF2-40B4-BE49-F238E27FC236}">
                <a16:creationId xmlns:a16="http://schemas.microsoft.com/office/drawing/2014/main" id="{DCAFB61D-D1FC-8A6C-C7B9-7E8C10333A41}"/>
              </a:ext>
            </a:extLst>
          </p:cNvPr>
          <p:cNvGraphicFramePr>
            <a:graphicFrameLocks noGrp="1"/>
          </p:cNvGraphicFramePr>
          <p:nvPr>
            <p:extLst>
              <p:ext uri="{D42A27DB-BD31-4B8C-83A1-F6EECF244321}">
                <p14:modId xmlns:p14="http://schemas.microsoft.com/office/powerpoint/2010/main" val="2383469506"/>
              </p:ext>
            </p:extLst>
          </p:nvPr>
        </p:nvGraphicFramePr>
        <p:xfrm>
          <a:off x="838200" y="1990189"/>
          <a:ext cx="9635304" cy="1584960"/>
        </p:xfrm>
        <a:graphic>
          <a:graphicData uri="http://schemas.openxmlformats.org/drawingml/2006/table">
            <a:tbl>
              <a:tblPr firstRow="1" bandRow="1">
                <a:tableStyleId>{7DF18680-E054-41AD-8BC1-D1AEF772440D}</a:tableStyleId>
              </a:tblPr>
              <a:tblGrid>
                <a:gridCol w="3211768">
                  <a:extLst>
                    <a:ext uri="{9D8B030D-6E8A-4147-A177-3AD203B41FA5}">
                      <a16:colId xmlns:a16="http://schemas.microsoft.com/office/drawing/2014/main" val="1596984696"/>
                    </a:ext>
                  </a:extLst>
                </a:gridCol>
                <a:gridCol w="3211768">
                  <a:extLst>
                    <a:ext uri="{9D8B030D-6E8A-4147-A177-3AD203B41FA5}">
                      <a16:colId xmlns:a16="http://schemas.microsoft.com/office/drawing/2014/main" val="3364200420"/>
                    </a:ext>
                  </a:extLst>
                </a:gridCol>
                <a:gridCol w="3211768">
                  <a:extLst>
                    <a:ext uri="{9D8B030D-6E8A-4147-A177-3AD203B41FA5}">
                      <a16:colId xmlns:a16="http://schemas.microsoft.com/office/drawing/2014/main" val="4076072796"/>
                    </a:ext>
                  </a:extLst>
                </a:gridCol>
              </a:tblGrid>
              <a:tr h="519912">
                <a:tc>
                  <a:txBody>
                    <a:bodyPr/>
                    <a:lstStyle/>
                    <a:p>
                      <a:r>
                        <a:rPr lang="en-US" sz="1600" dirty="0"/>
                        <a:t>Integration time (</a:t>
                      </a:r>
                      <a:r>
                        <a:rPr lang="en-US" sz="1600" dirty="0" err="1"/>
                        <a:t>ms</a:t>
                      </a:r>
                      <a:r>
                        <a:rPr lang="en-US" sz="1600" dirty="0"/>
                        <a:t>)</a:t>
                      </a:r>
                    </a:p>
                  </a:txBody>
                  <a:tcPr/>
                </a:tc>
                <a:tc>
                  <a:txBody>
                    <a:bodyPr/>
                    <a:lstStyle/>
                    <a:p>
                      <a:r>
                        <a:rPr lang="en-AU" sz="1600" dirty="0"/>
                        <a:t>Sensitivity (Jy)</a:t>
                      </a:r>
                      <a:endParaRPr lang="en-US" sz="1600" dirty="0"/>
                    </a:p>
                  </a:txBody>
                  <a:tcPr/>
                </a:tc>
                <a:tc>
                  <a:txBody>
                    <a:bodyPr/>
                    <a:lstStyle/>
                    <a:p>
                      <a:r>
                        <a:rPr lang="en-US" sz="1600" dirty="0"/>
                        <a:t>Limiting Fluence (Jy </a:t>
                      </a:r>
                      <a:r>
                        <a:rPr lang="en-US" sz="1600" dirty="0" err="1"/>
                        <a:t>ms</a:t>
                      </a:r>
                      <a:r>
                        <a:rPr lang="en-US" sz="1600" dirty="0"/>
                        <a:t>) - 10</a:t>
                      </a:r>
                      <a:r>
                        <a:rPr lang="en-AU" sz="1600" dirty="0"/>
                        <a:t>𝛔  threshold</a:t>
                      </a:r>
                      <a:endParaRPr lang="en-US" sz="1600" dirty="0"/>
                    </a:p>
                  </a:txBody>
                  <a:tcPr/>
                </a:tc>
                <a:extLst>
                  <a:ext uri="{0D108BD9-81ED-4DB2-BD59-A6C34878D82A}">
                    <a16:rowId xmlns:a16="http://schemas.microsoft.com/office/drawing/2014/main" val="1682093184"/>
                  </a:ext>
                </a:extLst>
              </a:tr>
              <a:tr h="301002">
                <a:tc>
                  <a:txBody>
                    <a:bodyPr/>
                    <a:lstStyle/>
                    <a:p>
                      <a:r>
                        <a:rPr lang="en-US" sz="1600" dirty="0"/>
                        <a:t>10</a:t>
                      </a:r>
                    </a:p>
                  </a:txBody>
                  <a:tcPr/>
                </a:tc>
                <a:tc>
                  <a:txBody>
                    <a:bodyPr/>
                    <a:lstStyle/>
                    <a:p>
                      <a:r>
                        <a:rPr lang="en-US" sz="1600" dirty="0"/>
                        <a:t>0.71</a:t>
                      </a:r>
                    </a:p>
                  </a:txBody>
                  <a:tcPr/>
                </a:tc>
                <a:tc>
                  <a:txBody>
                    <a:bodyPr/>
                    <a:lstStyle/>
                    <a:p>
                      <a:r>
                        <a:rPr lang="en-US" sz="1600" dirty="0"/>
                        <a:t>71.46</a:t>
                      </a:r>
                    </a:p>
                  </a:txBody>
                  <a:tcPr/>
                </a:tc>
                <a:extLst>
                  <a:ext uri="{0D108BD9-81ED-4DB2-BD59-A6C34878D82A}">
                    <a16:rowId xmlns:a16="http://schemas.microsoft.com/office/drawing/2014/main" val="93971964"/>
                  </a:ext>
                </a:extLst>
              </a:tr>
              <a:tr h="301002">
                <a:tc>
                  <a:txBody>
                    <a:bodyPr/>
                    <a:lstStyle/>
                    <a:p>
                      <a:r>
                        <a:rPr lang="en-US" sz="1600" dirty="0"/>
                        <a:t>20</a:t>
                      </a:r>
                    </a:p>
                  </a:txBody>
                  <a:tcPr/>
                </a:tc>
                <a:tc>
                  <a:txBody>
                    <a:bodyPr/>
                    <a:lstStyle/>
                    <a:p>
                      <a:r>
                        <a:rPr lang="en-US" sz="1600" dirty="0"/>
                        <a:t>0.51</a:t>
                      </a:r>
                    </a:p>
                  </a:txBody>
                  <a:tcPr/>
                </a:tc>
                <a:tc>
                  <a:txBody>
                    <a:bodyPr/>
                    <a:lstStyle/>
                    <a:p>
                      <a:r>
                        <a:rPr lang="en-US" sz="1600" dirty="0"/>
                        <a:t>101.06</a:t>
                      </a:r>
                    </a:p>
                  </a:txBody>
                  <a:tcPr/>
                </a:tc>
                <a:extLst>
                  <a:ext uri="{0D108BD9-81ED-4DB2-BD59-A6C34878D82A}">
                    <a16:rowId xmlns:a16="http://schemas.microsoft.com/office/drawing/2014/main" val="169653306"/>
                  </a:ext>
                </a:extLst>
              </a:tr>
              <a:tr h="301002">
                <a:tc>
                  <a:txBody>
                    <a:bodyPr/>
                    <a:lstStyle/>
                    <a:p>
                      <a:r>
                        <a:rPr lang="en-US" sz="1600" dirty="0"/>
                        <a:t>50</a:t>
                      </a:r>
                    </a:p>
                  </a:txBody>
                  <a:tcPr/>
                </a:tc>
                <a:tc>
                  <a:txBody>
                    <a:bodyPr/>
                    <a:lstStyle/>
                    <a:p>
                      <a:r>
                        <a:rPr lang="en-US" sz="1600" dirty="0"/>
                        <a:t>0.32</a:t>
                      </a:r>
                    </a:p>
                  </a:txBody>
                  <a:tcPr/>
                </a:tc>
                <a:tc>
                  <a:txBody>
                    <a:bodyPr/>
                    <a:lstStyle/>
                    <a:p>
                      <a:r>
                        <a:rPr lang="en-US" sz="1600" dirty="0"/>
                        <a:t>159.79</a:t>
                      </a:r>
                    </a:p>
                  </a:txBody>
                  <a:tcPr/>
                </a:tc>
                <a:extLst>
                  <a:ext uri="{0D108BD9-81ED-4DB2-BD59-A6C34878D82A}">
                    <a16:rowId xmlns:a16="http://schemas.microsoft.com/office/drawing/2014/main" val="1269046120"/>
                  </a:ext>
                </a:extLst>
              </a:tr>
            </a:tbl>
          </a:graphicData>
        </a:graphic>
      </p:graphicFrame>
      <p:pic>
        <p:nvPicPr>
          <p:cNvPr id="10" name="Picture 9">
            <a:extLst>
              <a:ext uri="{FF2B5EF4-FFF2-40B4-BE49-F238E27FC236}">
                <a16:creationId xmlns:a16="http://schemas.microsoft.com/office/drawing/2014/main" id="{2D32E535-2A66-77CB-FF31-4C8174A2F54B}"/>
              </a:ext>
            </a:extLst>
          </p:cNvPr>
          <p:cNvPicPr>
            <a:picLocks noChangeAspect="1"/>
          </p:cNvPicPr>
          <p:nvPr/>
        </p:nvPicPr>
        <p:blipFill>
          <a:blip r:embed="rId2"/>
          <a:stretch>
            <a:fillRect/>
          </a:stretch>
        </p:blipFill>
        <p:spPr>
          <a:xfrm>
            <a:off x="838200" y="4303931"/>
            <a:ext cx="9897296" cy="1633618"/>
          </a:xfrm>
          <a:prstGeom prst="rect">
            <a:avLst/>
          </a:prstGeom>
        </p:spPr>
      </p:pic>
      <p:sp>
        <p:nvSpPr>
          <p:cNvPr id="11" name="TextBox 10">
            <a:extLst>
              <a:ext uri="{FF2B5EF4-FFF2-40B4-BE49-F238E27FC236}">
                <a16:creationId xmlns:a16="http://schemas.microsoft.com/office/drawing/2014/main" id="{9BB9123E-A03B-3160-62EB-DE61FCF3F3D7}"/>
              </a:ext>
            </a:extLst>
          </p:cNvPr>
          <p:cNvSpPr txBox="1"/>
          <p:nvPr/>
        </p:nvSpPr>
        <p:spPr>
          <a:xfrm>
            <a:off x="838200" y="1586210"/>
            <a:ext cx="9635304" cy="307777"/>
          </a:xfrm>
          <a:prstGeom prst="rect">
            <a:avLst/>
          </a:prstGeom>
          <a:noFill/>
        </p:spPr>
        <p:txBody>
          <a:bodyPr wrap="square" rtlCol="0">
            <a:spAutoFit/>
          </a:bodyPr>
          <a:lstStyle/>
          <a:p>
            <a:r>
              <a:rPr lang="en-US" sz="1400" b="1" i="1" dirty="0">
                <a:solidFill>
                  <a:schemeClr val="accent5">
                    <a:lumMod val="50000"/>
                  </a:schemeClr>
                </a:solidFill>
              </a:rPr>
              <a:t>Table 2. </a:t>
            </a:r>
            <a:r>
              <a:rPr lang="en-US" sz="1400" i="1" dirty="0">
                <a:solidFill>
                  <a:schemeClr val="accent5">
                    <a:lumMod val="50000"/>
                  </a:schemeClr>
                </a:solidFill>
              </a:rPr>
              <a:t>Theoretical sensitivity and minimum detectable fluence of the SMART survey at different integration times.</a:t>
            </a:r>
          </a:p>
        </p:txBody>
      </p:sp>
      <p:sp>
        <p:nvSpPr>
          <p:cNvPr id="12" name="TextBox 11">
            <a:extLst>
              <a:ext uri="{FF2B5EF4-FFF2-40B4-BE49-F238E27FC236}">
                <a16:creationId xmlns:a16="http://schemas.microsoft.com/office/drawing/2014/main" id="{A72EB3F5-A006-8304-AA85-965BD8F654B2}"/>
              </a:ext>
            </a:extLst>
          </p:cNvPr>
          <p:cNvSpPr txBox="1"/>
          <p:nvPr/>
        </p:nvSpPr>
        <p:spPr>
          <a:xfrm>
            <a:off x="838200" y="3744961"/>
            <a:ext cx="9635304" cy="738664"/>
          </a:xfrm>
          <a:prstGeom prst="rect">
            <a:avLst/>
          </a:prstGeom>
          <a:noFill/>
        </p:spPr>
        <p:txBody>
          <a:bodyPr wrap="square" rtlCol="0">
            <a:spAutoFit/>
          </a:bodyPr>
          <a:lstStyle/>
          <a:p>
            <a:r>
              <a:rPr lang="en-US" sz="1400" b="1" i="1" dirty="0">
                <a:solidFill>
                  <a:schemeClr val="accent5">
                    <a:lumMod val="50000"/>
                  </a:schemeClr>
                </a:solidFill>
              </a:rPr>
              <a:t>Table 3. </a:t>
            </a:r>
            <a:r>
              <a:rPr lang="en-US" sz="1400" i="1" dirty="0">
                <a:solidFill>
                  <a:schemeClr val="accent5">
                    <a:lumMod val="50000"/>
                  </a:schemeClr>
                </a:solidFill>
              </a:rPr>
              <a:t>A sample of the reported burst detections by LOFAR of FRB 20180916B (Pleunis et al, 2021). Bursts with same fluence as CV1 and CV4 would have been detected in the proposed search at 20ms time resolution.</a:t>
            </a:r>
          </a:p>
          <a:p>
            <a:r>
              <a:rPr lang="en-US" sz="1400" i="1" dirty="0">
                <a:solidFill>
                  <a:schemeClr val="accent5">
                    <a:lumMod val="50000"/>
                  </a:schemeClr>
                </a:solidFill>
              </a:rPr>
              <a:t>.</a:t>
            </a:r>
          </a:p>
        </p:txBody>
      </p:sp>
    </p:spTree>
    <p:extLst>
      <p:ext uri="{BB962C8B-B14F-4D97-AF65-F5344CB8AC3E}">
        <p14:creationId xmlns:p14="http://schemas.microsoft.com/office/powerpoint/2010/main" val="1216759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8E90B-567D-5CB9-A13A-CC961D2B31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9D92A1-7E5E-8FD9-5A26-2273E1E5F4F1}"/>
              </a:ext>
            </a:extLst>
          </p:cNvPr>
          <p:cNvSpPr>
            <a:spLocks noGrp="1"/>
          </p:cNvSpPr>
          <p:nvPr>
            <p:ph type="title"/>
          </p:nvPr>
        </p:nvSpPr>
        <p:spPr/>
        <p:txBody>
          <a:bodyPr>
            <a:normAutofit/>
          </a:bodyPr>
          <a:lstStyle/>
          <a:p>
            <a:r>
              <a:rPr lang="en-US" dirty="0"/>
              <a:t>Expected # of FRBs</a:t>
            </a:r>
          </a:p>
        </p:txBody>
      </p:sp>
      <p:sp>
        <p:nvSpPr>
          <p:cNvPr id="3" name="Slide Number Placeholder 2">
            <a:extLst>
              <a:ext uri="{FF2B5EF4-FFF2-40B4-BE49-F238E27FC236}">
                <a16:creationId xmlns:a16="http://schemas.microsoft.com/office/drawing/2014/main" id="{FB037821-E8CF-A78F-64DD-A5093005C30B}"/>
              </a:ext>
            </a:extLst>
          </p:cNvPr>
          <p:cNvSpPr>
            <a:spLocks noGrp="1"/>
          </p:cNvSpPr>
          <p:nvPr>
            <p:ph type="sldNum" sz="quarter" idx="12"/>
          </p:nvPr>
        </p:nvSpPr>
        <p:spPr/>
        <p:txBody>
          <a:bodyPr/>
          <a:lstStyle/>
          <a:p>
            <a:fld id="{75613D53-8070-0A4F-98C4-E1C4E71CB17B}" type="slidenum">
              <a:rPr lang="en-US" smtClean="0"/>
              <a:t>8</a:t>
            </a:fld>
            <a:endParaRPr lang="en-US"/>
          </a:p>
        </p:txBody>
      </p:sp>
      <p:pic>
        <p:nvPicPr>
          <p:cNvPr id="7" name="Content Placeholder 6" descr="A graph of different colored lines&#10;&#10;AI-generated content may be incorrect.">
            <a:extLst>
              <a:ext uri="{FF2B5EF4-FFF2-40B4-BE49-F238E27FC236}">
                <a16:creationId xmlns:a16="http://schemas.microsoft.com/office/drawing/2014/main" id="{43E892AF-3831-421C-FB31-99554F3F12DF}"/>
              </a:ext>
            </a:extLst>
          </p:cNvPr>
          <p:cNvPicPr>
            <a:picLocks noGrp="1" noChangeAspect="1"/>
          </p:cNvPicPr>
          <p:nvPr>
            <p:ph idx="1"/>
          </p:nvPr>
        </p:nvPicPr>
        <p:blipFill>
          <a:blip r:embed="rId2"/>
          <a:stretch>
            <a:fillRect/>
          </a:stretch>
        </p:blipFill>
        <p:spPr>
          <a:xfrm>
            <a:off x="5811888" y="1386395"/>
            <a:ext cx="5861951" cy="4085210"/>
          </a:xfrm>
        </p:spPr>
      </p:pic>
      <p:sp>
        <p:nvSpPr>
          <p:cNvPr id="8" name="TextBox 7">
            <a:extLst>
              <a:ext uri="{FF2B5EF4-FFF2-40B4-BE49-F238E27FC236}">
                <a16:creationId xmlns:a16="http://schemas.microsoft.com/office/drawing/2014/main" id="{70634B0A-C920-4A57-1CA2-97ACC5A44C3E}"/>
              </a:ext>
            </a:extLst>
          </p:cNvPr>
          <p:cNvSpPr txBox="1"/>
          <p:nvPr/>
        </p:nvSpPr>
        <p:spPr>
          <a:xfrm>
            <a:off x="5811888" y="5566084"/>
            <a:ext cx="5727768" cy="954107"/>
          </a:xfrm>
          <a:prstGeom prst="rect">
            <a:avLst/>
          </a:prstGeom>
          <a:noFill/>
        </p:spPr>
        <p:txBody>
          <a:bodyPr wrap="square" rtlCol="0">
            <a:spAutoFit/>
          </a:bodyPr>
          <a:lstStyle/>
          <a:p>
            <a:r>
              <a:rPr lang="en-US" sz="1400" b="1" i="1" dirty="0">
                <a:solidFill>
                  <a:schemeClr val="accent5">
                    <a:lumMod val="50000"/>
                  </a:schemeClr>
                </a:solidFill>
              </a:rPr>
              <a:t>Figure 3. </a:t>
            </a:r>
            <a:r>
              <a:rPr lang="en-US" sz="1400" i="1" dirty="0">
                <a:solidFill>
                  <a:schemeClr val="accent5">
                    <a:lumMod val="50000"/>
                  </a:schemeClr>
                </a:solidFill>
              </a:rPr>
              <a:t>Expected number of FRBs in the SMART survey as a function of limiting fluence, based on daily rates measured by other telescopes at higher frequencies. Each measured rate has been scaled down to 150 </a:t>
            </a:r>
            <a:r>
              <a:rPr lang="en-US" sz="1400" i="1" dirty="0" err="1">
                <a:solidFill>
                  <a:schemeClr val="accent5">
                    <a:lumMod val="50000"/>
                  </a:schemeClr>
                </a:solidFill>
              </a:rPr>
              <a:t>MHz.</a:t>
            </a:r>
            <a:r>
              <a:rPr lang="en-US" sz="1400" i="1" dirty="0">
                <a:solidFill>
                  <a:schemeClr val="accent5">
                    <a:lumMod val="50000"/>
                  </a:schemeClr>
                </a:solidFill>
              </a:rPr>
              <a:t> Based on the work of Sokolowski et al (2024).</a:t>
            </a:r>
          </a:p>
        </p:txBody>
      </p:sp>
      <p:sp>
        <p:nvSpPr>
          <p:cNvPr id="10" name="TextBox 9">
            <a:extLst>
              <a:ext uri="{FF2B5EF4-FFF2-40B4-BE49-F238E27FC236}">
                <a16:creationId xmlns:a16="http://schemas.microsoft.com/office/drawing/2014/main" id="{3416F92B-9B5C-85B3-A926-16DE9FB6B6A4}"/>
              </a:ext>
            </a:extLst>
          </p:cNvPr>
          <p:cNvSpPr txBox="1"/>
          <p:nvPr/>
        </p:nvSpPr>
        <p:spPr>
          <a:xfrm>
            <a:off x="838200" y="1690688"/>
            <a:ext cx="4653648" cy="2585323"/>
          </a:xfrm>
          <a:prstGeom prst="rect">
            <a:avLst/>
          </a:prstGeom>
          <a:noFill/>
        </p:spPr>
        <p:txBody>
          <a:bodyPr wrap="square" rtlCol="0">
            <a:spAutoFit/>
          </a:bodyPr>
          <a:lstStyle/>
          <a:p>
            <a:r>
              <a:rPr lang="en-US" dirty="0"/>
              <a:t>We are expecting to find (close to) one FRB based on measured FRB rates at higher frequencies.</a:t>
            </a:r>
          </a:p>
          <a:p>
            <a:endParaRPr lang="en-US" dirty="0"/>
          </a:p>
          <a:p>
            <a:r>
              <a:rPr lang="en-US" dirty="0"/>
              <a:t>The rate has been scaled down to 150 MHz assuming no frequency scaling (⍺ = 0). The measured spectral index ⍺ ≤ -1 at higher frequencies cancels out with the accentuated propagation effects.</a:t>
            </a:r>
          </a:p>
        </p:txBody>
      </p:sp>
    </p:spTree>
    <p:extLst>
      <p:ext uri="{BB962C8B-B14F-4D97-AF65-F5344CB8AC3E}">
        <p14:creationId xmlns:p14="http://schemas.microsoft.com/office/powerpoint/2010/main" val="317499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3F6BC-1535-A378-E53A-796CF5F9E5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9D9F51-C55D-42D2-0DC3-121AF30AD3EB}"/>
              </a:ext>
            </a:extLst>
          </p:cNvPr>
          <p:cNvSpPr>
            <a:spLocks noGrp="1"/>
          </p:cNvSpPr>
          <p:nvPr>
            <p:ph type="title"/>
          </p:nvPr>
        </p:nvSpPr>
        <p:spPr/>
        <p:txBody>
          <a:bodyPr>
            <a:normAutofit/>
          </a:bodyPr>
          <a:lstStyle/>
          <a:p>
            <a:r>
              <a:rPr lang="en-US" dirty="0"/>
              <a:t>Fine channel bandwidth requirements</a:t>
            </a:r>
          </a:p>
        </p:txBody>
      </p:sp>
      <p:sp>
        <p:nvSpPr>
          <p:cNvPr id="3" name="Slide Number Placeholder 2">
            <a:extLst>
              <a:ext uri="{FF2B5EF4-FFF2-40B4-BE49-F238E27FC236}">
                <a16:creationId xmlns:a16="http://schemas.microsoft.com/office/drawing/2014/main" id="{2DCE0989-B0F3-B740-E648-008DA629A528}"/>
              </a:ext>
            </a:extLst>
          </p:cNvPr>
          <p:cNvSpPr>
            <a:spLocks noGrp="1"/>
          </p:cNvSpPr>
          <p:nvPr>
            <p:ph type="sldNum" sz="quarter" idx="12"/>
          </p:nvPr>
        </p:nvSpPr>
        <p:spPr/>
        <p:txBody>
          <a:bodyPr/>
          <a:lstStyle/>
          <a:p>
            <a:fld id="{75613D53-8070-0A4F-98C4-E1C4E71CB17B}" type="slidenum">
              <a:rPr lang="en-US" smtClean="0"/>
              <a:t>9</a:t>
            </a:fld>
            <a:endParaRPr lang="en-US"/>
          </a:p>
        </p:txBody>
      </p:sp>
      <p:sp>
        <p:nvSpPr>
          <p:cNvPr id="4" name="TextBox 3">
            <a:extLst>
              <a:ext uri="{FF2B5EF4-FFF2-40B4-BE49-F238E27FC236}">
                <a16:creationId xmlns:a16="http://schemas.microsoft.com/office/drawing/2014/main" id="{E97064E2-C73C-3F0E-06E4-8930FBDD30AE}"/>
              </a:ext>
            </a:extLst>
          </p:cNvPr>
          <p:cNvSpPr txBox="1"/>
          <p:nvPr/>
        </p:nvSpPr>
        <p:spPr>
          <a:xfrm>
            <a:off x="745635" y="5392283"/>
            <a:ext cx="5276208" cy="738664"/>
          </a:xfrm>
          <a:prstGeom prst="rect">
            <a:avLst/>
          </a:prstGeom>
          <a:noFill/>
        </p:spPr>
        <p:txBody>
          <a:bodyPr wrap="square" rtlCol="0">
            <a:spAutoFit/>
          </a:bodyPr>
          <a:lstStyle/>
          <a:p>
            <a:r>
              <a:rPr lang="en-US" sz="1400" b="1" i="1" dirty="0">
                <a:solidFill>
                  <a:schemeClr val="accent5">
                    <a:lumMod val="50000"/>
                  </a:schemeClr>
                </a:solidFill>
              </a:rPr>
              <a:t>Figure 4</a:t>
            </a:r>
            <a:r>
              <a:rPr lang="en-US" sz="1400" i="1" dirty="0">
                <a:solidFill>
                  <a:schemeClr val="accent5">
                    <a:lumMod val="50000"/>
                  </a:schemeClr>
                </a:solidFill>
              </a:rPr>
              <a:t>. Bandwidth (centered at 150 MHz) as a function of the time required to traverse it with a DM of 600 pc cm</a:t>
            </a:r>
            <a:r>
              <a:rPr lang="en-US" sz="1400" i="1" baseline="30000" dirty="0">
                <a:solidFill>
                  <a:schemeClr val="accent5">
                    <a:lumMod val="50000"/>
                  </a:schemeClr>
                </a:solidFill>
              </a:rPr>
              <a:t>-3</a:t>
            </a:r>
            <a:r>
              <a:rPr lang="en-US" sz="1400" i="1" dirty="0">
                <a:solidFill>
                  <a:schemeClr val="accent5">
                    <a:lumMod val="50000"/>
                  </a:schemeClr>
                </a:solidFill>
              </a:rPr>
              <a:t>. </a:t>
            </a:r>
            <a:endParaRPr lang="en-US" sz="1400" i="1" baseline="30000" dirty="0">
              <a:solidFill>
                <a:schemeClr val="accent5">
                  <a:lumMod val="50000"/>
                </a:schemeClr>
              </a:solidFill>
            </a:endParaRPr>
          </a:p>
          <a:p>
            <a:endParaRPr lang="en-US" sz="1400" i="1" dirty="0">
              <a:solidFill>
                <a:schemeClr val="accent5">
                  <a:lumMod val="50000"/>
                </a:schemeClr>
              </a:solidFill>
            </a:endParaRPr>
          </a:p>
        </p:txBody>
      </p:sp>
      <p:sp>
        <p:nvSpPr>
          <p:cNvPr id="14" name="TextBox 13">
            <a:extLst>
              <a:ext uri="{FF2B5EF4-FFF2-40B4-BE49-F238E27FC236}">
                <a16:creationId xmlns:a16="http://schemas.microsoft.com/office/drawing/2014/main" id="{6BE00A20-88F9-D13D-A175-5F461BD1250A}"/>
              </a:ext>
            </a:extLst>
          </p:cNvPr>
          <p:cNvSpPr txBox="1"/>
          <p:nvPr/>
        </p:nvSpPr>
        <p:spPr>
          <a:xfrm>
            <a:off x="6325296" y="5392283"/>
            <a:ext cx="5028503" cy="954107"/>
          </a:xfrm>
          <a:prstGeom prst="rect">
            <a:avLst/>
          </a:prstGeom>
          <a:noFill/>
        </p:spPr>
        <p:txBody>
          <a:bodyPr wrap="square" rtlCol="0">
            <a:spAutoFit/>
          </a:bodyPr>
          <a:lstStyle/>
          <a:p>
            <a:r>
              <a:rPr lang="en-US" sz="1400" b="1" i="1" dirty="0">
                <a:solidFill>
                  <a:schemeClr val="accent5">
                    <a:lumMod val="50000"/>
                  </a:schemeClr>
                </a:solidFill>
              </a:rPr>
              <a:t>Figure 5</a:t>
            </a:r>
            <a:r>
              <a:rPr lang="en-US" sz="1400" i="1" dirty="0">
                <a:solidFill>
                  <a:schemeClr val="accent5">
                    <a:lumMod val="50000"/>
                  </a:schemeClr>
                </a:solidFill>
              </a:rPr>
              <a:t>. The required bandwidth resolution is also dictated by the DM searched for: the higher the DM, the finer the required bandwidth.</a:t>
            </a:r>
            <a:endParaRPr lang="en-US" sz="1400" i="1" baseline="30000" dirty="0">
              <a:solidFill>
                <a:schemeClr val="accent5">
                  <a:lumMod val="50000"/>
                </a:schemeClr>
              </a:solidFill>
            </a:endParaRPr>
          </a:p>
          <a:p>
            <a:endParaRPr lang="en-US" sz="1400" i="1" dirty="0">
              <a:solidFill>
                <a:schemeClr val="accent5">
                  <a:lumMod val="50000"/>
                </a:schemeClr>
              </a:solidFill>
            </a:endParaRPr>
          </a:p>
        </p:txBody>
      </p:sp>
      <p:pic>
        <p:nvPicPr>
          <p:cNvPr id="16" name="Picture 15" descr="A graph of a graph&#10;&#10;AI-generated content may be incorrect.">
            <a:extLst>
              <a:ext uri="{FF2B5EF4-FFF2-40B4-BE49-F238E27FC236}">
                <a16:creationId xmlns:a16="http://schemas.microsoft.com/office/drawing/2014/main" id="{E41EA450-0AF1-B6E0-F734-730FAB66F3B6}"/>
              </a:ext>
            </a:extLst>
          </p:cNvPr>
          <p:cNvPicPr>
            <a:picLocks noChangeAspect="1"/>
          </p:cNvPicPr>
          <p:nvPr/>
        </p:nvPicPr>
        <p:blipFill>
          <a:blip r:embed="rId2"/>
          <a:srcRect l="3753" t="5999" r="2238" b="1632"/>
          <a:stretch>
            <a:fillRect/>
          </a:stretch>
        </p:blipFill>
        <p:spPr>
          <a:xfrm>
            <a:off x="838200" y="1679380"/>
            <a:ext cx="5042353" cy="3605888"/>
          </a:xfrm>
          <a:prstGeom prst="rect">
            <a:avLst/>
          </a:prstGeom>
        </p:spPr>
      </p:pic>
      <p:pic>
        <p:nvPicPr>
          <p:cNvPr id="18" name="Picture 17" descr="A graph of a graph&#10;&#10;AI-generated content may be incorrect.">
            <a:extLst>
              <a:ext uri="{FF2B5EF4-FFF2-40B4-BE49-F238E27FC236}">
                <a16:creationId xmlns:a16="http://schemas.microsoft.com/office/drawing/2014/main" id="{598BC4B5-3B72-CF5A-53DC-0F09149F7E23}"/>
              </a:ext>
            </a:extLst>
          </p:cNvPr>
          <p:cNvPicPr>
            <a:picLocks noChangeAspect="1"/>
          </p:cNvPicPr>
          <p:nvPr/>
        </p:nvPicPr>
        <p:blipFill>
          <a:blip r:embed="rId3"/>
          <a:srcRect l="3862" t="6096" r="6596" b="1203"/>
          <a:stretch>
            <a:fillRect/>
          </a:stretch>
        </p:blipFill>
        <p:spPr>
          <a:xfrm>
            <a:off x="6325296" y="1668072"/>
            <a:ext cx="4862859" cy="3605888"/>
          </a:xfrm>
          <a:prstGeom prst="rect">
            <a:avLst/>
          </a:prstGeom>
        </p:spPr>
      </p:pic>
    </p:spTree>
    <p:extLst>
      <p:ext uri="{BB962C8B-B14F-4D97-AF65-F5344CB8AC3E}">
        <p14:creationId xmlns:p14="http://schemas.microsoft.com/office/powerpoint/2010/main" val="3425460414"/>
      </p:ext>
    </p:extLst>
  </p:cSld>
  <p:clrMapOvr>
    <a:masterClrMapping/>
  </p:clrMapOvr>
</p:sld>
</file>

<file path=ppt/theme/theme1.xml><?xml version="1.0" encoding="utf-8"?>
<a:theme xmlns:a="http://schemas.openxmlformats.org/drawingml/2006/main" name="PawseyCurtin">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3" id="{8D7BECD5-0958-5544-81B1-3A9EB3483266}" vid="{A01B452E-CB86-D44B-AFD7-8BFF5DB215C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C2C2CF727F5DA4BAB45808CC03793B8" ma:contentTypeVersion="18" ma:contentTypeDescription="Create a new document." ma:contentTypeScope="" ma:versionID="e3b3b9171d90d6862ee1b6b3bb221ecb">
  <xsd:schema xmlns:xsd="http://www.w3.org/2001/XMLSchema" xmlns:xs="http://www.w3.org/2001/XMLSchema" xmlns:p="http://schemas.microsoft.com/office/2006/metadata/properties" xmlns:ns2="f3505a7d-dede-42e9-9aee-f6c7174ff5dd" xmlns:ns3="cbb3252a-a1f8-45a4-b54c-8c28dbfa7b13" targetNamespace="http://schemas.microsoft.com/office/2006/metadata/properties" ma:root="true" ma:fieldsID="ffe675b04d6aa5a5da049e7ff6bb36cd" ns2:_="" ns3:_="">
    <xsd:import namespace="f3505a7d-dede-42e9-9aee-f6c7174ff5dd"/>
    <xsd:import namespace="cbb3252a-a1f8-45a4-b54c-8c28dbfa7b1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505a7d-dede-42e9-9aee-f6c7174ff5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d85113c5-7036-4ae5-b6c9-3bc4b8da47f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bb3252a-a1f8-45a4-b54c-8c28dbfa7b13"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f6db6390-61dc-4b76-b64f-277f95bdfed5}" ma:internalName="TaxCatchAll" ma:showField="CatchAllData" ma:web="cbb3252a-a1f8-45a4-b54c-8c28dbfa7b13">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3505a7d-dede-42e9-9aee-f6c7174ff5dd">
      <Terms xmlns="http://schemas.microsoft.com/office/infopath/2007/PartnerControls"/>
    </lcf76f155ced4ddcb4097134ff3c332f>
    <TaxCatchAll xmlns="cbb3252a-a1f8-45a4-b54c-8c28dbfa7b13" xsi:nil="true"/>
  </documentManagement>
</p:properties>
</file>

<file path=customXml/itemProps1.xml><?xml version="1.0" encoding="utf-8"?>
<ds:datastoreItem xmlns:ds="http://schemas.openxmlformats.org/officeDocument/2006/customXml" ds:itemID="{08FC9978-2A84-4AD2-9736-1A8989D336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505a7d-dede-42e9-9aee-f6c7174ff5dd"/>
    <ds:schemaRef ds:uri="cbb3252a-a1f8-45a4-b54c-8c28dbfa7b1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3632F5A-AA72-4AFE-89F8-D04475683E56}">
  <ds:schemaRefs>
    <ds:schemaRef ds:uri="http://schemas.microsoft.com/sharepoint/v3/contenttype/forms"/>
  </ds:schemaRefs>
</ds:datastoreItem>
</file>

<file path=customXml/itemProps3.xml><?xml version="1.0" encoding="utf-8"?>
<ds:datastoreItem xmlns:ds="http://schemas.openxmlformats.org/officeDocument/2006/customXml" ds:itemID="{A90C10B0-847F-4134-BF1C-AC6600202174}">
  <ds:schemaRefs>
    <ds:schemaRef ds:uri="http://schemas.microsoft.com/office/2006/metadata/properties"/>
    <ds:schemaRef ds:uri="http://schemas.microsoft.com/office/infopath/2007/PartnerControls"/>
    <ds:schemaRef ds:uri="f3505a7d-dede-42e9-9aee-f6c7174ff5dd"/>
    <ds:schemaRef ds:uri="cbb3252a-a1f8-45a4-b54c-8c28dbfa7b13"/>
  </ds:schemaRefs>
</ds:datastoreItem>
</file>

<file path=docProps/app.xml><?xml version="1.0" encoding="utf-8"?>
<Properties xmlns="http://schemas.openxmlformats.org/officeDocument/2006/extended-properties" xmlns:vt="http://schemas.openxmlformats.org/officeDocument/2006/docPropsVTypes">
  <Template>PawseyCurtin</Template>
  <TotalTime>7180</TotalTime>
  <Words>1948</Words>
  <Application>Microsoft Macintosh PowerPoint</Application>
  <PresentationFormat>Widescreen</PresentationFormat>
  <Paragraphs>202</Paragraphs>
  <Slides>21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Aptos</vt:lpstr>
      <vt:lpstr>Aptos Display</vt:lpstr>
      <vt:lpstr>Arial</vt:lpstr>
      <vt:lpstr>Calibri</vt:lpstr>
      <vt:lpstr>Cambria Math</vt:lpstr>
      <vt:lpstr>PawseyCurtin</vt:lpstr>
      <vt:lpstr>BLINK: An End-to-End GPU-accelerated Fast Radio Burst Search Pipeline for the MWA</vt:lpstr>
      <vt:lpstr>The BLINK project at glance</vt:lpstr>
      <vt:lpstr>FRBs at low frequencies</vt:lpstr>
      <vt:lpstr>Why is it important?</vt:lpstr>
      <vt:lpstr>Previous FRB searches  with the MWA</vt:lpstr>
      <vt:lpstr>SMART survey: you are up next!</vt:lpstr>
      <vt:lpstr>Expected sensitivity and fluence limits</vt:lpstr>
      <vt:lpstr>Expected # of FRBs</vt:lpstr>
      <vt:lpstr>Fine channel bandwidth requirements</vt:lpstr>
      <vt:lpstr>Computational technique</vt:lpstr>
      <vt:lpstr>The BLINK GPU Imaging &amp; FRB Search Pipeline</vt:lpstr>
      <vt:lpstr>Test Case 1: Imaging pulsar B0950+08</vt:lpstr>
      <vt:lpstr>Performance Comparison with WSClean </vt:lpstr>
      <vt:lpstr>BLINK papers published in PASA</vt:lpstr>
      <vt:lpstr>Incremental and distributed dedispersion</vt:lpstr>
      <vt:lpstr>Peak detection &amp; localization</vt:lpstr>
      <vt:lpstr>A more challenging test: the Crab pulsar</vt:lpstr>
      <vt:lpstr>Time Series of the Crab Detection</vt:lpstr>
      <vt:lpstr>The BLINK Project: development history</vt:lpstr>
      <vt:lpstr>Future work</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Rockwell McGellin</dc:creator>
  <cp:lastModifiedBy>Di Pietrantonio, Cristian (Pawsey, Kensington WA)</cp:lastModifiedBy>
  <cp:revision>48</cp:revision>
  <dcterms:created xsi:type="dcterms:W3CDTF">2023-11-30T07:55:00Z</dcterms:created>
  <dcterms:modified xsi:type="dcterms:W3CDTF">2025-08-19T03:50:58Z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0x0101002C2C2CF727F5DA4BAB45808CC03793B8</vt:lpwstr>
  </property>
  <property fmtid="{D5CDD505-2E9C-101B-9397-08002B2CF9AE}" pid="3" name="MSIP_Label_0ad370f1-5840-4c36-bb65-89acaaf849ca_Enabled">
    <vt:lpwstr>true</vt:lpwstr>
  </property>
  <property fmtid="{D5CDD505-2E9C-101B-9397-08002B2CF9AE}" pid="4" name="MSIP_Label_0ad370f1-5840-4c36-bb65-89acaaf849ca_SetDate">
    <vt:lpwstr>2025-08-10T03:24:39Z</vt:lpwstr>
  </property>
  <property fmtid="{D5CDD505-2E9C-101B-9397-08002B2CF9AE}" pid="5" name="MSIP_Label_0ad370f1-5840-4c36-bb65-89acaaf849ca_Method">
    <vt:lpwstr>Privileged</vt:lpwstr>
  </property>
  <property fmtid="{D5CDD505-2E9C-101B-9397-08002B2CF9AE}" pid="6" name="MSIP_Label_0ad370f1-5840-4c36-bb65-89acaaf849ca_Name">
    <vt:lpwstr>OFFICIAL</vt:lpwstr>
  </property>
  <property fmtid="{D5CDD505-2E9C-101B-9397-08002B2CF9AE}" pid="7" name="MSIP_Label_0ad370f1-5840-4c36-bb65-89acaaf849ca_SiteId">
    <vt:lpwstr>0fe05593-19ac-4f98-adbf-0375fce7f160</vt:lpwstr>
  </property>
  <property fmtid="{D5CDD505-2E9C-101B-9397-08002B2CF9AE}" pid="8" name="MSIP_Label_0ad370f1-5840-4c36-bb65-89acaaf849ca_ActionId">
    <vt:lpwstr>57361e6f-ee70-416a-a3e7-07df9996dd4a</vt:lpwstr>
  </property>
  <property fmtid="{D5CDD505-2E9C-101B-9397-08002B2CF9AE}" pid="9" name="MSIP_Label_0ad370f1-5840-4c36-bb65-89acaaf849ca_ContentBits">
    <vt:lpwstr>3</vt:lpwstr>
  </property>
  <property fmtid="{D5CDD505-2E9C-101B-9397-08002B2CF9AE}" pid="10" name="MSIP_Label_0ad370f1-5840-4c36-bb65-89acaaf849ca_Tag">
    <vt:lpwstr>50, 0, 1, 1</vt:lpwstr>
  </property>
  <property fmtid="{D5CDD505-2E9C-101B-9397-08002B2CF9AE}" pid="11" name="ClassificationContentMarkingFooterLocations">
    <vt:lpwstr>PawseyCurtin:15</vt:lpwstr>
  </property>
  <property fmtid="{D5CDD505-2E9C-101B-9397-08002B2CF9AE}" pid="12" name="ClassificationContentMarkingFooterText">
    <vt:lpwstr>OFFICIAL</vt:lpwstr>
  </property>
  <property fmtid="{D5CDD505-2E9C-101B-9397-08002B2CF9AE}" pid="13" name="ClassificationContentMarkingHeaderLocations">
    <vt:lpwstr>PawseyCurtin:14</vt:lpwstr>
  </property>
  <property fmtid="{D5CDD505-2E9C-101B-9397-08002B2CF9AE}" pid="14" name="ClassificationContentMarkingHeaderText">
    <vt:lpwstr>OFFICIAL</vt:lpwstr>
  </property>
</Properties>
</file>