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326" r:id="rId2"/>
    <p:sldId id="327" r:id="rId3"/>
    <p:sldId id="340" r:id="rId4"/>
    <p:sldId id="344" r:id="rId5"/>
    <p:sldId id="304" r:id="rId6"/>
    <p:sldId id="348" r:id="rId7"/>
    <p:sldId id="347" r:id="rId8"/>
    <p:sldId id="303" r:id="rId9"/>
    <p:sldId id="332" r:id="rId10"/>
    <p:sldId id="331" r:id="rId11"/>
    <p:sldId id="330" r:id="rId12"/>
    <p:sldId id="349" r:id="rId13"/>
    <p:sldId id="351" r:id="rId14"/>
    <p:sldId id="335" r:id="rId15"/>
    <p:sldId id="338" r:id="rId16"/>
    <p:sldId id="341" r:id="rId17"/>
    <p:sldId id="354" r:id="rId18"/>
    <p:sldId id="352" r:id="rId19"/>
    <p:sldId id="355" r:id="rId20"/>
    <p:sldId id="356" r:id="rId21"/>
    <p:sldId id="34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138919-552D-BF5C-E599-528D5FC8712B}" v="2502" dt="2025-02-03T01:20:34.038"/>
    <p1510:client id="{F0E9573C-D122-5579-9F55-E50FBC39BC16}" v="1121" dt="2025-02-03T02:35:45.7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07"/>
    <p:restoredTop sz="91865"/>
  </p:normalViewPr>
  <p:slideViewPr>
    <p:cSldViewPr snapToGrid="0">
      <p:cViewPr varScale="1">
        <p:scale>
          <a:sx n="95" d="100"/>
          <a:sy n="95" d="100"/>
        </p:scale>
        <p:origin x="184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1-30T07:56:56.6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714 7329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0EE60-B3FD-504C-9B41-D2ECA5F0ADA7}" type="datetimeFigureOut">
              <a:rPr lang="en-US" smtClean="0"/>
              <a:t>8/26/25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C5C32-2549-FB4E-825F-CAF3B84F5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70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C5C32-2549-FB4E-825F-CAF3B84F5F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66A4D-3280-3506-6EC1-7633BB193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E82FA0-B234-76AF-8D03-116049F2A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3AA19-9546-3DD9-43ED-00DF6CD64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C6502-9D76-E5E9-7972-65C019ACA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C5C32-2549-FB4E-825F-CAF3B84F5F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4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6A2AA-0E19-DEB2-F469-9B8A98792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642BE7-2CD5-F567-F32D-719AE003B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B43370-9127-6B20-31CD-DEDC2220E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CCF39-18A0-AF7B-B4EC-F281938A9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C5C32-2549-FB4E-825F-CAF3B84F5F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A0D18-B0CC-360C-C1B8-371038C33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963FD9-CF2A-83C5-C348-5813B5DE8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D81073-7124-A721-7509-99161F4D9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6C037-FD43-1E29-19A3-AD32321C5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C5C32-2549-FB4E-825F-CAF3B84F5F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69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4EF2A-1B8B-A918-FDA6-5A5926879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83C1C8-EB7B-B7A6-1DE0-CDC7D3932F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2A7A1-6FAC-AE89-BA12-AB602CAC9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80B37-85AF-467D-4A71-A2DC856C0B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C5C32-2549-FB4E-825F-CAF3B84F5F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96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FC4F4-AF9E-4495-86B4-209F75214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6F1039-321A-744D-69E5-9E3468C40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B75E68-3995-49E7-D4E1-78C7E74C0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13759-7C8B-9CA3-C738-7A5958376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C5C32-2549-FB4E-825F-CAF3B84F5F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72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C5C32-2549-FB4E-825F-CAF3B84F5F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95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F41E-1043-9C9F-963B-010C43AC5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2DABD-5C67-B0B2-E281-544E0B99E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D6A7AC-0EDE-D721-F1D9-14E33BFF0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ED6F2-0A5F-E394-2D62-1DC4C72ED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C5C32-2549-FB4E-825F-CAF3B84F5F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09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9917-9590-90CB-1E78-64DB321D7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83C8A-9F1B-CA85-5CBF-E3F4266A2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8AF4D5-D10B-9968-F218-4B74A110C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2877B-CCC4-8D57-709F-ED5C27E06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C5C32-2549-FB4E-825F-CAF3B84F5F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54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1C405-75E8-FBE0-9B61-1D422D3BE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97CBDF-9B9A-C431-31CD-EE1AA8B13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D066E5-986F-63EE-ED94-D5205426C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FC99F-4E22-0863-BFDA-72F04A096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C5C32-2549-FB4E-825F-CAF3B84F5F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99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A5A36-AF44-EBEC-8109-BF6609FF7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44FEA3-4C18-B1BD-71BA-C5E6B4FF41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A641F-A5D9-BE77-52F8-9AADB0C3A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3097A-421C-AABE-D722-D85145B4B4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C5C32-2549-FB4E-825F-CAF3B84F5F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0120-CDFC-48DE-A6EA-6DEEDD0E436A}" type="datetimeFigureOut">
              <a:rPr lang="en-US" dirty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02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F5BA7-0A17-4D30-9B66-E29324151C73}" type="datetimeFigureOut">
              <a:rPr lang="en-US" dirty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85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BB1B-D40A-4DB9-B3DE-BAAE675B83CD}" type="datetimeFigureOut">
              <a:rPr lang="en-US" dirty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FAAF-C467-4C93-8ECD-39AF5A14D498}" type="datetimeFigureOut">
              <a:rPr lang="en-US" dirty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3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E480-B2BA-4553-A144-61E7F75833ED}" type="datetimeFigureOut">
              <a:rPr lang="en-US" dirty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9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E682A-6B53-4B08-AE4D-4C5E659103CC}" type="datetimeFigureOut">
              <a:rPr lang="en-US" dirty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46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0F6-BEBB-4894-ABB2-75C5CBE0DDB9}" type="datetimeFigureOut">
              <a:rPr lang="en-US" dirty="0"/>
              <a:t>8/26/25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5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9E5F-17D9-4A30-9DA3-64E46A6DF111}" type="datetimeFigureOut">
              <a:rPr lang="en-US" dirty="0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5F0-3BC3-4718-BCCA-24B5655EC864}" type="datetimeFigureOut">
              <a:rPr lang="en-US" dirty="0"/>
              <a:t>8/26/25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3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BD81-465B-40F2-9A54-9DF3B12AF598}" type="datetimeFigureOut">
              <a:rPr lang="en-US" dirty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0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3CEF-64EF-4C43-9530-8E9CBFD2CAD1}" type="datetimeFigureOut">
              <a:rPr lang="en-US" dirty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80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B70A3DFD-A535-46B2-84C1-61DC8B16A904}" type="datetimeFigureOut">
              <a:rPr lang="en-US" dirty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196A61CA-0502-4EE4-9724-96EA822543E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410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0">
          <p15:clr>
            <a:srgbClr val="F26B43"/>
          </p15:clr>
        </p15:guide>
        <p15:guide id="2" pos="3840">
          <p15:clr>
            <a:srgbClr val="F26B43"/>
          </p15:clr>
        </p15:guide>
        <p15:guide id="3" pos="7200">
          <p15:clr>
            <a:srgbClr val="F26B43"/>
          </p15:clr>
        </p15:guide>
        <p15:guide id="4" pos="6720">
          <p15:clr>
            <a:srgbClr val="F26B43"/>
          </p15:clr>
        </p15:guide>
        <p15:guide id="16" pos="480">
          <p15:clr>
            <a:srgbClr val="F26B43"/>
          </p15:clr>
        </p15:guide>
        <p15:guide id="23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743D1-36C9-8602-442C-A535A7BA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C43A4-4A68-4640-8458-E54EE3A061BC}" type="datetime1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0B950-C65C-17D8-A812-03536104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632DF-57B3-B5E9-5F6C-E7EC0034A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smtClean="0"/>
              <a:t>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A6AB3-BB01-DDC8-E9E5-7227DE0C4480}"/>
              </a:ext>
            </a:extLst>
          </p:cNvPr>
          <p:cNvSpPr txBox="1"/>
          <p:nvPr/>
        </p:nvSpPr>
        <p:spPr>
          <a:xfrm>
            <a:off x="971551" y="714375"/>
            <a:ext cx="10129838" cy="131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4400" u="none" strike="noStrike" dirty="0">
                <a:solidFill>
                  <a:srgbClr val="FFFF00"/>
                </a:solidFill>
                <a:effectLst/>
                <a:latin typeface="Aptos" panose="020B0004020202020204" pitchFamily="34" charset="0"/>
              </a:rPr>
              <a:t>Deepest upper limits on the 21 cm power spectrum with MWA</a:t>
            </a:r>
            <a:endParaRPr lang="en-US" sz="4400" kern="1200" dirty="0">
              <a:solidFill>
                <a:srgbClr val="FFFF00"/>
              </a:solidFill>
              <a:effectLst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41185-DE8C-F23D-2638-C9BC9E0201DA}"/>
              </a:ext>
            </a:extLst>
          </p:cNvPr>
          <p:cNvSpPr txBox="1"/>
          <p:nvPr/>
        </p:nvSpPr>
        <p:spPr>
          <a:xfrm>
            <a:off x="3050381" y="2828836"/>
            <a:ext cx="61007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Ridhima </a:t>
            </a:r>
            <a:r>
              <a:rPr lang="en-US" sz="2800" b="1" dirty="0" err="1"/>
              <a:t>Nunhokee</a:t>
            </a:r>
            <a:endParaRPr lang="en-US" sz="2800" b="1" dirty="0"/>
          </a:p>
          <a:p>
            <a:pPr algn="ctr"/>
            <a:r>
              <a:rPr lang="en-US" sz="2800" b="1" dirty="0"/>
              <a:t>On behalf of </a:t>
            </a:r>
            <a:r>
              <a:rPr lang="en-US" sz="2800" b="1" dirty="0" err="1"/>
              <a:t>EoR</a:t>
            </a:r>
            <a:r>
              <a:rPr lang="en-US" sz="2800" b="1" dirty="0"/>
              <a:t> MWA Collaboration</a:t>
            </a:r>
          </a:p>
          <a:p>
            <a:pPr algn="ctr"/>
            <a:r>
              <a:rPr lang="en-US" sz="2800" b="1" dirty="0"/>
              <a:t>MWA Project Meeting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August 28 2025</a:t>
            </a:r>
          </a:p>
        </p:txBody>
      </p:sp>
      <p:pic>
        <p:nvPicPr>
          <p:cNvPr id="11" name="Picture 10" descr="A logo with red and yellow lines&#10;&#10;Description automatically generated">
            <a:extLst>
              <a:ext uri="{FF2B5EF4-FFF2-40B4-BE49-F238E27FC236}">
                <a16:creationId xmlns:a16="http://schemas.microsoft.com/office/drawing/2014/main" id="{E520F5DF-3466-C64F-7A38-2291DF517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95" y="5147196"/>
            <a:ext cx="1538835" cy="1552543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CB017FAA-1652-82E7-B45A-D430DBAD0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098" y="5901746"/>
            <a:ext cx="4355547" cy="71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1459B-C797-BDDC-C073-2BE2514A7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E2F0DF87-CB61-13E8-832E-75BC3EC5F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67" y="51783"/>
            <a:ext cx="6750295" cy="66596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132AEC-208C-1E57-F7FC-EB7A4207F9E0}"/>
              </a:ext>
            </a:extLst>
          </p:cNvPr>
          <p:cNvGrpSpPr/>
          <p:nvPr/>
        </p:nvGrpSpPr>
        <p:grpSpPr>
          <a:xfrm>
            <a:off x="7831923" y="2225739"/>
            <a:ext cx="3548177" cy="3464871"/>
            <a:chOff x="7831923" y="2225739"/>
            <a:chExt cx="3548177" cy="3464871"/>
          </a:xfrm>
        </p:grpSpPr>
        <p:pic>
          <p:nvPicPr>
            <p:cNvPr id="5" name="Picture 4" descr="A planet with dots and circles&#10;&#10;Description automatically generated with medium confidence">
              <a:extLst>
                <a:ext uri="{FF2B5EF4-FFF2-40B4-BE49-F238E27FC236}">
                  <a16:creationId xmlns:a16="http://schemas.microsoft.com/office/drawing/2014/main" id="{166874BF-1EFE-912C-785F-B02921B4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4066" y="2302761"/>
              <a:ext cx="3516034" cy="33878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AE599D-0C6C-9BAD-CA83-195587D9074C}"/>
                </a:ext>
              </a:extLst>
            </p:cNvPr>
            <p:cNvSpPr/>
            <p:nvPr/>
          </p:nvSpPr>
          <p:spPr>
            <a:xfrm>
              <a:off x="7831923" y="2225739"/>
              <a:ext cx="1277327" cy="2885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750105C-7D8E-6F0C-03D7-0383A6159CFA}"/>
              </a:ext>
            </a:extLst>
          </p:cNvPr>
          <p:cNvSpPr txBox="1"/>
          <p:nvPr/>
        </p:nvSpPr>
        <p:spPr>
          <a:xfrm>
            <a:off x="7352298" y="978234"/>
            <a:ext cx="45339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v"/>
            </a:pPr>
            <a:r>
              <a:rPr lang="en-US" sz="2400"/>
              <a:t>Pointing –3: contamination from the Galactic plane</a:t>
            </a:r>
          </a:p>
        </p:txBody>
      </p:sp>
    </p:spTree>
    <p:extLst>
      <p:ext uri="{BB962C8B-B14F-4D97-AF65-F5344CB8AC3E}">
        <p14:creationId xmlns:p14="http://schemas.microsoft.com/office/powerpoint/2010/main" val="657272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5DA86-549F-353D-4A01-D442E4AA4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045F-7AC7-A595-29DC-A99A609D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46" y="1185325"/>
            <a:ext cx="3440651" cy="31029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Mitigation Statistics</a:t>
            </a:r>
            <a:endParaRPr lang="en-US" sz="2000" kern="12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ADEE05-F4F2-3A9E-43DE-6534BB20F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50" y="-5396"/>
            <a:ext cx="8957457" cy="68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44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3CBB3-25BA-3811-0B91-980C7560D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>
            <a:extLst>
              <a:ext uri="{FF2B5EF4-FFF2-40B4-BE49-F238E27FC236}">
                <a16:creationId xmlns:a16="http://schemas.microsoft.com/office/drawing/2014/main" id="{88431A57-DAA8-C356-8981-F3634080BEBF}"/>
              </a:ext>
            </a:extLst>
          </p:cNvPr>
          <p:cNvSpPr/>
          <p:nvPr/>
        </p:nvSpPr>
        <p:spPr>
          <a:xfrm rot="5400000" flipV="1">
            <a:off x="5811089" y="-1509807"/>
            <a:ext cx="286748" cy="105009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10463-C4B3-4B8D-C149-3D32B920A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A17D-C67F-B542-93F4-FCE827F5D42C}" type="datetime1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39C83-5B6D-924A-67CD-A8BA03395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3EC2C-E21F-F14D-82B1-6352C4B48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9F6C4-134D-7AAC-01A9-DB807D83D2A1}"/>
              </a:ext>
            </a:extLst>
          </p:cNvPr>
          <p:cNvSpPr txBox="1"/>
          <p:nvPr/>
        </p:nvSpPr>
        <p:spPr>
          <a:xfrm>
            <a:off x="-1126393" y="302279"/>
            <a:ext cx="10129838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MWA Upper Limits Timeline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D9CD2A2A-C930-8164-C997-1E078F40E87B}"/>
              </a:ext>
            </a:extLst>
          </p:cNvPr>
          <p:cNvSpPr/>
          <p:nvPr/>
        </p:nvSpPr>
        <p:spPr>
          <a:xfrm flipV="1">
            <a:off x="1190591" y="3134271"/>
            <a:ext cx="244504" cy="110373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386F2C18-F3E8-9792-67E1-A158CE71C239}"/>
              </a:ext>
            </a:extLst>
          </p:cNvPr>
          <p:cNvSpPr/>
          <p:nvPr/>
        </p:nvSpPr>
        <p:spPr>
          <a:xfrm flipH="1" flipV="1">
            <a:off x="4543735" y="3189155"/>
            <a:ext cx="241560" cy="120351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38938D2-1780-1728-7C14-7579B8BA7EA2}"/>
              </a:ext>
            </a:extLst>
          </p:cNvPr>
          <p:cNvSpPr/>
          <p:nvPr/>
        </p:nvSpPr>
        <p:spPr>
          <a:xfrm flipH="1">
            <a:off x="1903955" y="3159822"/>
            <a:ext cx="241560" cy="112560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6142EC-C129-C277-7600-211AA251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530" y="4818183"/>
            <a:ext cx="2092681" cy="2556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C6CAA58-F540-3A07-B1BF-422295C2941F}"/>
              </a:ext>
            </a:extLst>
          </p:cNvPr>
          <p:cNvSpPr txBox="1"/>
          <p:nvPr/>
        </p:nvSpPr>
        <p:spPr>
          <a:xfrm>
            <a:off x="1002223" y="4385075"/>
            <a:ext cx="2644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Beardsley et al. 2016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81B93D6-1E03-FD72-5223-667D37ABA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19" y="2557219"/>
            <a:ext cx="936525" cy="1917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F4C98C-D4A6-85E4-7B1B-237BF4D20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82" y="2170897"/>
            <a:ext cx="2263742" cy="2765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78EC02-4325-DF08-74F5-7B8D24867F5A}"/>
              </a:ext>
            </a:extLst>
          </p:cNvPr>
          <p:cNvSpPr txBox="1"/>
          <p:nvPr/>
        </p:nvSpPr>
        <p:spPr>
          <a:xfrm>
            <a:off x="284378" y="2736008"/>
            <a:ext cx="2644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Ewall-Wice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et al. 2016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0DF7AB-A84C-C90B-01AC-A85E63E9AA76}"/>
              </a:ext>
            </a:extLst>
          </p:cNvPr>
          <p:cNvSpPr txBox="1"/>
          <p:nvPr/>
        </p:nvSpPr>
        <p:spPr>
          <a:xfrm>
            <a:off x="618602" y="1537608"/>
            <a:ext cx="1337078" cy="60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First limit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3 hours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668066-D8FD-AA66-1CA6-DD7AF974E43E}"/>
              </a:ext>
            </a:extLst>
          </p:cNvPr>
          <p:cNvSpPr txBox="1"/>
          <p:nvPr/>
        </p:nvSpPr>
        <p:spPr>
          <a:xfrm>
            <a:off x="1431001" y="5433547"/>
            <a:ext cx="1337078" cy="60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2013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32 hours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19EC7C-A257-DDF6-7DE9-AE3AB77C1E71}"/>
              </a:ext>
            </a:extLst>
          </p:cNvPr>
          <p:cNvSpPr txBox="1"/>
          <p:nvPr/>
        </p:nvSpPr>
        <p:spPr>
          <a:xfrm>
            <a:off x="867685" y="5959752"/>
            <a:ext cx="2682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Novel techniques– calibration of cable ripple, quality metrics, subtraction of diffuse emission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3EAFAD-D06F-8F90-52E3-4034F4DF3E8F}"/>
              </a:ext>
            </a:extLst>
          </p:cNvPr>
          <p:cNvSpPr txBox="1"/>
          <p:nvPr/>
        </p:nvSpPr>
        <p:spPr>
          <a:xfrm>
            <a:off x="3507963" y="2772917"/>
            <a:ext cx="21325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Barry et al. 2019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8CB825B-BEEB-01D4-8338-1C49C6049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601" y="2225377"/>
            <a:ext cx="2380898" cy="29091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DEDCF9C-DB5C-1091-51AC-7FDDA6FEE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1682" y="2611578"/>
            <a:ext cx="792833" cy="18739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8CCAAA3-67BB-695A-51EE-CD1E8A7AC503}"/>
              </a:ext>
            </a:extLst>
          </p:cNvPr>
          <p:cNvSpPr txBox="1"/>
          <p:nvPr/>
        </p:nvSpPr>
        <p:spPr>
          <a:xfrm>
            <a:off x="3505636" y="1578174"/>
            <a:ext cx="18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2013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21 hours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E9B1889-81A3-08B7-0F20-09C6A665F1DF}"/>
              </a:ext>
            </a:extLst>
          </p:cNvPr>
          <p:cNvSpPr txBox="1"/>
          <p:nvPr/>
        </p:nvSpPr>
        <p:spPr>
          <a:xfrm>
            <a:off x="3259601" y="1060941"/>
            <a:ext cx="268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Improved systematics, RFI flags; </a:t>
            </a:r>
            <a:r>
              <a:rPr lang="en-US" sz="1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e.g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signal from planes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0B7B1E-8EB9-46F4-210D-5ECD5C9EF740}"/>
              </a:ext>
            </a:extLst>
          </p:cNvPr>
          <p:cNvSpPr txBox="1"/>
          <p:nvPr/>
        </p:nvSpPr>
        <p:spPr>
          <a:xfrm>
            <a:off x="4600786" y="4405759"/>
            <a:ext cx="2644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Li et al. 2019</a:t>
            </a:r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5D0EB4A4-B061-B500-7146-1386021416DA}"/>
              </a:ext>
            </a:extLst>
          </p:cNvPr>
          <p:cNvSpPr/>
          <p:nvPr/>
        </p:nvSpPr>
        <p:spPr>
          <a:xfrm flipH="1">
            <a:off x="5297087" y="3267071"/>
            <a:ext cx="241560" cy="112560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D5408D3-4748-420F-DA5F-3126C4A0E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637" y="5177224"/>
            <a:ext cx="681347" cy="21343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C2B5CD-55D2-EA9B-0D0D-188AFD00CF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4076" y="4845436"/>
            <a:ext cx="2263541" cy="2614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A7FDCCB-3E1C-53EA-2A00-97CBCB6E2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4751" y="5114074"/>
            <a:ext cx="901528" cy="21504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CEB4AD6-F12C-B038-4712-5C855B196C8C}"/>
              </a:ext>
            </a:extLst>
          </p:cNvPr>
          <p:cNvSpPr txBox="1"/>
          <p:nvPr/>
        </p:nvSpPr>
        <p:spPr>
          <a:xfrm>
            <a:off x="4334076" y="5374977"/>
            <a:ext cx="18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2016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40 hours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37E670B-E8CC-5857-60D4-8520872D6788}"/>
              </a:ext>
            </a:extLst>
          </p:cNvPr>
          <p:cNvSpPr txBox="1"/>
          <p:nvPr/>
        </p:nvSpPr>
        <p:spPr>
          <a:xfrm>
            <a:off x="4689881" y="5992117"/>
            <a:ext cx="236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Refining calibration strategies </a:t>
            </a:r>
          </a:p>
        </p:txBody>
      </p:sp>
      <p:sp>
        <p:nvSpPr>
          <p:cNvPr id="56" name="Down Arrow 55">
            <a:extLst>
              <a:ext uri="{FF2B5EF4-FFF2-40B4-BE49-F238E27FC236}">
                <a16:creationId xmlns:a16="http://schemas.microsoft.com/office/drawing/2014/main" id="{8560FFA0-2B93-9A7E-1E0D-FAFA453AA805}"/>
              </a:ext>
            </a:extLst>
          </p:cNvPr>
          <p:cNvSpPr/>
          <p:nvPr/>
        </p:nvSpPr>
        <p:spPr>
          <a:xfrm flipH="1">
            <a:off x="10018942" y="3358978"/>
            <a:ext cx="241560" cy="112560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Down Arrow 56">
            <a:extLst>
              <a:ext uri="{FF2B5EF4-FFF2-40B4-BE49-F238E27FC236}">
                <a16:creationId xmlns:a16="http://schemas.microsoft.com/office/drawing/2014/main" id="{B277738F-ECF2-AA9D-B464-6B591BD94A03}"/>
              </a:ext>
            </a:extLst>
          </p:cNvPr>
          <p:cNvSpPr/>
          <p:nvPr/>
        </p:nvSpPr>
        <p:spPr>
          <a:xfrm flipH="1" flipV="1">
            <a:off x="6837363" y="3166347"/>
            <a:ext cx="241560" cy="120351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6C063D7-1694-E3FE-9451-F42CAAED2D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8987" y="2284689"/>
            <a:ext cx="2145514" cy="2621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0AD0F3-AFDB-E2DB-78EE-99F052ACD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409" y="2617591"/>
            <a:ext cx="792833" cy="18739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6BEA535-4BD6-99B8-51FF-A4F50F18C7A2}"/>
              </a:ext>
            </a:extLst>
          </p:cNvPr>
          <p:cNvSpPr txBox="1"/>
          <p:nvPr/>
        </p:nvSpPr>
        <p:spPr>
          <a:xfrm>
            <a:off x="6063833" y="1086835"/>
            <a:ext cx="236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Choosing best </a:t>
            </a:r>
            <a:r>
              <a:rPr lang="en-US" sz="1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EoR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fields and quality metrics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49DB95-3683-67ED-77AD-CF20A5AE13AD}"/>
              </a:ext>
            </a:extLst>
          </p:cNvPr>
          <p:cNvSpPr txBox="1"/>
          <p:nvPr/>
        </p:nvSpPr>
        <p:spPr>
          <a:xfrm>
            <a:off x="6088987" y="1629670"/>
            <a:ext cx="18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2013-2016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453 hours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2BE63B4-7ADE-0825-C4B5-4CA74D669ED2}"/>
              </a:ext>
            </a:extLst>
          </p:cNvPr>
          <p:cNvSpPr txBox="1"/>
          <p:nvPr/>
        </p:nvSpPr>
        <p:spPr>
          <a:xfrm>
            <a:off x="9272631" y="5975522"/>
            <a:ext cx="2362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Improving calibration; data quality metrics integrating more data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73F783-667F-AFE6-2CAC-67C578BABDCF}"/>
              </a:ext>
            </a:extLst>
          </p:cNvPr>
          <p:cNvSpPr txBox="1"/>
          <p:nvPr/>
        </p:nvSpPr>
        <p:spPr>
          <a:xfrm>
            <a:off x="9241138" y="5419468"/>
            <a:ext cx="18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2013-2023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 654 hours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4524D81-A944-018E-BD52-BFAC8F7DDD0B}"/>
              </a:ext>
            </a:extLst>
          </p:cNvPr>
          <p:cNvSpPr txBox="1"/>
          <p:nvPr/>
        </p:nvSpPr>
        <p:spPr>
          <a:xfrm>
            <a:off x="6131398" y="2800116"/>
            <a:ext cx="19477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Trott et al.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064C13-6630-C042-7AD4-479EE9304B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8713" y="4844302"/>
            <a:ext cx="2117448" cy="258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4162F7-03A5-8535-1A32-5F28C5C04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795" y="5170699"/>
            <a:ext cx="875854" cy="207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4F44A5-9848-231A-DD35-1BCE105E7FE9}"/>
              </a:ext>
            </a:extLst>
          </p:cNvPr>
          <p:cNvSpPr txBox="1"/>
          <p:nvPr/>
        </p:nvSpPr>
        <p:spPr>
          <a:xfrm>
            <a:off x="9197042" y="4467085"/>
            <a:ext cx="2644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Nunhokee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et al. 2025</a:t>
            </a:r>
          </a:p>
        </p:txBody>
      </p:sp>
    </p:spTree>
    <p:extLst>
      <p:ext uri="{BB962C8B-B14F-4D97-AF65-F5344CB8AC3E}">
        <p14:creationId xmlns:p14="http://schemas.microsoft.com/office/powerpoint/2010/main" val="186634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FAF46-A5CA-E4F5-13EC-36A9FC79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31004-6FD0-37E8-28C1-272A3201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6284-806F-4900-AC5D-521AA69F2D43}" type="datetime1">
              <a:rPr lang="en-US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CBEE1C-136E-B2DB-5A08-9627FA15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3324-CD1C-E5A1-BA5F-9AD37810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F4D40-3090-58CE-07FA-E6131B46AC99}"/>
              </a:ext>
            </a:extLst>
          </p:cNvPr>
          <p:cNvSpPr txBox="1"/>
          <p:nvPr/>
        </p:nvSpPr>
        <p:spPr>
          <a:xfrm>
            <a:off x="-2831206" y="211362"/>
            <a:ext cx="10129838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Where are we?</a:t>
            </a:r>
          </a:p>
        </p:txBody>
      </p:sp>
      <p:pic>
        <p:nvPicPr>
          <p:cNvPr id="6" name="Picture 5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2ED06690-F019-275A-A096-CDB6B45750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77" t="3615" r="1764" b="3527"/>
          <a:stretch/>
        </p:blipFill>
        <p:spPr>
          <a:xfrm>
            <a:off x="0" y="1113904"/>
            <a:ext cx="12185583" cy="5744095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C7A0D2DC-2F65-7EBE-2AC7-4F818775AC7E}"/>
              </a:ext>
            </a:extLst>
          </p:cNvPr>
          <p:cNvSpPr/>
          <p:nvPr/>
        </p:nvSpPr>
        <p:spPr>
          <a:xfrm>
            <a:off x="1377536" y="3599479"/>
            <a:ext cx="115586" cy="2517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7F76445-25A8-CC52-B3BA-C9A4377C3291}"/>
              </a:ext>
            </a:extLst>
          </p:cNvPr>
          <p:cNvSpPr/>
          <p:nvPr/>
        </p:nvSpPr>
        <p:spPr>
          <a:xfrm>
            <a:off x="1552858" y="3570979"/>
            <a:ext cx="115780" cy="2517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EB569C57-1D01-9F73-8FD9-6B66691A3037}"/>
              </a:ext>
            </a:extLst>
          </p:cNvPr>
          <p:cNvSpPr/>
          <p:nvPr/>
        </p:nvSpPr>
        <p:spPr>
          <a:xfrm>
            <a:off x="1773993" y="3458163"/>
            <a:ext cx="115780" cy="2826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6A8FC-66D4-2899-6139-F58330EE1B1A}"/>
              </a:ext>
            </a:extLst>
          </p:cNvPr>
          <p:cNvSpPr txBox="1"/>
          <p:nvPr/>
        </p:nvSpPr>
        <p:spPr>
          <a:xfrm>
            <a:off x="5287577" y="2534833"/>
            <a:ext cx="350020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rade Gothic Next Light"/>
              </a:rPr>
              <a:t>yields first evidence for a heated IGM by placing lower bounds on the spin temperature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82F38E-A540-8DA2-0BC6-BA982D79B6BD}"/>
              </a:ext>
            </a:extLst>
          </p:cNvPr>
          <p:cNvSpPr txBox="1"/>
          <p:nvPr/>
        </p:nvSpPr>
        <p:spPr>
          <a:xfrm>
            <a:off x="8787779" y="698230"/>
            <a:ext cx="35002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Adapted from Barry et al. 2020</a:t>
            </a:r>
          </a:p>
        </p:txBody>
      </p:sp>
    </p:spTree>
    <p:extLst>
      <p:ext uri="{BB962C8B-B14F-4D97-AF65-F5344CB8AC3E}">
        <p14:creationId xmlns:p14="http://schemas.microsoft.com/office/powerpoint/2010/main" val="261826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8C632-79B8-EB83-8B2F-49025AB05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EFCD08-EB02-2344-C366-9D0667F07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1F80-4BA9-46B3-B29A-917E7F6F36BF}" type="datetime1">
              <a:rPr lang="en-US"/>
              <a:t>8/26/25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5E9E5-89C3-A035-D6DD-028EA6FC386C}"/>
              </a:ext>
            </a:extLst>
          </p:cNvPr>
          <p:cNvSpPr txBox="1"/>
          <p:nvPr/>
        </p:nvSpPr>
        <p:spPr>
          <a:xfrm>
            <a:off x="869058" y="869058"/>
            <a:ext cx="106554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Use our measurements in k-space (u, v, eta) as samples (</a:t>
            </a:r>
            <a:r>
              <a:rPr lang="en-US" dirty="0" err="1"/>
              <a:t>realisations</a:t>
            </a:r>
            <a:r>
              <a:rPr lang="en-US" dirty="0"/>
              <a:t>) of the distribution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2A1C7B2-4717-F3A9-0AEE-11B45196F5D1}"/>
                  </a:ext>
                </a:extLst>
              </p14:cNvPr>
              <p14:cNvContentPartPr/>
              <p14:nvPr/>
            </p14:nvContentPartPr>
            <p14:xfrm>
              <a:off x="-654941" y="2959834"/>
              <a:ext cx="12595" cy="1259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F5FB63C-96E8-9ED1-0646-9E7BC95A9A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84691" y="2330084"/>
                <a:ext cx="1259500" cy="12595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Picture 22" descr="A red and blue circle with white lines&#10;&#10;AI-generated content may be incorrect.">
            <a:extLst>
              <a:ext uri="{FF2B5EF4-FFF2-40B4-BE49-F238E27FC236}">
                <a16:creationId xmlns:a16="http://schemas.microsoft.com/office/drawing/2014/main" id="{1E58373C-C308-D524-75B5-F30DF8519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826" y="1463924"/>
            <a:ext cx="2809459" cy="27021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6E7422-BE1C-CC23-07E1-102DF9C88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022" y="1571771"/>
            <a:ext cx="5878286" cy="4114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0B737E-5EF0-0234-51ED-824246C8FA31}"/>
              </a:ext>
            </a:extLst>
          </p:cNvPr>
          <p:cNvSpPr txBox="1"/>
          <p:nvPr/>
        </p:nvSpPr>
        <p:spPr>
          <a:xfrm>
            <a:off x="408214" y="4381500"/>
            <a:ext cx="408214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Fit a Gaussian to each of the real and imaginary distributions and extract second moment</a:t>
            </a:r>
          </a:p>
          <a:p>
            <a:endParaRPr lang="en-US" dirty="0"/>
          </a:p>
          <a:p>
            <a:r>
              <a:rPr lang="en-US" dirty="0"/>
              <a:t>(Check goodness-of-fit, check mean values, check residuals)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C3109-5522-ED2B-0CF2-BBBECA840280}"/>
              </a:ext>
            </a:extLst>
          </p:cNvPr>
          <p:cNvSpPr txBox="1"/>
          <p:nvPr/>
        </p:nvSpPr>
        <p:spPr>
          <a:xfrm>
            <a:off x="-1180206" y="204444"/>
            <a:ext cx="10129838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Using Gaussian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544985-A0BE-21D7-C2E0-14B6E91A827B}"/>
              </a:ext>
            </a:extLst>
          </p:cNvPr>
          <p:cNvSpPr txBox="1"/>
          <p:nvPr/>
        </p:nvSpPr>
        <p:spPr>
          <a:xfrm rot="19527628">
            <a:off x="3355217" y="4015523"/>
            <a:ext cx="466703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Listen to Cathryn Trott’s talk</a:t>
            </a:r>
          </a:p>
        </p:txBody>
      </p:sp>
    </p:spTree>
    <p:extLst>
      <p:ext uri="{BB962C8B-B14F-4D97-AF65-F5344CB8AC3E}">
        <p14:creationId xmlns:p14="http://schemas.microsoft.com/office/powerpoint/2010/main" val="245277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66429-3B55-44CE-DD16-7C1B7FB75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D65A50-0BC7-903D-F004-289E8C58A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6284-806F-4900-AC5D-521AA69F2D43}" type="datetime1">
              <a:rPr lang="en-US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92B88-1B58-375D-5846-48F42F8E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2FE91-9B74-2096-3B80-625A6C5F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9EF0CC-9CCF-0389-C008-8F120A7C96E0}"/>
              </a:ext>
            </a:extLst>
          </p:cNvPr>
          <p:cNvSpPr txBox="1"/>
          <p:nvPr/>
        </p:nvSpPr>
        <p:spPr>
          <a:xfrm>
            <a:off x="-2095711" y="236791"/>
            <a:ext cx="10129838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Working towards SKA?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56E1A8-8C20-86B0-38A0-C287AD6492A8}"/>
              </a:ext>
            </a:extLst>
          </p:cNvPr>
          <p:cNvSpPr txBox="1"/>
          <p:nvPr/>
        </p:nvSpPr>
        <p:spPr>
          <a:xfrm>
            <a:off x="452973" y="1503153"/>
            <a:ext cx="489275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800" dirty="0"/>
              <a:t>Enhanced sensitivity due to the core configuration of SKA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54DDE7-BD4E-88D7-9E7C-A0E8BE13222A}"/>
              </a:ext>
            </a:extLst>
          </p:cNvPr>
          <p:cNvSpPr txBox="1"/>
          <p:nvPr/>
        </p:nvSpPr>
        <p:spPr>
          <a:xfrm>
            <a:off x="7348823" y="5851934"/>
            <a:ext cx="334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Braun et al. 2019</a:t>
            </a:r>
          </a:p>
        </p:txBody>
      </p:sp>
      <p:pic>
        <p:nvPicPr>
          <p:cNvPr id="12" name="Picture 11" descr="A graph of different colors and numbers&#10;&#10;Description automatically generated">
            <a:extLst>
              <a:ext uri="{FF2B5EF4-FFF2-40B4-BE49-F238E27FC236}">
                <a16:creationId xmlns:a16="http://schemas.microsoft.com/office/drawing/2014/main" id="{F6D0A890-4A42-E83B-74AF-AF9D0C97E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926" y="2010405"/>
            <a:ext cx="6113001" cy="362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92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FBA57-6212-0D63-0302-849550E62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3E0E57-D3CC-FDEB-8D2F-1F4125EAB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6284-806F-4900-AC5D-521AA69F2D43}" type="datetime1">
              <a:rPr lang="en-US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42FF9-C7B8-DB2F-0E11-2873C3DF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FB94B-88A5-A68F-3BEB-893F4D34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7C0C9B-0A2E-E37C-19E3-F7E2969153CE}"/>
              </a:ext>
            </a:extLst>
          </p:cNvPr>
          <p:cNvSpPr txBox="1"/>
          <p:nvPr/>
        </p:nvSpPr>
        <p:spPr>
          <a:xfrm>
            <a:off x="-2095711" y="236791"/>
            <a:ext cx="10129838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Working towards SKA?</a:t>
            </a:r>
          </a:p>
        </p:txBody>
      </p:sp>
      <p:pic>
        <p:nvPicPr>
          <p:cNvPr id="2" name="Picture 1" descr="A blue background with circles and text&#10;&#10;Description automatically generated">
            <a:extLst>
              <a:ext uri="{FF2B5EF4-FFF2-40B4-BE49-F238E27FC236}">
                <a16:creationId xmlns:a16="http://schemas.microsoft.com/office/drawing/2014/main" id="{297DD0C3-07CA-73D6-7FBD-BEE1F92CF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780" y="3198758"/>
            <a:ext cx="5266121" cy="32372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068F0-375B-51A9-011D-74B80AA80770}"/>
              </a:ext>
            </a:extLst>
          </p:cNvPr>
          <p:cNvSpPr txBox="1"/>
          <p:nvPr/>
        </p:nvSpPr>
        <p:spPr>
          <a:xfrm>
            <a:off x="8644209" y="6526905"/>
            <a:ext cx="334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Jong et al. 2025 (under review)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D3656-2526-445C-4603-96C61C5245B2}"/>
              </a:ext>
            </a:extLst>
          </p:cNvPr>
          <p:cNvSpPr txBox="1"/>
          <p:nvPr/>
        </p:nvSpPr>
        <p:spPr>
          <a:xfrm>
            <a:off x="452973" y="1503153"/>
            <a:ext cx="4892750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800" dirty="0"/>
              <a:t>Enhanced sensitivity due to the core configuration of SKA</a:t>
            </a:r>
            <a:br>
              <a:rPr lang="en-US" sz="2800" dirty="0"/>
            </a:br>
            <a:endParaRPr lang="en-US" sz="28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/>
              <a:t>Lessons learnt from MWA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 instrumental systematics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RFI Environment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Observing field for SKA </a:t>
            </a:r>
            <a:r>
              <a:rPr lang="en-US" sz="2800" dirty="0" err="1"/>
              <a:t>EoR</a:t>
            </a:r>
            <a:r>
              <a:rPr lang="en-US" sz="2800" dirty="0"/>
              <a:t> Science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Sky Model (Eric Jong work in progress)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2DF5FC-0443-F421-71FC-CE05C1F18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621" y="649871"/>
            <a:ext cx="5276281" cy="2723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0C6E0D-C0BB-D20C-96D2-0AF5CED41C37}"/>
              </a:ext>
            </a:extLst>
          </p:cNvPr>
          <p:cNvSpPr txBox="1"/>
          <p:nvPr/>
        </p:nvSpPr>
        <p:spPr>
          <a:xfrm>
            <a:off x="9313698" y="331095"/>
            <a:ext cx="334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Rahimi et al. 2021</a:t>
            </a:r>
          </a:p>
        </p:txBody>
      </p:sp>
    </p:spTree>
    <p:extLst>
      <p:ext uri="{BB962C8B-B14F-4D97-AF65-F5344CB8AC3E}">
        <p14:creationId xmlns:p14="http://schemas.microsoft.com/office/powerpoint/2010/main" val="3924686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C256B-16A7-BD89-719B-71DAAA653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60994-F7C2-3B6F-78C6-58D2713C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22210" y="4896452"/>
            <a:ext cx="2673295" cy="365125"/>
          </a:xfrm>
        </p:spPr>
        <p:txBody>
          <a:bodyPr/>
          <a:lstStyle/>
          <a:p>
            <a:fld id="{06C66284-806F-4900-AC5D-521AA69F2D43}" type="datetime1">
              <a:rPr lang="en-US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CD64D5-3BA8-C2FD-FBA5-5B2026C4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7EBD4-B7BA-696E-605B-58C33765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42D4D-0C23-8C16-4C72-F330D4451EE0}"/>
              </a:ext>
            </a:extLst>
          </p:cNvPr>
          <p:cNvSpPr txBox="1"/>
          <p:nvPr/>
        </p:nvSpPr>
        <p:spPr>
          <a:xfrm>
            <a:off x="-664476" y="457742"/>
            <a:ext cx="4918424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Aptos" panose="020B0004020202020204" pitchFamily="34" charset="0"/>
                <a:ea typeface="+mj-ea"/>
                <a:cs typeface="+mj-cs"/>
              </a:rPr>
              <a:t>Next Steps</a:t>
            </a:r>
            <a:endParaRPr lang="en-US" sz="4400" kern="1200" dirty="0">
              <a:effectLst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8C4BC-C19E-1E02-474D-A288FEE01E15}"/>
              </a:ext>
            </a:extLst>
          </p:cNvPr>
          <p:cNvSpPr txBox="1"/>
          <p:nvPr/>
        </p:nvSpPr>
        <p:spPr>
          <a:xfrm>
            <a:off x="243783" y="1383775"/>
            <a:ext cx="491842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400" dirty="0"/>
              <a:t>RFI Refinement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identification of faint radio interferences buried under thermal noise and not sensitive to visibility amplitude</a:t>
            </a:r>
            <a:endParaRPr lang="en-US" sz="2400" dirty="0"/>
          </a:p>
          <a:p>
            <a:pPr marL="285750" indent="-285750">
              <a:buFont typeface="Wingdings" pitchFamily="2" charset="2"/>
              <a:buChar char="v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5945344A-F2DC-8A7C-7FFD-1C4421AB23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screenshot of a graph&#10;&#10;Description automatically generated">
            <a:extLst>
              <a:ext uri="{FF2B5EF4-FFF2-40B4-BE49-F238E27FC236}">
                <a16:creationId xmlns:a16="http://schemas.microsoft.com/office/drawing/2014/main" id="{21A50F97-878D-9D7E-D43E-71CDB77C5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589" y="457742"/>
            <a:ext cx="6023640" cy="64116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157543-032E-F1E3-6D60-713D7397F5D0}"/>
              </a:ext>
            </a:extLst>
          </p:cNvPr>
          <p:cNvSpPr txBox="1"/>
          <p:nvPr/>
        </p:nvSpPr>
        <p:spPr>
          <a:xfrm>
            <a:off x="7938054" y="88410"/>
            <a:ext cx="31145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Lilleskov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et al. in prep 2020</a:t>
            </a:r>
          </a:p>
        </p:txBody>
      </p:sp>
    </p:spTree>
    <p:extLst>
      <p:ext uri="{BB962C8B-B14F-4D97-AF65-F5344CB8AC3E}">
        <p14:creationId xmlns:p14="http://schemas.microsoft.com/office/powerpoint/2010/main" val="2779430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A481B-2369-04F6-1E94-1C0DCAF30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BE4856A-1B01-F30D-668F-70604F86D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78" y="361190"/>
            <a:ext cx="5364753" cy="285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20184-F513-C729-C9FD-3DC39A2D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22210" y="4896452"/>
            <a:ext cx="2673295" cy="365125"/>
          </a:xfrm>
        </p:spPr>
        <p:txBody>
          <a:bodyPr/>
          <a:lstStyle/>
          <a:p>
            <a:fld id="{06C66284-806F-4900-AC5D-521AA69F2D43}" type="datetime1">
              <a:rPr lang="en-US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C64F9-8921-9305-38DC-B5A1F9BE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C82F7-E3D9-37DF-C53F-B6F016D7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3CB96-C3F3-FDB1-9412-79ED6B0DE92C}"/>
              </a:ext>
            </a:extLst>
          </p:cNvPr>
          <p:cNvSpPr txBox="1"/>
          <p:nvPr/>
        </p:nvSpPr>
        <p:spPr>
          <a:xfrm>
            <a:off x="-664476" y="457742"/>
            <a:ext cx="4918424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Aptos" panose="020B0004020202020204" pitchFamily="34" charset="0"/>
                <a:ea typeface="+mj-ea"/>
                <a:cs typeface="+mj-cs"/>
              </a:rPr>
              <a:t>Next Steps</a:t>
            </a:r>
            <a:endParaRPr lang="en-US" sz="4400" kern="1200" dirty="0">
              <a:effectLst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8C38F-91BD-EC77-2D0D-6B5B6BE27E80}"/>
              </a:ext>
            </a:extLst>
          </p:cNvPr>
          <p:cNvSpPr txBox="1"/>
          <p:nvPr/>
        </p:nvSpPr>
        <p:spPr>
          <a:xfrm>
            <a:off x="243783" y="1383775"/>
            <a:ext cx="4918423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400" dirty="0"/>
              <a:t>RFI Refinement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identification of faint radio interferences buried under thermal noise and not sensitive to visibility amplitude</a:t>
            </a:r>
            <a:endParaRPr lang="en-US" sz="2400" dirty="0"/>
          </a:p>
          <a:p>
            <a:pPr marL="285750" indent="-285750">
              <a:buFont typeface="Wingdings" pitchFamily="2" charset="2"/>
              <a:buChar char="v"/>
            </a:pPr>
            <a:endParaRPr lang="en-US" sz="24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400" dirty="0"/>
              <a:t>Improving on subtraction strategies in a hybrid configuration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400" dirty="0"/>
          </a:p>
          <a:p>
            <a:br>
              <a:rPr lang="en-US" sz="2400" dirty="0"/>
            </a:br>
            <a:endParaRPr lang="en-US" sz="24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328CCFF-2618-8934-58F2-4D48BE7BC5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7EA4C4-0111-44E2-B973-1DF0BB505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78" y="3026938"/>
            <a:ext cx="5364753" cy="348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0A2AD-3429-9337-8D90-12A2D72E7010}"/>
              </a:ext>
            </a:extLst>
          </p:cNvPr>
          <p:cNvSpPr txBox="1"/>
          <p:nvPr/>
        </p:nvSpPr>
        <p:spPr>
          <a:xfrm>
            <a:off x="9248694" y="6508346"/>
            <a:ext cx="31145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Selvaraj et al 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FB36F3-0592-B65E-3B19-65CFEF5996E1}"/>
              </a:ext>
            </a:extLst>
          </p:cNvPr>
          <p:cNvSpPr txBox="1"/>
          <p:nvPr/>
        </p:nvSpPr>
        <p:spPr>
          <a:xfrm>
            <a:off x="7223760" y="31407"/>
            <a:ext cx="47665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Central Redundant Array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MegaTile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(CRAM)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CB276C-D42B-88A8-2494-EA86A4862D36}"/>
              </a:ext>
            </a:extLst>
          </p:cNvPr>
          <p:cNvSpPr txBox="1"/>
          <p:nvPr/>
        </p:nvSpPr>
        <p:spPr>
          <a:xfrm rot="19527628">
            <a:off x="3268285" y="3735897"/>
            <a:ext cx="565342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Listen to Aishwarya Selvaraj’s talk</a:t>
            </a:r>
          </a:p>
        </p:txBody>
      </p:sp>
    </p:spTree>
    <p:extLst>
      <p:ext uri="{BB962C8B-B14F-4D97-AF65-F5344CB8AC3E}">
        <p14:creationId xmlns:p14="http://schemas.microsoft.com/office/powerpoint/2010/main" val="21412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47481-90C9-0237-00F1-EF1DABBD3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86A16A-2FBA-0B77-80BD-C392F2B9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22210" y="4896452"/>
            <a:ext cx="2673295" cy="365125"/>
          </a:xfrm>
        </p:spPr>
        <p:txBody>
          <a:bodyPr/>
          <a:lstStyle/>
          <a:p>
            <a:fld id="{06C66284-806F-4900-AC5D-521AA69F2D43}" type="datetime1">
              <a:rPr lang="en-US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31638-98A6-C1FE-EBB1-4DD6A540F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77D5E7-DAC6-DEE1-092F-D417A2EA4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59A822-D5B7-7E5D-59FD-735FFAA9B01E}"/>
              </a:ext>
            </a:extLst>
          </p:cNvPr>
          <p:cNvSpPr txBox="1"/>
          <p:nvPr/>
        </p:nvSpPr>
        <p:spPr>
          <a:xfrm>
            <a:off x="-664476" y="457742"/>
            <a:ext cx="4918424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Aptos" panose="020B0004020202020204" pitchFamily="34" charset="0"/>
                <a:ea typeface="+mj-ea"/>
                <a:cs typeface="+mj-cs"/>
              </a:rPr>
              <a:t>Next Steps</a:t>
            </a:r>
            <a:endParaRPr lang="en-US" sz="4400" kern="1200" dirty="0">
              <a:effectLst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E2B3E-BCBF-F0D2-C0B9-DE8CCCCAFC5A}"/>
              </a:ext>
            </a:extLst>
          </p:cNvPr>
          <p:cNvSpPr txBox="1"/>
          <p:nvPr/>
        </p:nvSpPr>
        <p:spPr>
          <a:xfrm>
            <a:off x="243783" y="1383775"/>
            <a:ext cx="4918423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400" dirty="0"/>
              <a:t>RFI Refinement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identification of faint radio interferences buried under thermal noise and not sensitive to visibility amplitude</a:t>
            </a:r>
            <a:endParaRPr lang="en-US" sz="2400" dirty="0"/>
          </a:p>
          <a:p>
            <a:pPr marL="285750" indent="-285750">
              <a:buFont typeface="Wingdings" pitchFamily="2" charset="2"/>
              <a:buChar char="v"/>
            </a:pPr>
            <a:endParaRPr lang="en-US" sz="24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400" dirty="0"/>
              <a:t>Improving on subtraction strategies and exploring other fields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4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400" dirty="0"/>
              <a:t>Phase III data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400" dirty="0"/>
              <a:t>Refined channels with no harmonics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74048BC-86DA-AC43-3C96-E3BAD99723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BDC55DDF-9F53-CD74-82B8-109DD6140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75"/>
          <a:stretch/>
        </p:blipFill>
        <p:spPr>
          <a:xfrm>
            <a:off x="4871752" y="2527068"/>
            <a:ext cx="3773180" cy="3888593"/>
          </a:xfrm>
          <a:prstGeom prst="rect">
            <a:avLst/>
          </a:prstGeom>
        </p:spPr>
      </p:pic>
      <p:pic>
        <p:nvPicPr>
          <p:cNvPr id="8" name="Picture 7" descr="A graph of 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36929841-AEED-8D4E-1F8C-DA080C2859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02"/>
          <a:stretch/>
        </p:blipFill>
        <p:spPr>
          <a:xfrm>
            <a:off x="8644932" y="315661"/>
            <a:ext cx="3517424" cy="39298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E1D873-211E-1F15-2AE0-028D9E18EA36}"/>
              </a:ext>
            </a:extLst>
          </p:cNvPr>
          <p:cNvSpPr/>
          <p:nvPr/>
        </p:nvSpPr>
        <p:spPr>
          <a:xfrm>
            <a:off x="9268500" y="1282675"/>
            <a:ext cx="1223040" cy="202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1F4C3C-1B4A-4129-1C1B-6CB7D3619BFD}"/>
              </a:ext>
            </a:extLst>
          </p:cNvPr>
          <p:cNvSpPr/>
          <p:nvPr/>
        </p:nvSpPr>
        <p:spPr>
          <a:xfrm>
            <a:off x="9268500" y="961184"/>
            <a:ext cx="1223040" cy="202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CC91A8-DEC0-EFA8-D70F-1F6BA7D5A528}"/>
              </a:ext>
            </a:extLst>
          </p:cNvPr>
          <p:cNvSpPr/>
          <p:nvPr/>
        </p:nvSpPr>
        <p:spPr>
          <a:xfrm>
            <a:off x="9268500" y="699339"/>
            <a:ext cx="1223040" cy="202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12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835FAA-B995-76B7-8297-88A305366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5249AE-5AA7-5869-F10B-8E6FFF367AEA}"/>
              </a:ext>
            </a:extLst>
          </p:cNvPr>
          <p:cNvSpPr txBox="1"/>
          <p:nvPr/>
        </p:nvSpPr>
        <p:spPr>
          <a:xfrm>
            <a:off x="1429566" y="1045445"/>
            <a:ext cx="9238434" cy="8575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 cap="all" spc="600" baseline="0" dirty="0"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09823D2-6F5B-5075-9E83-BF0C2FE459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558" b="3073"/>
          <a:stretch/>
        </p:blipFill>
        <p:spPr>
          <a:xfrm>
            <a:off x="4159445" y="1390562"/>
            <a:ext cx="7577563" cy="3029037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F8052-605B-34B1-2EA6-6FEC2060D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1087" y="4891318"/>
            <a:ext cx="267329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41C43A4-4A68-4640-8458-E54EE3A061BC}" type="datetime1">
              <a:rPr lang="en-US" smtClean="0"/>
              <a:pPr>
                <a:spcAft>
                  <a:spcPts val="600"/>
                </a:spcAft>
              </a:pPr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C64AB-322E-EA49-800C-4B431AA3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73021" y="1609893"/>
            <a:ext cx="26694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kern="1200" cap="all" spc="300" baseline="0"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6740E-A88E-E395-980F-2A4E3862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2908" y="3219853"/>
            <a:ext cx="629653" cy="429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96A61CA-0502-4EE4-9724-96EA822543E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7EB3C-7880-27F7-6F9B-68EB976532DB}"/>
              </a:ext>
            </a:extLst>
          </p:cNvPr>
          <p:cNvSpPr txBox="1"/>
          <p:nvPr/>
        </p:nvSpPr>
        <p:spPr>
          <a:xfrm>
            <a:off x="-1920505" y="378789"/>
            <a:ext cx="10129838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4400" u="none" strike="noStrike" dirty="0">
                <a:effectLst/>
                <a:latin typeface="Aptos" panose="020B0004020202020204" pitchFamily="34" charset="0"/>
              </a:rPr>
              <a:t>Epoch of Reionisation</a:t>
            </a:r>
            <a:endParaRPr lang="en-US" sz="4400" kern="1200" dirty="0">
              <a:effectLst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3D38D3-BD5C-74AB-9077-1EF068DE2100}"/>
              </a:ext>
            </a:extLst>
          </p:cNvPr>
          <p:cNvSpPr txBox="1"/>
          <p:nvPr/>
        </p:nvSpPr>
        <p:spPr>
          <a:xfrm>
            <a:off x="5364480" y="4550294"/>
            <a:ext cx="6758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har char="•"/>
            </a:pPr>
            <a:r>
              <a:rPr lang="en-US" sz="1800" dirty="0" err="1">
                <a:latin typeface="Aptos" panose="020B0004020202020204" pitchFamily="34" charset="0"/>
              </a:rPr>
              <a:t>EoR</a:t>
            </a:r>
            <a:r>
              <a:rPr lang="en-US" sz="1800" dirty="0">
                <a:latin typeface="Aptos" panose="020B0004020202020204" pitchFamily="34" charset="0"/>
              </a:rPr>
              <a:t> – period when the first star </a:t>
            </a:r>
            <a:r>
              <a:rPr lang="en-US" sz="1800" dirty="0" err="1">
                <a:latin typeface="Aptos" panose="020B0004020202020204" pitchFamily="34" charset="0"/>
              </a:rPr>
              <a:t>ionised</a:t>
            </a:r>
            <a:r>
              <a:rPr lang="en-US" sz="1800" dirty="0">
                <a:latin typeface="Aptos" panose="020B0004020202020204" pitchFamily="34" charset="0"/>
              </a:rPr>
              <a:t> the neutral hydrogen in the Universe.</a:t>
            </a:r>
          </a:p>
          <a:p>
            <a:pPr marL="285750" indent="-285750">
              <a:buChar char="•"/>
            </a:pPr>
            <a:endParaRPr lang="en-US" sz="1800" dirty="0">
              <a:latin typeface="Aptos" panose="020B0004020202020204" pitchFamily="34" charset="0"/>
              <a:ea typeface="+mn-lt"/>
              <a:cs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D47502-8323-CC52-4561-92AEA5397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4" y="1792455"/>
            <a:ext cx="3792111" cy="3602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A78D6C-D1C6-31B7-98EF-B3481C5B6C32}"/>
              </a:ext>
            </a:extLst>
          </p:cNvPr>
          <p:cNvSpPr txBox="1"/>
          <p:nvPr/>
        </p:nvSpPr>
        <p:spPr>
          <a:xfrm>
            <a:off x="5364480" y="5254015"/>
            <a:ext cx="6758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har char="•"/>
            </a:pPr>
            <a:r>
              <a:rPr lang="en-US" sz="1800" dirty="0">
                <a:latin typeface="Aptos" panose="020B0004020202020204" pitchFamily="34" charset="0"/>
              </a:rPr>
              <a:t>21 cm hydrogen line: hyperfine splitting </a:t>
            </a:r>
            <a:r>
              <a:rPr lang="en-US" sz="1800" dirty="0">
                <a:latin typeface="Aptos" panose="020B0004020202020204" pitchFamily="34" charset="0"/>
                <a:ea typeface="+mn-lt"/>
                <a:cs typeface="+mn-lt"/>
              </a:rPr>
              <a:t>arises when the spin of the proton and the spin of the electron in a hydrogen atom align (higher energy) or are anti-aligned (lower energy).</a:t>
            </a:r>
          </a:p>
        </p:txBody>
      </p:sp>
    </p:spTree>
    <p:extLst>
      <p:ext uri="{BB962C8B-B14F-4D97-AF65-F5344CB8AC3E}">
        <p14:creationId xmlns:p14="http://schemas.microsoft.com/office/powerpoint/2010/main" val="333715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1B877-6953-BECA-BE7A-3CF21A8C3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F0EC07-FB82-F320-0C0C-AC8FF63B4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6284-806F-4900-AC5D-521AA69F2D43}" type="datetime1">
              <a:rPr lang="en-US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E6170-4EAD-C63B-3B46-47FAA1DD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33432-29AB-3CA8-15F3-5C2FFEAC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46EE60-CD5A-6E62-7C35-D35E078C8945}"/>
              </a:ext>
            </a:extLst>
          </p:cNvPr>
          <p:cNvSpPr txBox="1"/>
          <p:nvPr/>
        </p:nvSpPr>
        <p:spPr>
          <a:xfrm>
            <a:off x="-457934" y="229684"/>
            <a:ext cx="6858734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21 cm Power Spectra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EA4F2FB-F4DE-DB65-F4B7-4E8D9914B3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F7B64258-B017-18FD-0A1A-5E3D21F81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951707"/>
            <a:ext cx="6007100" cy="57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82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C4A96-B977-BB0A-48B2-EF2631641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A0093-084B-52C4-5BD0-EC8757DE1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6284-806F-4900-AC5D-521AA69F2D43}" type="datetime1">
              <a:rPr lang="en-US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49B4C-FFC1-B723-CAD9-39C8A2AE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BCEE9-33F0-62D2-61A1-87468032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46B1B-E1D2-4820-8817-EBFBB86FCB21}"/>
              </a:ext>
            </a:extLst>
          </p:cNvPr>
          <p:cNvSpPr txBox="1"/>
          <p:nvPr/>
        </p:nvSpPr>
        <p:spPr>
          <a:xfrm>
            <a:off x="-169176" y="458284"/>
            <a:ext cx="4918424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MWA Sensitivity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C27407C6-CD8D-6C65-66E6-BB54577935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6A61AE61-0437-2A8C-03E9-50CE6B9B2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425" y="1532523"/>
            <a:ext cx="5187950" cy="45083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E9188-8B8D-40AC-CBB2-BA51CE064EF3}"/>
              </a:ext>
            </a:extLst>
          </p:cNvPr>
          <p:cNvSpPr txBox="1"/>
          <p:nvPr/>
        </p:nvSpPr>
        <p:spPr>
          <a:xfrm>
            <a:off x="8510670" y="6224832"/>
            <a:ext cx="31145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Furlanatto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et al.  2015</a:t>
            </a:r>
          </a:p>
        </p:txBody>
      </p:sp>
    </p:spTree>
    <p:extLst>
      <p:ext uri="{BB962C8B-B14F-4D97-AF65-F5344CB8AC3E}">
        <p14:creationId xmlns:p14="http://schemas.microsoft.com/office/powerpoint/2010/main" val="3627262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C32CC-6161-4F29-4FFF-72CA65B3E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1C75758-36E9-6CC8-D51E-6E11EDFEECA9}"/>
              </a:ext>
            </a:extLst>
          </p:cNvPr>
          <p:cNvSpPr txBox="1"/>
          <p:nvPr/>
        </p:nvSpPr>
        <p:spPr>
          <a:xfrm>
            <a:off x="1429566" y="1045445"/>
            <a:ext cx="9238434" cy="8575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 cap="all" spc="600" baseline="0" dirty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B5B46-0B03-DA64-B645-D07C33D3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1087" y="4891318"/>
            <a:ext cx="267329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41C43A4-4A68-4640-8458-E54EE3A061BC}" type="datetime1">
              <a:rPr lang="en-US" smtClean="0"/>
              <a:pPr>
                <a:spcAft>
                  <a:spcPts val="600"/>
                </a:spcAft>
              </a:pPr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6B51D-0118-C194-6057-73470D07A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73021" y="1609893"/>
            <a:ext cx="26694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kern="1200" cap="all" spc="300" baseline="0"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5920-79B8-7FF7-CEF1-FB325229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2908" y="3219853"/>
            <a:ext cx="629653" cy="429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96A61CA-0502-4EE4-9724-96EA822543E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8A513A-6FFC-368B-0AFD-FE643BDB6896}"/>
              </a:ext>
            </a:extLst>
          </p:cNvPr>
          <p:cNvSpPr txBox="1"/>
          <p:nvPr/>
        </p:nvSpPr>
        <p:spPr>
          <a:xfrm>
            <a:off x="-2126234" y="339803"/>
            <a:ext cx="10129838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4400" u="none" strike="noStrike" dirty="0">
                <a:effectLst/>
                <a:latin typeface="Aptos" panose="020B0004020202020204" pitchFamily="34" charset="0"/>
              </a:rPr>
              <a:t>Evolution of 21 cm HI</a:t>
            </a:r>
            <a:endParaRPr lang="en-US" sz="4400" kern="1200" dirty="0">
              <a:effectLst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E921F-107D-6DA8-B817-3E2182260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03" y="1383999"/>
            <a:ext cx="6224226" cy="29458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E7BC15-612E-7702-566C-A0A48832F9A0}"/>
              </a:ext>
            </a:extLst>
          </p:cNvPr>
          <p:cNvSpPr txBox="1"/>
          <p:nvPr/>
        </p:nvSpPr>
        <p:spPr>
          <a:xfrm>
            <a:off x="1876888" y="5187434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000000"/>
                </a:solidFill>
                <a:effectLst/>
                <a:latin typeface="ff5"/>
              </a:rPr>
              <a:t>Pritchard, J. R., and Loeb, A. (2012)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DB165C-51BF-6B31-629D-FB943147DA6B}"/>
              </a:ext>
            </a:extLst>
          </p:cNvPr>
          <p:cNvSpPr txBox="1"/>
          <p:nvPr/>
        </p:nvSpPr>
        <p:spPr>
          <a:xfrm>
            <a:off x="1640772" y="1049490"/>
            <a:ext cx="334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Pritchard and Loeb 2012.</a:t>
            </a:r>
          </a:p>
        </p:txBody>
      </p:sp>
      <p:pic>
        <p:nvPicPr>
          <p:cNvPr id="20" name="Picture 19" descr="A collage of images of a graph&#10;&#10;Description automatically generated">
            <a:extLst>
              <a:ext uri="{FF2B5EF4-FFF2-40B4-BE49-F238E27FC236}">
                <a16:creationId xmlns:a16="http://schemas.microsoft.com/office/drawing/2014/main" id="{332BD8AA-B514-4054-7A29-CA6B2F5AD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929" y="1383353"/>
            <a:ext cx="5011140" cy="43945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063F26-84A8-91A7-C0DA-F692CDF23A8C}"/>
              </a:ext>
            </a:extLst>
          </p:cNvPr>
          <p:cNvSpPr txBox="1"/>
          <p:nvPr/>
        </p:nvSpPr>
        <p:spPr>
          <a:xfrm>
            <a:off x="201703" y="4656022"/>
            <a:ext cx="4796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har char="•"/>
            </a:pPr>
            <a:r>
              <a:rPr lang="en-US" sz="1800" dirty="0">
                <a:latin typeface="Aptos" panose="020B0004020202020204" pitchFamily="34" charset="0"/>
              </a:rPr>
              <a:t>Power Spectrum Analysis</a:t>
            </a:r>
          </a:p>
          <a:p>
            <a:pPr marL="742950" lvl="1" indent="-285750">
              <a:buChar char="•"/>
            </a:pPr>
            <a:r>
              <a:rPr lang="en-US" dirty="0">
                <a:latin typeface="Aptos" panose="020B0004020202020204" pitchFamily="34" charset="0"/>
                <a:ea typeface="+mn-lt"/>
                <a:cs typeface="+mn-lt"/>
              </a:rPr>
              <a:t>Fourier Transform of two-point correlation function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C11099-3CBE-51B2-B5BB-29BE7FD2ED1C}"/>
              </a:ext>
            </a:extLst>
          </p:cNvPr>
          <p:cNvSpPr txBox="1"/>
          <p:nvPr/>
        </p:nvSpPr>
        <p:spPr>
          <a:xfrm>
            <a:off x="7706447" y="992903"/>
            <a:ext cx="334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Furnaletto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 2015</a:t>
            </a:r>
          </a:p>
        </p:txBody>
      </p:sp>
    </p:spTree>
    <p:extLst>
      <p:ext uri="{BB962C8B-B14F-4D97-AF65-F5344CB8AC3E}">
        <p14:creationId xmlns:p14="http://schemas.microsoft.com/office/powerpoint/2010/main" val="1365694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D9EA81-15B7-5D07-282E-A99739217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34ED21-4D70-24DF-2552-7A04A7867A6E}"/>
              </a:ext>
            </a:extLst>
          </p:cNvPr>
          <p:cNvSpPr txBox="1"/>
          <p:nvPr/>
        </p:nvSpPr>
        <p:spPr>
          <a:xfrm>
            <a:off x="1429566" y="1045445"/>
            <a:ext cx="9238434" cy="8575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kern="1200" cap="all" spc="600" baseline="0" dirty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C66FF-0D86-DD9B-989E-F3F2C98C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1087" y="4891318"/>
            <a:ext cx="267329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41C43A4-4A68-4640-8458-E54EE3A061BC}" type="datetime1">
              <a:rPr lang="en-US" smtClean="0"/>
              <a:pPr>
                <a:spcAft>
                  <a:spcPts val="600"/>
                </a:spcAft>
              </a:pPr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B8083-399A-E8F7-3F43-FAA24CD01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73021" y="1609893"/>
            <a:ext cx="26694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kern="1200" cap="all" spc="300" baseline="0"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DB5C4-EB9E-78DF-013B-771515A9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2908" y="3219853"/>
            <a:ext cx="629653" cy="429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96A61CA-0502-4EE4-9724-96EA822543E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C19AD-BC0A-EDF2-BCE6-55D11D1757C2}"/>
              </a:ext>
            </a:extLst>
          </p:cNvPr>
          <p:cNvSpPr txBox="1"/>
          <p:nvPr/>
        </p:nvSpPr>
        <p:spPr>
          <a:xfrm>
            <a:off x="-2126234" y="339803"/>
            <a:ext cx="10129838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4400" u="none" strike="noStrike" dirty="0">
                <a:effectLst/>
                <a:latin typeface="Aptos" panose="020B0004020202020204" pitchFamily="34" charset="0"/>
              </a:rPr>
              <a:t>Evolution of 21 cm HI</a:t>
            </a:r>
            <a:endParaRPr lang="en-US" sz="4400" kern="1200" dirty="0">
              <a:effectLst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78D68-D405-2844-3F7C-648CF5ADD1B2}"/>
              </a:ext>
            </a:extLst>
          </p:cNvPr>
          <p:cNvSpPr txBox="1"/>
          <p:nvPr/>
        </p:nvSpPr>
        <p:spPr>
          <a:xfrm>
            <a:off x="1876888" y="5187434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000000"/>
                </a:solidFill>
                <a:effectLst/>
                <a:latin typeface="ff5"/>
              </a:rPr>
              <a:t>Pritchard, J. R., and Loeb, A. (2012)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28F270-8983-F868-3159-B7C17D8FF183}"/>
              </a:ext>
            </a:extLst>
          </p:cNvPr>
          <p:cNvSpPr txBox="1"/>
          <p:nvPr/>
        </p:nvSpPr>
        <p:spPr>
          <a:xfrm>
            <a:off x="1640772" y="1049490"/>
            <a:ext cx="334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Nunhokee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et al. 2024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D42189-00B9-C1F7-831D-6C44E6DAE499}"/>
              </a:ext>
            </a:extLst>
          </p:cNvPr>
          <p:cNvSpPr txBox="1"/>
          <p:nvPr/>
        </p:nvSpPr>
        <p:spPr>
          <a:xfrm>
            <a:off x="201703" y="4656022"/>
            <a:ext cx="4796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har char="•"/>
            </a:pPr>
            <a:r>
              <a:rPr lang="en-US" sz="1800" dirty="0">
                <a:latin typeface="Aptos" panose="020B0004020202020204" pitchFamily="34" charset="0"/>
              </a:rPr>
              <a:t>Power Spectrum Analysis</a:t>
            </a:r>
          </a:p>
          <a:p>
            <a:pPr marL="742950" lvl="1" indent="-285750">
              <a:buChar char="•"/>
            </a:pPr>
            <a:r>
              <a:rPr lang="en-US" dirty="0">
                <a:latin typeface="Aptos" panose="020B0004020202020204" pitchFamily="34" charset="0"/>
                <a:ea typeface="+mn-lt"/>
                <a:cs typeface="+mn-lt"/>
              </a:rPr>
              <a:t>Fourier Transform of two-point correlation function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2FD71B-EAFD-CD4B-7D40-B2A8C51374BB}"/>
              </a:ext>
            </a:extLst>
          </p:cNvPr>
          <p:cNvSpPr txBox="1"/>
          <p:nvPr/>
        </p:nvSpPr>
        <p:spPr>
          <a:xfrm>
            <a:off x="7706447" y="992903"/>
            <a:ext cx="3346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Mertens.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71DB26-5B3F-715B-8D5F-583B5E6CC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2089"/>
            <a:ext cx="6383560" cy="3042760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D85B8A70-8189-07F3-1F54-BE3F1F2B1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515" y="1373848"/>
            <a:ext cx="4203701" cy="45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0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1A561-FB61-6BA4-6F06-588817C7E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128A0E9-E40A-85E7-9B25-5F7FC826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831" y="1943091"/>
            <a:ext cx="2988785" cy="639897"/>
          </a:xfrm>
        </p:spPr>
        <p:txBody>
          <a:bodyPr anchor="b">
            <a:no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MURCHISON </a:t>
            </a:r>
            <a:r>
              <a:rPr lang="en-US" dirty="0" err="1">
                <a:solidFill>
                  <a:schemeClr val="bg2"/>
                </a:solidFill>
              </a:rPr>
              <a:t>widefielf</a:t>
            </a:r>
            <a:r>
              <a:rPr lang="en-US" dirty="0">
                <a:solidFill>
                  <a:schemeClr val="bg2"/>
                </a:solidFill>
              </a:rPr>
              <a:t> array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4C4C06E9-F2AC-6576-770F-44B5980D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1087" y="4891318"/>
            <a:ext cx="267329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D02F94-0C75-4925-985B-EF7AFEFD9021}" type="datetime1">
              <a:rPr lang="en-US"/>
              <a:pPr>
                <a:spcAft>
                  <a:spcPts val="600"/>
                </a:spcAft>
              </a:pPr>
              <a:t>8/26/25</a:t>
            </a:fld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DF322B16-2EC7-09A4-A272-C17F7CA6E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73021" y="1609893"/>
            <a:ext cx="26694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pic>
        <p:nvPicPr>
          <p:cNvPr id="12" name="Picture 11" descr="Several metal structures in a field&#10;&#10;AI-generated content may be incorrect.">
            <a:extLst>
              <a:ext uri="{FF2B5EF4-FFF2-40B4-BE49-F238E27FC236}">
                <a16:creationId xmlns:a16="http://schemas.microsoft.com/office/drawing/2014/main" id="{BB672E74-5EA3-81BC-B6D6-96F493A79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191" y="952425"/>
            <a:ext cx="5057553" cy="35249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F93249-01E0-2AB5-A3DF-D016AFBDD693}"/>
              </a:ext>
            </a:extLst>
          </p:cNvPr>
          <p:cNvSpPr txBox="1"/>
          <p:nvPr/>
        </p:nvSpPr>
        <p:spPr>
          <a:xfrm>
            <a:off x="-930196" y="151830"/>
            <a:ext cx="8844689" cy="677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AU" sz="4200" u="none" strike="noStrike" dirty="0">
                <a:effectLst/>
                <a:latin typeface="Aptos" panose="020B0004020202020204" pitchFamily="34" charset="0"/>
              </a:rPr>
              <a:t>Murchison </a:t>
            </a:r>
            <a:r>
              <a:rPr lang="en-AU" sz="4200" dirty="0" err="1">
                <a:latin typeface="Aptos" panose="020B0004020202020204" pitchFamily="34" charset="0"/>
              </a:rPr>
              <a:t>WideField</a:t>
            </a:r>
            <a:r>
              <a:rPr lang="en-AU" sz="4200" dirty="0">
                <a:latin typeface="Aptos" panose="020B0004020202020204" pitchFamily="34" charset="0"/>
              </a:rPr>
              <a:t> Array</a:t>
            </a:r>
            <a:endParaRPr lang="en-US" sz="4200" kern="1200" dirty="0">
              <a:effectLst/>
              <a:latin typeface="Aptos" panose="020B00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FC5E9C2-08BD-0A8A-AC48-CE1C765E3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74127"/>
              </p:ext>
            </p:extLst>
          </p:nvPr>
        </p:nvGraphicFramePr>
        <p:xfrm>
          <a:off x="343370" y="3861508"/>
          <a:ext cx="4239491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291">
                  <a:extLst>
                    <a:ext uri="{9D8B030D-6E8A-4147-A177-3AD203B41FA5}">
                      <a16:colId xmlns:a16="http://schemas.microsoft.com/office/drawing/2014/main" val="4240238985"/>
                    </a:ext>
                  </a:extLst>
                </a:gridCol>
                <a:gridCol w="1437375">
                  <a:extLst>
                    <a:ext uri="{9D8B030D-6E8A-4147-A177-3AD203B41FA5}">
                      <a16:colId xmlns:a16="http://schemas.microsoft.com/office/drawing/2014/main" val="658444777"/>
                    </a:ext>
                  </a:extLst>
                </a:gridCol>
                <a:gridCol w="1352825">
                  <a:extLst>
                    <a:ext uri="{9D8B030D-6E8A-4147-A177-3AD203B41FA5}">
                      <a16:colId xmlns:a16="http://schemas.microsoft.com/office/drawing/2014/main" val="2438214748"/>
                    </a:ext>
                  </a:extLst>
                </a:gridCol>
              </a:tblGrid>
              <a:tr h="33154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EW Pointing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Altitude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Azimuth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882774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Pointing -3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69.2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233956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Pointing -2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76.3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713383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Pointing -1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83.2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99056"/>
                  </a:ext>
                </a:extLst>
              </a:tr>
              <a:tr h="23629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Pointing 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867321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Pointing 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83.2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213613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Pointing 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76.3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413189"/>
                  </a:ext>
                </a:extLst>
              </a:tr>
              <a:tr h="35623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Pointing 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69.2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82056"/>
                  </a:ext>
                </a:extLst>
              </a:tr>
            </a:tbl>
          </a:graphicData>
        </a:graphic>
      </p:graphicFrame>
      <p:pic>
        <p:nvPicPr>
          <p:cNvPr id="22" name="Picture 2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A2DF2D-3677-B4D2-06E9-1B462E9B93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86" r="4783" b="3909"/>
          <a:stretch/>
        </p:blipFill>
        <p:spPr>
          <a:xfrm>
            <a:off x="6553551" y="183361"/>
            <a:ext cx="5561553" cy="667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BC54D-F8AB-5B4B-66B0-68E9156C7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>
            <a:extLst>
              <a:ext uri="{FF2B5EF4-FFF2-40B4-BE49-F238E27FC236}">
                <a16:creationId xmlns:a16="http://schemas.microsoft.com/office/drawing/2014/main" id="{C6C64432-5FF2-0C23-0503-028CFE99593B}"/>
              </a:ext>
            </a:extLst>
          </p:cNvPr>
          <p:cNvSpPr/>
          <p:nvPr/>
        </p:nvSpPr>
        <p:spPr>
          <a:xfrm rot="5400000" flipV="1">
            <a:off x="5811089" y="-1509807"/>
            <a:ext cx="286748" cy="105009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C5C5C-78F3-2439-AA72-414A26569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A17D-C67F-B542-93F4-FCE827F5D42C}" type="datetime1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AB001-A790-BC42-300D-CFFDF21E7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9DD10-A36A-C391-9C42-77689EBD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45D5DB-FCDA-7CCE-8CD3-6B8B97960FA6}"/>
              </a:ext>
            </a:extLst>
          </p:cNvPr>
          <p:cNvSpPr txBox="1"/>
          <p:nvPr/>
        </p:nvSpPr>
        <p:spPr>
          <a:xfrm>
            <a:off x="-1126393" y="302279"/>
            <a:ext cx="10129838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MWA Upper Limits Timeline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27889DEA-FCFE-F0B8-203E-927FE1EBB1E1}"/>
              </a:ext>
            </a:extLst>
          </p:cNvPr>
          <p:cNvSpPr/>
          <p:nvPr/>
        </p:nvSpPr>
        <p:spPr>
          <a:xfrm flipV="1">
            <a:off x="1190591" y="3134271"/>
            <a:ext cx="244504" cy="110373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2FF125A4-03F2-E53C-75F1-BBE9004F7134}"/>
              </a:ext>
            </a:extLst>
          </p:cNvPr>
          <p:cNvSpPr/>
          <p:nvPr/>
        </p:nvSpPr>
        <p:spPr>
          <a:xfrm flipH="1" flipV="1">
            <a:off x="4543735" y="3189155"/>
            <a:ext cx="241560" cy="120351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E9D110F2-8477-9459-8989-4EF4EBAF1A8F}"/>
              </a:ext>
            </a:extLst>
          </p:cNvPr>
          <p:cNvSpPr/>
          <p:nvPr/>
        </p:nvSpPr>
        <p:spPr>
          <a:xfrm flipH="1">
            <a:off x="1903955" y="3159822"/>
            <a:ext cx="241560" cy="112560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CD0887-FDAB-F872-3181-C168F0ED4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30" y="4818183"/>
            <a:ext cx="2092681" cy="2556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6C62CFC-A33E-9FA3-B02F-80F9149B1AA5}"/>
              </a:ext>
            </a:extLst>
          </p:cNvPr>
          <p:cNvSpPr txBox="1"/>
          <p:nvPr/>
        </p:nvSpPr>
        <p:spPr>
          <a:xfrm>
            <a:off x="1002223" y="4385075"/>
            <a:ext cx="2644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Beardsley et al. 2016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3E17E9E-D6BA-F13B-90DC-C52BCBC6A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19" y="2557219"/>
            <a:ext cx="936525" cy="1917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EF3428-D059-3FEA-A4C2-B81EAE85C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82" y="2170897"/>
            <a:ext cx="2263742" cy="2765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C725C4D-D8AA-34B5-7961-86240BA615FB}"/>
              </a:ext>
            </a:extLst>
          </p:cNvPr>
          <p:cNvSpPr txBox="1"/>
          <p:nvPr/>
        </p:nvSpPr>
        <p:spPr>
          <a:xfrm>
            <a:off x="284378" y="2736008"/>
            <a:ext cx="2644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Ewall-Wice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et al. 2016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8B8DCA-12B1-BAB8-1B8D-0F740CFB8614}"/>
              </a:ext>
            </a:extLst>
          </p:cNvPr>
          <p:cNvSpPr txBox="1"/>
          <p:nvPr/>
        </p:nvSpPr>
        <p:spPr>
          <a:xfrm>
            <a:off x="618602" y="1537608"/>
            <a:ext cx="1337078" cy="60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First limit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3 hours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77D57F-8EFC-6E8B-E6A2-F208DF0EED43}"/>
              </a:ext>
            </a:extLst>
          </p:cNvPr>
          <p:cNvSpPr txBox="1"/>
          <p:nvPr/>
        </p:nvSpPr>
        <p:spPr>
          <a:xfrm>
            <a:off x="1431001" y="5433547"/>
            <a:ext cx="1337078" cy="60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2013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32 hours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541288-3D37-94E1-BC1F-8E77991AD604}"/>
              </a:ext>
            </a:extLst>
          </p:cNvPr>
          <p:cNvSpPr txBox="1"/>
          <p:nvPr/>
        </p:nvSpPr>
        <p:spPr>
          <a:xfrm>
            <a:off x="867685" y="5959752"/>
            <a:ext cx="2682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Novel techniques– calibration of cable ripple, quality metrics, subtraction of diffuse emission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3BACCB-B880-6AB2-7481-E7C4FBDF4A6F}"/>
              </a:ext>
            </a:extLst>
          </p:cNvPr>
          <p:cNvSpPr txBox="1"/>
          <p:nvPr/>
        </p:nvSpPr>
        <p:spPr>
          <a:xfrm>
            <a:off x="3507963" y="2772917"/>
            <a:ext cx="21325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Barry et al. 2019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69A01A5-02FC-486D-A1F8-53A07C508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601" y="2225377"/>
            <a:ext cx="2380898" cy="29091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AF333C-5B1A-A553-FE13-2D9DFC239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682" y="2611578"/>
            <a:ext cx="792833" cy="18739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B0307AB-AB4B-E56B-AB01-B235093D0AE2}"/>
              </a:ext>
            </a:extLst>
          </p:cNvPr>
          <p:cNvSpPr txBox="1"/>
          <p:nvPr/>
        </p:nvSpPr>
        <p:spPr>
          <a:xfrm>
            <a:off x="3505636" y="1578174"/>
            <a:ext cx="18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2013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21 hours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4B3412-87B4-6D21-516D-21005428581F}"/>
              </a:ext>
            </a:extLst>
          </p:cNvPr>
          <p:cNvSpPr txBox="1"/>
          <p:nvPr/>
        </p:nvSpPr>
        <p:spPr>
          <a:xfrm>
            <a:off x="3259601" y="1060941"/>
            <a:ext cx="268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Improved systematics, RFI flags; </a:t>
            </a:r>
            <a:r>
              <a:rPr lang="en-US" sz="1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e.g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signal from planes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41A7F8-4672-8723-E82A-9737684D0C49}"/>
              </a:ext>
            </a:extLst>
          </p:cNvPr>
          <p:cNvSpPr txBox="1"/>
          <p:nvPr/>
        </p:nvSpPr>
        <p:spPr>
          <a:xfrm>
            <a:off x="4600786" y="4405759"/>
            <a:ext cx="2644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Li et al. 2019</a:t>
            </a:r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B125705D-1B0B-F4A7-2C13-B801BB1DD391}"/>
              </a:ext>
            </a:extLst>
          </p:cNvPr>
          <p:cNvSpPr/>
          <p:nvPr/>
        </p:nvSpPr>
        <p:spPr>
          <a:xfrm flipH="1">
            <a:off x="5297087" y="3267071"/>
            <a:ext cx="241560" cy="112560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45C700E-E3A5-6A33-90C1-DF8A4DBC1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637" y="5177224"/>
            <a:ext cx="681347" cy="21343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6077A0F-AE06-FE3D-AA19-2100F5B2E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076" y="4845436"/>
            <a:ext cx="2263541" cy="2614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4D4C75-D7A6-B37B-DBAE-13B7A1FB0E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4751" y="5114074"/>
            <a:ext cx="901528" cy="21504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2D0C86A-522F-5323-626D-B3B3F8FA1DCE}"/>
              </a:ext>
            </a:extLst>
          </p:cNvPr>
          <p:cNvSpPr txBox="1"/>
          <p:nvPr/>
        </p:nvSpPr>
        <p:spPr>
          <a:xfrm>
            <a:off x="4334076" y="5374977"/>
            <a:ext cx="18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2016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40 hours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602593-DAD6-1FD9-E712-C21FF32223C5}"/>
              </a:ext>
            </a:extLst>
          </p:cNvPr>
          <p:cNvSpPr txBox="1"/>
          <p:nvPr/>
        </p:nvSpPr>
        <p:spPr>
          <a:xfrm>
            <a:off x="4689881" y="5992117"/>
            <a:ext cx="236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Refining calibration strategies </a:t>
            </a:r>
          </a:p>
        </p:txBody>
      </p:sp>
      <p:sp>
        <p:nvSpPr>
          <p:cNvPr id="57" name="Down Arrow 56">
            <a:extLst>
              <a:ext uri="{FF2B5EF4-FFF2-40B4-BE49-F238E27FC236}">
                <a16:creationId xmlns:a16="http://schemas.microsoft.com/office/drawing/2014/main" id="{10D8B241-F64E-4487-B31D-E31EB983254F}"/>
              </a:ext>
            </a:extLst>
          </p:cNvPr>
          <p:cNvSpPr/>
          <p:nvPr/>
        </p:nvSpPr>
        <p:spPr>
          <a:xfrm flipH="1" flipV="1">
            <a:off x="6837363" y="3166347"/>
            <a:ext cx="241560" cy="120351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62C5F43-2F6F-DE81-49B1-C42BFFA08D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8987" y="2284689"/>
            <a:ext cx="2145514" cy="2621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05E0FFB-0B5A-2FA1-47FC-6933502F6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409" y="2617591"/>
            <a:ext cx="792833" cy="18739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A7DF1FC-048C-EBA8-5A3B-1BC0EFE6EFAD}"/>
              </a:ext>
            </a:extLst>
          </p:cNvPr>
          <p:cNvSpPr txBox="1"/>
          <p:nvPr/>
        </p:nvSpPr>
        <p:spPr>
          <a:xfrm>
            <a:off x="6063833" y="1086835"/>
            <a:ext cx="236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Choosing best </a:t>
            </a:r>
            <a:r>
              <a:rPr lang="en-US" sz="1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EoR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fields and quality metrics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4485E9C-4BB7-E2EA-14AB-E84CCFA34F0E}"/>
              </a:ext>
            </a:extLst>
          </p:cNvPr>
          <p:cNvSpPr txBox="1"/>
          <p:nvPr/>
        </p:nvSpPr>
        <p:spPr>
          <a:xfrm>
            <a:off x="6088987" y="1629670"/>
            <a:ext cx="18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2013-2016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453 hours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9A35BB7-EDA5-6FE2-D566-41170D4B1767}"/>
              </a:ext>
            </a:extLst>
          </p:cNvPr>
          <p:cNvSpPr txBox="1"/>
          <p:nvPr/>
        </p:nvSpPr>
        <p:spPr>
          <a:xfrm>
            <a:off x="6131398" y="2800116"/>
            <a:ext cx="19477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Trott et al. 2020</a:t>
            </a:r>
          </a:p>
        </p:txBody>
      </p:sp>
    </p:spTree>
    <p:extLst>
      <p:ext uri="{BB962C8B-B14F-4D97-AF65-F5344CB8AC3E}">
        <p14:creationId xmlns:p14="http://schemas.microsoft.com/office/powerpoint/2010/main" val="2070883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31165-F470-17CB-AC76-CAE6C0D39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>
            <a:extLst>
              <a:ext uri="{FF2B5EF4-FFF2-40B4-BE49-F238E27FC236}">
                <a16:creationId xmlns:a16="http://schemas.microsoft.com/office/drawing/2014/main" id="{EDD3B86F-F2D1-1267-49A1-E8ED56B646DD}"/>
              </a:ext>
            </a:extLst>
          </p:cNvPr>
          <p:cNvSpPr/>
          <p:nvPr/>
        </p:nvSpPr>
        <p:spPr>
          <a:xfrm rot="5400000" flipV="1">
            <a:off x="5811089" y="-1509807"/>
            <a:ext cx="286748" cy="105009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7AED8-741E-16B3-9EEF-E65279FA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2A17D-C67F-B542-93F4-FCE827F5D42C}" type="datetime1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106E4-D1E3-A375-93F6-2372462D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D3880-7761-3912-AF42-F9005034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B31E6-428C-E554-D21E-FAF541772DD8}"/>
              </a:ext>
            </a:extLst>
          </p:cNvPr>
          <p:cNvSpPr txBox="1"/>
          <p:nvPr/>
        </p:nvSpPr>
        <p:spPr>
          <a:xfrm>
            <a:off x="-1126393" y="302279"/>
            <a:ext cx="10129838" cy="705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MWA Upper Limits Timeline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DFA12888-A57F-7003-8FAB-CD527CE9CEA5}"/>
              </a:ext>
            </a:extLst>
          </p:cNvPr>
          <p:cNvSpPr/>
          <p:nvPr/>
        </p:nvSpPr>
        <p:spPr>
          <a:xfrm flipV="1">
            <a:off x="1190591" y="3134271"/>
            <a:ext cx="244504" cy="110373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D57FAB70-F585-2B56-A853-A4EA0B601B6D}"/>
              </a:ext>
            </a:extLst>
          </p:cNvPr>
          <p:cNvSpPr/>
          <p:nvPr/>
        </p:nvSpPr>
        <p:spPr>
          <a:xfrm flipH="1" flipV="1">
            <a:off x="4543735" y="3189155"/>
            <a:ext cx="241560" cy="120351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B3A8C24D-FEEE-8D8B-E5A1-4D87A69A49D5}"/>
              </a:ext>
            </a:extLst>
          </p:cNvPr>
          <p:cNvSpPr/>
          <p:nvPr/>
        </p:nvSpPr>
        <p:spPr>
          <a:xfrm flipH="1">
            <a:off x="1903955" y="3159822"/>
            <a:ext cx="241560" cy="112560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8D300E-06B9-CD86-CD37-9A3235A64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30" y="4818183"/>
            <a:ext cx="2092681" cy="2556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055080E-1501-282D-6742-D10E33515E69}"/>
              </a:ext>
            </a:extLst>
          </p:cNvPr>
          <p:cNvSpPr txBox="1"/>
          <p:nvPr/>
        </p:nvSpPr>
        <p:spPr>
          <a:xfrm>
            <a:off x="1002223" y="4385075"/>
            <a:ext cx="2644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Beardsley et al. 2016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D469030-7E97-6E56-56A8-1C797A41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19" y="2557219"/>
            <a:ext cx="936525" cy="1917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0451FB1-C8A4-D1C3-60DE-87A5C2552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82" y="2170897"/>
            <a:ext cx="2263742" cy="2765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7F49EFE-9AC0-C9A4-CBAC-8F635741347A}"/>
              </a:ext>
            </a:extLst>
          </p:cNvPr>
          <p:cNvSpPr txBox="1"/>
          <p:nvPr/>
        </p:nvSpPr>
        <p:spPr>
          <a:xfrm>
            <a:off x="284378" y="2736008"/>
            <a:ext cx="2644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Ewall-Wice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et al. 2016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E41371-8AAF-3FE3-95B0-D4657ABFC83A}"/>
              </a:ext>
            </a:extLst>
          </p:cNvPr>
          <p:cNvSpPr txBox="1"/>
          <p:nvPr/>
        </p:nvSpPr>
        <p:spPr>
          <a:xfrm>
            <a:off x="618602" y="1537608"/>
            <a:ext cx="1337078" cy="60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First limit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3 hours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8F02A8-6CD3-3C2B-826F-6EFE24CEB43B}"/>
              </a:ext>
            </a:extLst>
          </p:cNvPr>
          <p:cNvSpPr txBox="1"/>
          <p:nvPr/>
        </p:nvSpPr>
        <p:spPr>
          <a:xfrm>
            <a:off x="1431001" y="5433547"/>
            <a:ext cx="1337078" cy="60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2013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32 hours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F24E79-94E1-5DB0-CA4F-FC7FB37E54F9}"/>
              </a:ext>
            </a:extLst>
          </p:cNvPr>
          <p:cNvSpPr txBox="1"/>
          <p:nvPr/>
        </p:nvSpPr>
        <p:spPr>
          <a:xfrm>
            <a:off x="867685" y="5959752"/>
            <a:ext cx="2682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Novel techniques– calibration of cable ripple, quality metrics, subtraction of diffuse emission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DE49E5-EAC6-1B86-D776-D6E4CB1C4144}"/>
              </a:ext>
            </a:extLst>
          </p:cNvPr>
          <p:cNvSpPr txBox="1"/>
          <p:nvPr/>
        </p:nvSpPr>
        <p:spPr>
          <a:xfrm>
            <a:off x="3507963" y="2772917"/>
            <a:ext cx="21325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Barry et al. 2019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7B4B273-A345-AF85-A521-C2AF2408A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601" y="2225377"/>
            <a:ext cx="2380898" cy="29091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7B9AFF3-AA9D-B7D1-7DF8-3566A5267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682" y="2611578"/>
            <a:ext cx="792833" cy="18739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6C83038-269A-67CB-B104-50C9F45847B6}"/>
              </a:ext>
            </a:extLst>
          </p:cNvPr>
          <p:cNvSpPr txBox="1"/>
          <p:nvPr/>
        </p:nvSpPr>
        <p:spPr>
          <a:xfrm>
            <a:off x="3505636" y="1578174"/>
            <a:ext cx="18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2013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21 hours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0F6885-A164-9095-606F-85B096EA1E5C}"/>
              </a:ext>
            </a:extLst>
          </p:cNvPr>
          <p:cNvSpPr txBox="1"/>
          <p:nvPr/>
        </p:nvSpPr>
        <p:spPr>
          <a:xfrm>
            <a:off x="3259601" y="1060941"/>
            <a:ext cx="268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Improved systematics, RFI flags; </a:t>
            </a:r>
            <a:r>
              <a:rPr lang="en-US" sz="1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e.g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signal from planes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A54D5C-4979-D9D7-6038-3D8AF2FF5379}"/>
              </a:ext>
            </a:extLst>
          </p:cNvPr>
          <p:cNvSpPr txBox="1"/>
          <p:nvPr/>
        </p:nvSpPr>
        <p:spPr>
          <a:xfrm>
            <a:off x="4600786" y="4405759"/>
            <a:ext cx="26445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Li et al. 2019</a:t>
            </a:r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A712E584-A10E-81AD-4E03-57E06464AE09}"/>
              </a:ext>
            </a:extLst>
          </p:cNvPr>
          <p:cNvSpPr/>
          <p:nvPr/>
        </p:nvSpPr>
        <p:spPr>
          <a:xfrm flipH="1">
            <a:off x="5297087" y="3267071"/>
            <a:ext cx="241560" cy="112560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F737170-4D52-F867-065E-889414B59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637" y="5177224"/>
            <a:ext cx="681347" cy="21343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7F5CD26-FB79-3D1B-4C3D-650DB97F2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076" y="4845436"/>
            <a:ext cx="2263541" cy="26144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8A856D-C490-7D4B-A856-B56F8CCE09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4751" y="5114074"/>
            <a:ext cx="901528" cy="21504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F9B605F-1BBE-0E05-3EE6-1522B6772257}"/>
              </a:ext>
            </a:extLst>
          </p:cNvPr>
          <p:cNvSpPr txBox="1"/>
          <p:nvPr/>
        </p:nvSpPr>
        <p:spPr>
          <a:xfrm>
            <a:off x="4334076" y="5374977"/>
            <a:ext cx="18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2016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40 hours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BBA7C8E-C8EC-4D91-7FF1-1F0F183A6F59}"/>
              </a:ext>
            </a:extLst>
          </p:cNvPr>
          <p:cNvSpPr txBox="1"/>
          <p:nvPr/>
        </p:nvSpPr>
        <p:spPr>
          <a:xfrm>
            <a:off x="4689881" y="5992117"/>
            <a:ext cx="236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Refining calibration strategies </a:t>
            </a:r>
          </a:p>
        </p:txBody>
      </p:sp>
      <p:sp>
        <p:nvSpPr>
          <p:cNvPr id="56" name="Down Arrow 55">
            <a:extLst>
              <a:ext uri="{FF2B5EF4-FFF2-40B4-BE49-F238E27FC236}">
                <a16:creationId xmlns:a16="http://schemas.microsoft.com/office/drawing/2014/main" id="{90BDD118-7F59-E5DF-8770-9CD5C1FD9448}"/>
              </a:ext>
            </a:extLst>
          </p:cNvPr>
          <p:cNvSpPr/>
          <p:nvPr/>
        </p:nvSpPr>
        <p:spPr>
          <a:xfrm flipH="1">
            <a:off x="10018942" y="3358978"/>
            <a:ext cx="241560" cy="112560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Down Arrow 56">
            <a:extLst>
              <a:ext uri="{FF2B5EF4-FFF2-40B4-BE49-F238E27FC236}">
                <a16:creationId xmlns:a16="http://schemas.microsoft.com/office/drawing/2014/main" id="{6E8A44F1-5E95-1411-A9C5-DC33F2B8CEC1}"/>
              </a:ext>
            </a:extLst>
          </p:cNvPr>
          <p:cNvSpPr/>
          <p:nvPr/>
        </p:nvSpPr>
        <p:spPr>
          <a:xfrm flipH="1" flipV="1">
            <a:off x="6837363" y="3166347"/>
            <a:ext cx="241560" cy="120351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23282DE-65D4-AEBE-8B84-F11806E884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8987" y="2284689"/>
            <a:ext cx="2145514" cy="2621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3D68669-B6C5-F8AF-CEF7-0D7B3FC7F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409" y="2617591"/>
            <a:ext cx="792833" cy="18739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598FD04-4D3A-62C0-B8AA-4BA6D6799C85}"/>
              </a:ext>
            </a:extLst>
          </p:cNvPr>
          <p:cNvSpPr txBox="1"/>
          <p:nvPr/>
        </p:nvSpPr>
        <p:spPr>
          <a:xfrm>
            <a:off x="6063833" y="1086835"/>
            <a:ext cx="236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Choosing best </a:t>
            </a:r>
            <a:r>
              <a:rPr lang="en-US" sz="1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EoR</a:t>
            </a:r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fields and quality metrics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FFFB95E-5644-0C6B-D171-427BF80CF847}"/>
              </a:ext>
            </a:extLst>
          </p:cNvPr>
          <p:cNvSpPr txBox="1"/>
          <p:nvPr/>
        </p:nvSpPr>
        <p:spPr>
          <a:xfrm>
            <a:off x="6088987" y="1629670"/>
            <a:ext cx="18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2013-2016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453 hours</a:t>
            </a:r>
          </a:p>
        </p:txBody>
      </p:sp>
      <p:sp>
        <p:nvSpPr>
          <p:cNvPr id="62" name="Action Button: Help 6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094B232-F600-BAE6-7C5C-E45FAC4C6197}"/>
              </a:ext>
            </a:extLst>
          </p:cNvPr>
          <p:cNvSpPr/>
          <p:nvPr/>
        </p:nvSpPr>
        <p:spPr>
          <a:xfrm>
            <a:off x="9762897" y="4675176"/>
            <a:ext cx="786627" cy="493731"/>
          </a:xfrm>
          <a:prstGeom prst="actionButtonHelp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E31AC5-CFA0-4C3A-A5F5-7E707F74E20F}"/>
              </a:ext>
            </a:extLst>
          </p:cNvPr>
          <p:cNvSpPr txBox="1"/>
          <p:nvPr/>
        </p:nvSpPr>
        <p:spPr>
          <a:xfrm>
            <a:off x="9272631" y="5975522"/>
            <a:ext cx="2362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Improving calibration; data quality metrics integrating more data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E2CFC8-67B8-D894-689C-98B3A6164E14}"/>
              </a:ext>
            </a:extLst>
          </p:cNvPr>
          <p:cNvSpPr txBox="1"/>
          <p:nvPr/>
        </p:nvSpPr>
        <p:spPr>
          <a:xfrm>
            <a:off x="9195308" y="5374977"/>
            <a:ext cx="18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2013-2023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 654 hours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9E49ED-611A-C373-5790-916036566DB6}"/>
              </a:ext>
            </a:extLst>
          </p:cNvPr>
          <p:cNvSpPr txBox="1"/>
          <p:nvPr/>
        </p:nvSpPr>
        <p:spPr>
          <a:xfrm>
            <a:off x="6131398" y="2800116"/>
            <a:ext cx="19477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Trott et al. 2020</a:t>
            </a:r>
          </a:p>
        </p:txBody>
      </p:sp>
    </p:spTree>
    <p:extLst>
      <p:ext uri="{BB962C8B-B14F-4D97-AF65-F5344CB8AC3E}">
        <p14:creationId xmlns:p14="http://schemas.microsoft.com/office/powerpoint/2010/main" val="939562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12AC5-2D4F-F266-35B3-CE4F6270A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0F885BB-651D-6E3B-3A0A-4BB320078897}"/>
              </a:ext>
            </a:extLst>
          </p:cNvPr>
          <p:cNvSpPr/>
          <p:nvPr/>
        </p:nvSpPr>
        <p:spPr>
          <a:xfrm>
            <a:off x="4384356" y="181933"/>
            <a:ext cx="2386338" cy="1424732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079D1DD-ADF1-874A-2683-48E99F2E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542" y="695796"/>
            <a:ext cx="2808676" cy="63989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EOR </a:t>
            </a:r>
            <a:br>
              <a:rPr lang="en-US">
                <a:solidFill>
                  <a:schemeClr val="bg2"/>
                </a:solidFill>
              </a:rPr>
            </a:br>
            <a:r>
              <a:rPr lang="en-US">
                <a:solidFill>
                  <a:schemeClr val="bg2"/>
                </a:solidFill>
              </a:rPr>
              <a:t>PIPELINE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A2539E98-59C8-DE0A-C84E-99DF81D7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71087" y="4891318"/>
            <a:ext cx="267329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D02F94-0C75-4925-985B-EF7AFEFD9021}" type="datetime1">
              <a:rPr lang="en-US"/>
              <a:pPr>
                <a:spcAft>
                  <a:spcPts val="600"/>
                </a:spcAft>
              </a:pPr>
              <a:t>8/26/25</a:t>
            </a:fld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BB38E860-C5A8-5888-1716-7AF32F275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73021" y="1609893"/>
            <a:ext cx="26694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EEBB6BF5-DBCE-16F5-40EB-21BA5E306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2908" y="3219853"/>
            <a:ext cx="629653" cy="42983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6A61CA-0502-4EE4-9724-96EA822543E5}" type="slidenum">
              <a:rPr lang="en-US" dirty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4" name="Picture 3" descr="A diagram of a system&#10;&#10;AI-generated content may be incorrect.">
            <a:extLst>
              <a:ext uri="{FF2B5EF4-FFF2-40B4-BE49-F238E27FC236}">
                <a16:creationId xmlns:a16="http://schemas.microsoft.com/office/drawing/2014/main" id="{4D3A2E8D-DE11-8A11-8B12-6511D6E559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8" t="6667" r="2683" b="-513"/>
          <a:stretch/>
        </p:blipFill>
        <p:spPr>
          <a:xfrm>
            <a:off x="344571" y="1612118"/>
            <a:ext cx="11518186" cy="52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1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380EF-2432-86C3-F111-83FE7454C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BE6CC82-42F2-501C-2CF8-46821C3A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96" t="2997" r="7652" b="6227"/>
          <a:stretch/>
        </p:blipFill>
        <p:spPr>
          <a:xfrm>
            <a:off x="3806760" y="242239"/>
            <a:ext cx="8385240" cy="65205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8F9C46-992C-433C-8778-A96EDBB13373}"/>
              </a:ext>
            </a:extLst>
          </p:cNvPr>
          <p:cNvSpPr txBox="1"/>
          <p:nvPr/>
        </p:nvSpPr>
        <p:spPr>
          <a:xfrm>
            <a:off x="-421543" y="1883429"/>
            <a:ext cx="4683981" cy="2078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Distribution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of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effectLst/>
                <a:latin typeface="Aptos" panose="020B0004020202020204" pitchFamily="34" charset="0"/>
                <a:ea typeface="+mj-ea"/>
                <a:cs typeface="+mj-cs"/>
              </a:rPr>
              <a:t> Q</a:t>
            </a:r>
            <a:r>
              <a:rPr lang="en-US" sz="4400" dirty="0">
                <a:latin typeface="Aptos" panose="020B0004020202020204" pitchFamily="34" charset="0"/>
                <a:ea typeface="+mj-ea"/>
                <a:cs typeface="+mj-cs"/>
              </a:rPr>
              <a:t>uality Metrics</a:t>
            </a:r>
            <a:endParaRPr lang="en-US" sz="4400" kern="1200" dirty="0">
              <a:effectLst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8851882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PortalVTI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PortalVTI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Portal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E3A4BB4D-5227-4A6D-99D3-DBAB0FE4C68F}" vid="{BE515EFD-5A7A-4BFE-BE06-A21DB8499C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4448</TotalTime>
  <Words>835</Words>
  <Application>Microsoft Macintosh PowerPoint</Application>
  <PresentationFormat>Widescreen</PresentationFormat>
  <Paragraphs>228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ff5</vt:lpstr>
      <vt:lpstr>Trade Gothic Next Cond</vt:lpstr>
      <vt:lpstr>Trade Gothic Next Light</vt:lpstr>
      <vt:lpstr>Wingdings</vt:lpstr>
      <vt:lpstr>PortalVTI</vt:lpstr>
      <vt:lpstr>PowerPoint Presentation</vt:lpstr>
      <vt:lpstr>PowerPoint Presentation</vt:lpstr>
      <vt:lpstr>PowerPoint Presentation</vt:lpstr>
      <vt:lpstr>PowerPoint Presentation</vt:lpstr>
      <vt:lpstr>MURCHISON widefielf array</vt:lpstr>
      <vt:lpstr>PowerPoint Presentation</vt:lpstr>
      <vt:lpstr>PowerPoint Presentation</vt:lpstr>
      <vt:lpstr>EOR  PIPELINE</vt:lpstr>
      <vt:lpstr>PowerPoint Presentation</vt:lpstr>
      <vt:lpstr>PowerPoint Presentation</vt:lpstr>
      <vt:lpstr>Mitigation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Ridhima Nunhokee</dc:creator>
  <cp:lastModifiedBy>Ridhima Nunhokee</cp:lastModifiedBy>
  <cp:revision>599</cp:revision>
  <dcterms:created xsi:type="dcterms:W3CDTF">2024-12-05T03:37:01Z</dcterms:created>
  <dcterms:modified xsi:type="dcterms:W3CDTF">2025-08-26T04:58:13Z</dcterms:modified>
</cp:coreProperties>
</file>