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797C829-03C5-411E-8CFE-F9FC70B366F7}">
  <a:tblStyle styleId="{6797C829-03C5-411E-8CFE-F9FC70B366F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69fcd8c6c_2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769fcd8c6c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69fcd8c6c_2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3769fcd8c6c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769fcd8c6c_2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3769fcd8c6c_2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Memory usage for my routine: RAM and GPU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769fcd8c6c_2_2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3769fcd8c6c_2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769fcd8c6c_2_2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3769fcd8c6c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Why jerk search for orbital motion? Read paper. #Z,w values used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769fcd8c6c_2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769fcd8c6c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769fcd8c6c_2_2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g3769fcd8c6c_2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769fcd8c6c_2_3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769fcd8c6c_2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69fcd8c6c_2_3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3769fcd8c6c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769fcd8c6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769fcd8c6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769fcd8c6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769fcd8c6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69fcd8c6c_2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3769fcd8c6c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69fcd8c6c_2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3769fcd8c6c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69fcd8c6c_2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769fcd8c6c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Question: Do Jerk / acceleration searches affect how folding is done? It would make sense if they do. </a:t>
            </a:r>
            <a:r>
              <a:rPr lang="en" sz="1800">
                <a:solidFill>
                  <a:srgbClr val="595959"/>
                </a:solidFill>
              </a:rPr>
              <a:t>(10 min, coarse DD, no RFI, accel)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69fcd8c6c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769fcd8c6c_2_7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69fcd8c6c_2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3769fcd8c6c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69fcd8c6c_2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769fcd8c6c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69fcd8c6c_2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3769fcd8c6c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769fcd8c6c_2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3769fcd8c6c_2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Incoherent and coherent dedispersion? What is that?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9.gif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Speeding up the Pulsar Search Pipeline</a:t>
            </a:r>
            <a:endParaRPr/>
          </a:p>
        </p:txBody>
      </p:sp>
      <p:sp>
        <p:nvSpPr>
          <p:cNvPr id="100" name="Google Shape;100;p25"/>
          <p:cNvSpPr txBox="1"/>
          <p:nvPr>
            <p:ph idx="1" type="subTitle"/>
          </p:nvPr>
        </p:nvSpPr>
        <p:spPr>
          <a:xfrm>
            <a:off x="311700" y="3103547"/>
            <a:ext cx="8708378" cy="1862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Piyush Panchal (SCITAS, EPFL)</a:t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Supervisor: Emma Tolley (SCITAS, EPFL)</a:t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400"/>
              <a:t>Collaborators: Ramesh Bhat, Bradley Meyers, Chia Min Tan, Christopher Lee (Curtin University)</a:t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FDD GPU Implementation</a:t>
            </a:r>
            <a:endParaRPr/>
          </a:p>
        </p:txBody>
      </p:sp>
      <p:sp>
        <p:nvSpPr>
          <p:cNvPr id="327" name="Google Shape;32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650"/>
              <a:t>Contributions to dedisp (</a:t>
            </a:r>
            <a:r>
              <a:rPr lang="en" sz="1650"/>
              <a:t>github.com/svlugt/dedisp</a:t>
            </a:r>
            <a:r>
              <a:rPr lang="en" sz="1650"/>
              <a:t>):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FITS input (SMART data format), optimized reads, handling float input type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Compatibility with newer CUDA version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Bug fixes: failing CuFFT calls, incorrect Fourier freq., shift computation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Presto-like CLI</a:t>
            </a:r>
            <a:endParaRPr sz="1650"/>
          </a:p>
          <a:p>
            <a:pPr indent="-33337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HIP implementation for AMD GPUs on Setonix</a:t>
            </a:r>
            <a:endParaRPr sz="16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650"/>
              <a:t>Next steps:</a:t>
            </a:r>
            <a:endParaRPr sz="1650"/>
          </a:p>
          <a:p>
            <a:pPr indent="-333375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Implementing downsampling, barycentering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en" sz="1650"/>
              <a:t>MPI + GPU implementation </a:t>
            </a:r>
            <a:endParaRPr sz="1650"/>
          </a:p>
        </p:txBody>
      </p:sp>
      <p:sp>
        <p:nvSpPr>
          <p:cNvPr id="328" name="Google Shape;32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8" y="2287752"/>
            <a:ext cx="4466988" cy="276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6513" y="2294719"/>
            <a:ext cx="4467000" cy="276211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Dedispersion Results</a:t>
            </a:r>
            <a:endParaRPr/>
          </a:p>
        </p:txBody>
      </p:sp>
      <p:sp>
        <p:nvSpPr>
          <p:cNvPr id="336" name="Google Shape;336;p35"/>
          <p:cNvSpPr txBox="1"/>
          <p:nvPr>
            <p:ph idx="1" type="body"/>
          </p:nvPr>
        </p:nvSpPr>
        <p:spPr>
          <a:xfrm>
            <a:off x="311700" y="1152475"/>
            <a:ext cx="8520600" cy="1178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3072 channels, 2-8 Million pts.; no sub-bands, no barycentering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GPU runs on Kuma: AMD EPYC 9334, H100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CPU runs on Jed: 21 nodes, Intel Xeon Platinum 8360Y, 10 cores/node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Presto (2 Million pts.): 2921 s for 1000 DMs, 12205 s for 4000 DMs</a:t>
            </a:r>
            <a:endParaRPr/>
          </a:p>
          <a:p>
            <a:pPr indent="-2286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</p:txBody>
      </p:sp>
      <p:sp>
        <p:nvSpPr>
          <p:cNvPr id="337" name="Google Shape;3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Non-Accelerating Pulsar Detection</a:t>
            </a:r>
            <a:endParaRPr/>
          </a:p>
        </p:txBody>
      </p:sp>
      <p:sp>
        <p:nvSpPr>
          <p:cNvPr id="343" name="Google Shape;34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-up of a chart&#10;&#10;AI-generated content may be incorrect." id="344" name="Google Shape;34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383" y="1233236"/>
            <a:ext cx="4072459" cy="30863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 screen&#10;&#10;AI-generated content may be incorrect." id="345" name="Google Shape;34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3619" y="1233237"/>
            <a:ext cx="4069235" cy="308309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 txBox="1"/>
          <p:nvPr/>
        </p:nvSpPr>
        <p:spPr>
          <a:xfrm>
            <a:off x="1816204" y="4414338"/>
            <a:ext cx="3000000" cy="5031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Dedisp </a:t>
            </a:r>
            <a:endParaRPr/>
          </a:p>
        </p:txBody>
      </p:sp>
      <p:sp>
        <p:nvSpPr>
          <p:cNvPr id="347" name="Google Shape;347;p36"/>
          <p:cNvSpPr txBox="1"/>
          <p:nvPr/>
        </p:nvSpPr>
        <p:spPr>
          <a:xfrm>
            <a:off x="6106315" y="4414338"/>
            <a:ext cx="2304945" cy="5031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143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Prepsubband</a:t>
            </a:r>
            <a:endParaRPr/>
          </a:p>
        </p:txBody>
      </p:sp>
      <p:sp>
        <p:nvSpPr>
          <p:cNvPr id="348" name="Google Shape;348;p36"/>
          <p:cNvSpPr txBox="1"/>
          <p:nvPr/>
        </p:nvSpPr>
        <p:spPr>
          <a:xfrm>
            <a:off x="3630441" y="474318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Images by Christopher Lee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Acceleration/Jerk Search</a:t>
            </a:r>
            <a:endParaRPr/>
          </a:p>
        </p:txBody>
      </p:sp>
      <p:sp>
        <p:nvSpPr>
          <p:cNvPr id="354" name="Google Shape;354;p37"/>
          <p:cNvSpPr txBox="1"/>
          <p:nvPr>
            <p:ph idx="1" type="body"/>
          </p:nvPr>
        </p:nvSpPr>
        <p:spPr>
          <a:xfrm>
            <a:off x="311700" y="1152475"/>
            <a:ext cx="8520600" cy="16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Undo non linear phase arising from accelerating pulsar</a:t>
            </a:r>
            <a:endParaRPr/>
          </a:p>
          <a:p>
            <a:pPr indent="-30797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Matched filtering in Fourier domain with templates (</a:t>
            </a:r>
            <a:r>
              <a:rPr lang="en" sz="1250"/>
              <a:t>~15000 for full processing</a:t>
            </a:r>
            <a:r>
              <a:rPr lang="en" sz="1250"/>
              <a:t>)</a:t>
            </a:r>
            <a:endParaRPr sz="125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50"/>
          </a:p>
          <a:p>
            <a:pPr indent="-3079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Parallelizable algorithm, same filters for all de-dispersed time series</a:t>
            </a:r>
            <a:endParaRPr sz="1250"/>
          </a:p>
        </p:txBody>
      </p:sp>
      <p:pic>
        <p:nvPicPr>
          <p:cNvPr id="355" name="Google Shape;35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1432" y="1684428"/>
            <a:ext cx="3341349" cy="38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6636" y="2418668"/>
            <a:ext cx="2559992" cy="251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6209175" y="3258700"/>
            <a:ext cx="255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https://www.cv.nrao.edu/~sransom/accel_accel_searches.pdf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Jerk Search GPU Implementation</a:t>
            </a:r>
            <a:endParaRPr/>
          </a:p>
        </p:txBody>
      </p:sp>
      <p:sp>
        <p:nvSpPr>
          <p:cNvPr id="364" name="Google Shape;36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350"/>
              <a:t>Contributions to </a:t>
            </a:r>
            <a:r>
              <a:rPr lang="en" sz="1400"/>
              <a:t>PrestoZL (https://github.com/zhejianglab/PrestoZL.git)</a:t>
            </a:r>
            <a:r>
              <a:rPr lang="en" sz="1350"/>
              <a:t>: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Parallel kernel generation on CPU, optimizing CPU side computations</a:t>
            </a:r>
            <a:endParaRPr/>
          </a:p>
          <a:p>
            <a:pPr indent="-31432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Using pinned memory for transfers, reusing allocated mem, minimizing re-allocations</a:t>
            </a:r>
            <a:endParaRPr/>
          </a:p>
          <a:p>
            <a:pPr indent="-314325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Slight improvements in CUDA kernels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1350"/>
              <a:t>Next steps: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Offloading work to CPU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Further optimizing CUDA kernels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HIP implementation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Multiple time series ingestion</a:t>
            </a:r>
            <a:endParaRPr sz="1350"/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MPI + GPU implementation</a:t>
            </a:r>
            <a:endParaRPr sz="1350"/>
          </a:p>
          <a:p>
            <a:pPr indent="0" lvl="0" marL="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/>
          </a:p>
        </p:txBody>
      </p:sp>
      <p:sp>
        <p:nvSpPr>
          <p:cNvPr id="365" name="Google Shape;36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616" y="2181655"/>
            <a:ext cx="4325526" cy="267463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Acceleration/Jerk Search Results</a:t>
            </a:r>
            <a:endParaRPr/>
          </a:p>
        </p:txBody>
      </p:sp>
      <p:sp>
        <p:nvSpPr>
          <p:cNvPr id="372" name="Google Shape;372;p39"/>
          <p:cNvSpPr txBox="1"/>
          <p:nvPr>
            <p:ph idx="1" type="body"/>
          </p:nvPr>
        </p:nvSpPr>
        <p:spPr>
          <a:xfrm>
            <a:off x="311700" y="1152475"/>
            <a:ext cx="8520600" cy="12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million pts., 32 harmonics summing, interbinning, sigma 2.0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GPU runs on </a:t>
            </a:r>
            <a:r>
              <a:rPr lang="en" sz="1700"/>
              <a:t>Grace Hopper node: GH200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700"/>
              <a:t>CPU runs on </a:t>
            </a:r>
            <a:r>
              <a:rPr lang="en" sz="1700"/>
              <a:t>Jed: Intel Xeon Platinum 8360Y GHz, 8 cores</a:t>
            </a:r>
            <a:endParaRPr sz="1700"/>
          </a:p>
        </p:txBody>
      </p:sp>
      <p:sp>
        <p:nvSpPr>
          <p:cNvPr id="373" name="Google Shape;37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4" name="Google Shape;374;p39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67525"/>
            <a:ext cx="4776651" cy="295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80" name="Google Shape;38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GPU acceleration of dedispersion and acceleration search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Superior performance than Presto (&gt;100X), other GPU implementations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optimization, MPI+GPU implementation, AMD GPUs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Repos: </a:t>
            </a:r>
            <a:r>
              <a:rPr lang="en"/>
              <a:t>PrestoZL_tests</a:t>
            </a:r>
            <a:r>
              <a:rPr lang="en"/>
              <a:t>, dedisp_tests</a:t>
            </a:r>
            <a:endParaRPr/>
          </a:p>
        </p:txBody>
      </p:sp>
      <p:sp>
        <p:nvSpPr>
          <p:cNvPr id="381" name="Google Shape;38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980" y="2650388"/>
            <a:ext cx="16383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910" y="2650388"/>
            <a:ext cx="16383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/>
          <p:nvPr>
            <p:ph type="title"/>
          </p:nvPr>
        </p:nvSpPr>
        <p:spPr>
          <a:xfrm>
            <a:off x="1958337" y="1834639"/>
            <a:ext cx="5219277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Thank you for your attention</a:t>
            </a:r>
            <a:br>
              <a:rPr lang="en"/>
            </a:br>
            <a:br>
              <a:rPr lang="en"/>
            </a:br>
            <a:r>
              <a:rPr lang="en"/>
              <a:t>Questions?</a:t>
            </a:r>
            <a:endParaRPr/>
          </a:p>
        </p:txBody>
      </p:sp>
      <p:sp>
        <p:nvSpPr>
          <p:cNvPr id="389" name="Google Shape;38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Acceleration/Jerk Search Timings</a:t>
            </a:r>
            <a:endParaRPr/>
          </a:p>
        </p:txBody>
      </p:sp>
      <p:graphicFrame>
        <p:nvGraphicFramePr>
          <p:cNvPr id="395" name="Google Shape;395;p42"/>
          <p:cNvGraphicFramePr/>
          <p:nvPr/>
        </p:nvGraphicFramePr>
        <p:xfrm>
          <a:off x="166350" y="114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{6797C829-03C5-411E-8CFE-F9FC70B366F7}</a:tableStyleId>
              </a:tblPr>
              <a:tblGrid>
                <a:gridCol w="1453150"/>
                <a:gridCol w="1453150"/>
                <a:gridCol w="1453150"/>
                <a:gridCol w="1453150"/>
                <a:gridCol w="1453150"/>
                <a:gridCol w="1453150"/>
              </a:tblGrid>
              <a:tr h="78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357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1111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2567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4221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6777 filters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PrestoZL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4.808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3.813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5.488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7.159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11.039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PrestoZL_tests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4.407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3.283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5.181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5.539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/>
                        <a:t>8.184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Presto_GPU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9.154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15.315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23.254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33.903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22.109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presto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37.656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100.72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234.445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399.493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676.087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Dedisp Scaling</a:t>
            </a:r>
            <a:endParaRPr/>
          </a:p>
        </p:txBody>
      </p:sp>
      <p:pic>
        <p:nvPicPr>
          <p:cNvPr id="401" name="Google Shape;401;p4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325" y="1270196"/>
            <a:ext cx="6117576" cy="37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is a Pulsar?</a:t>
            </a:r>
            <a:endParaRPr/>
          </a:p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Rotating Neutron star 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magnetic field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 radiation from poles </a:t>
            </a:r>
            <a:endParaRPr/>
          </a:p>
        </p:txBody>
      </p:sp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9425" y="948725"/>
            <a:ext cx="3403087" cy="37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video game screen with a purple ball and yellow lines&#10;&#10;AI-generated content may be incorrect." id="110" name="Google Shape;11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7963" y="2366449"/>
            <a:ext cx="3197678" cy="234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/>
        </p:nvSpPr>
        <p:spPr>
          <a:xfrm>
            <a:off x="2355679" y="4647869"/>
            <a:ext cx="208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Wikipedia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5456182" y="4647875"/>
            <a:ext cx="379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Source: Pulsar Wind Nebulae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Detecting Pulsars</a:t>
            </a:r>
            <a:endParaRPr/>
          </a:p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Periodic signal distorted by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Pulsar motion: non linear phase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Interstellar medium (ISM): dispersion, noise (low SNR)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Undo distortions, fold to detect pulse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motion: acceleration/jerk search params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Unknown ISM: de-dispersion for trial params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Software: Presto 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CPU only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OpenMP (multi thread), MPI (multi node) parallelization</a:t>
            </a:r>
            <a:endParaRPr/>
          </a:p>
          <a:p>
            <a:pPr indent="0" lvl="0" marL="1143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9" name="Google Shape;11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284" y="455933"/>
            <a:ext cx="2211975" cy="3113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deo game screen with a purple ball and yellow lines&#10;&#10;AI-generated content may be incorrect." id="121" name="Google Shape;12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2351" y="1004996"/>
            <a:ext cx="809625" cy="587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aph of a heart beat&#10;&#10;AI-generated content may be incorrect." id="122" name="Google Shape;12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6664" y="3768606"/>
            <a:ext cx="3599600" cy="1105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graph showing a graph&#10;&#10;AI-generated content may be incorrect." id="123" name="Google Shape;12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62106" y="3761550"/>
            <a:ext cx="2413728" cy="115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 txBox="1"/>
          <p:nvPr/>
        </p:nvSpPr>
        <p:spPr>
          <a:xfrm>
            <a:off x="6587726" y="13939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25" name="Google Shape;125;p27"/>
          <p:cNvSpPr txBox="1"/>
          <p:nvPr/>
        </p:nvSpPr>
        <p:spPr>
          <a:xfrm>
            <a:off x="6780667" y="419956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Deshpande &amp; Rankin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Problem</a:t>
            </a:r>
            <a:endParaRPr/>
          </a:p>
        </p:txBody>
      </p:sp>
      <p:sp>
        <p:nvSpPr>
          <p:cNvPr id="131" name="Google Shape;13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~4 PB data collected in MWA SMART Pulsar survey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Shallow processing 10/80 mins of observations using Presto: 23 yrs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GPU</a:t>
            </a:r>
            <a:r>
              <a:rPr lang="en"/>
              <a:t> acceleration of parallelizable search algorithms (~90% time):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De-dispersion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Acceleration/jerk search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2" name="Google Shape;13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825" y="2736075"/>
            <a:ext cx="3065923" cy="204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8"/>
          <p:cNvSpPr txBox="1"/>
          <p:nvPr/>
        </p:nvSpPr>
        <p:spPr>
          <a:xfrm>
            <a:off x="1331588" y="477816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mwatelescope.org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325" y="2603896"/>
            <a:ext cx="4198200" cy="21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8"/>
          <p:cNvSpPr txBox="1"/>
          <p:nvPr/>
        </p:nvSpPr>
        <p:spPr>
          <a:xfrm>
            <a:off x="5268449" y="4778175"/>
            <a:ext cx="33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</a:t>
            </a:r>
            <a:r>
              <a:rPr lang="en" sz="1200">
                <a:solidFill>
                  <a:schemeClr val="dk2"/>
                </a:solidFill>
              </a:rPr>
              <a:t>10.48550/arXiv.2302.11911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Why GPU?</a:t>
            </a:r>
            <a:endParaRPr/>
          </a:p>
        </p:txBody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CPU: Fast, few cores. Sequential computation, low latency.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GPU: Many, slow cores. Parallel computation, high throughput.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Pulsar search: same computation for different parameters.</a:t>
            </a:r>
            <a:endParaRPr/>
          </a:p>
        </p:txBody>
      </p:sp>
      <p:sp>
        <p:nvSpPr>
          <p:cNvPr id="143" name="Google Shape;14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screenshot of a computer&#10;&#10;AI-generated content may be incorrect." id="144" name="Google Shape;1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132" y="2170011"/>
            <a:ext cx="5507425" cy="26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 txBox="1"/>
          <p:nvPr/>
        </p:nvSpPr>
        <p:spPr>
          <a:xfrm>
            <a:off x="3651992" y="4703614"/>
            <a:ext cx="23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CUDA doc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/>
          <p:nvPr>
            <p:ph idx="1" type="body"/>
          </p:nvPr>
        </p:nvSpPr>
        <p:spPr>
          <a:xfrm>
            <a:off x="311700" y="1152475"/>
            <a:ext cx="8520600" cy="16172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Undo frequency dependent delay from ISM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7030A0"/>
                </a:solidFill>
              </a:rPr>
              <a:t>Frequency domain</a:t>
            </a:r>
            <a:endParaRPr/>
          </a:p>
          <a:p>
            <a:pPr indent="-317500" lvl="1" marL="9144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FF0000"/>
                </a:solidFill>
              </a:rPr>
              <a:t>Time domain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Trial dispersion measure (DM) values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Shallow processing: ~2000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 Processing: ~10000</a:t>
            </a:r>
            <a:endParaRPr/>
          </a:p>
        </p:txBody>
      </p:sp>
      <p:sp>
        <p:nvSpPr>
          <p:cNvPr id="151" name="Google Shape;15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De-Dispersion</a:t>
            </a:r>
            <a:endParaRPr/>
          </a:p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30"/>
          <p:cNvSpPr/>
          <p:nvPr/>
        </p:nvSpPr>
        <p:spPr>
          <a:xfrm>
            <a:off x="2101263" y="3351868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2100097" y="3520223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2101095" y="3686038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1515113" y="3421264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0"/>
          <p:cNvSpPr txBox="1"/>
          <p:nvPr/>
        </p:nvSpPr>
        <p:spPr>
          <a:xfrm>
            <a:off x="2322691" y="3795208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0"/>
          <p:cNvSpPr/>
          <p:nvPr/>
        </p:nvSpPr>
        <p:spPr>
          <a:xfrm>
            <a:off x="5021301" y="2521997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0"/>
          <p:cNvSpPr/>
          <p:nvPr/>
        </p:nvSpPr>
        <p:spPr>
          <a:xfrm>
            <a:off x="5149570" y="269018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0"/>
          <p:cNvSpPr/>
          <p:nvPr/>
        </p:nvSpPr>
        <p:spPr>
          <a:xfrm>
            <a:off x="5255175" y="285600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4435151" y="259122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5528997" y="2972227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0"/>
          <p:cNvSpPr/>
          <p:nvPr/>
        </p:nvSpPr>
        <p:spPr>
          <a:xfrm>
            <a:off x="7827235" y="3475527"/>
            <a:ext cx="1179000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7903198" y="3680955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0"/>
          <p:cNvSpPr/>
          <p:nvPr/>
        </p:nvSpPr>
        <p:spPr>
          <a:xfrm>
            <a:off x="3766112" y="4388982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0"/>
          <p:cNvSpPr/>
          <p:nvPr/>
        </p:nvSpPr>
        <p:spPr>
          <a:xfrm>
            <a:off x="3764694" y="4555977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0"/>
          <p:cNvSpPr/>
          <p:nvPr/>
        </p:nvSpPr>
        <p:spPr>
          <a:xfrm>
            <a:off x="3765944" y="4723152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0"/>
          <p:cNvSpPr txBox="1"/>
          <p:nvPr/>
        </p:nvSpPr>
        <p:spPr>
          <a:xfrm>
            <a:off x="3179962" y="4457018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0"/>
          <p:cNvSpPr txBox="1"/>
          <p:nvPr/>
        </p:nvSpPr>
        <p:spPr>
          <a:xfrm>
            <a:off x="3918041" y="4838018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0"/>
          <p:cNvSpPr/>
          <p:nvPr/>
        </p:nvSpPr>
        <p:spPr>
          <a:xfrm>
            <a:off x="6262455" y="4384730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0"/>
          <p:cNvSpPr/>
          <p:nvPr/>
        </p:nvSpPr>
        <p:spPr>
          <a:xfrm>
            <a:off x="6267151" y="4552919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0"/>
          <p:cNvSpPr/>
          <p:nvPr/>
        </p:nvSpPr>
        <p:spPr>
          <a:xfrm>
            <a:off x="6262286" y="4718734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4957093" y="4707138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30"/>
          <p:cNvCxnSpPr/>
          <p:nvPr/>
        </p:nvCxnSpPr>
        <p:spPr>
          <a:xfrm flipH="1" rot="10800000">
            <a:off x="3468057" y="2877659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5" name="Google Shape;175;p30"/>
          <p:cNvCxnSpPr/>
          <p:nvPr/>
        </p:nvCxnSpPr>
        <p:spPr>
          <a:xfrm>
            <a:off x="3474859" y="3756831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6" name="Google Shape;176;p30"/>
          <p:cNvCxnSpPr/>
          <p:nvPr/>
        </p:nvCxnSpPr>
        <p:spPr>
          <a:xfrm flipH="1" rot="10800000">
            <a:off x="6944681" y="3782533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7" name="Google Shape;177;p30"/>
          <p:cNvCxnSpPr/>
          <p:nvPr/>
        </p:nvCxnSpPr>
        <p:spPr>
          <a:xfrm>
            <a:off x="6944679" y="2872367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8" name="Google Shape;178;p30"/>
          <p:cNvCxnSpPr/>
          <p:nvPr/>
        </p:nvCxnSpPr>
        <p:spPr>
          <a:xfrm>
            <a:off x="5171218" y="4674809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9" name="Google Shape;179;p30"/>
          <p:cNvSpPr txBox="1"/>
          <p:nvPr/>
        </p:nvSpPr>
        <p:spPr>
          <a:xfrm>
            <a:off x="7363036" y="3952195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Sum, IFFT</a:t>
            </a: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7440647" y="2900916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181" name="Google Shape;181;p30"/>
          <p:cNvSpPr txBox="1"/>
          <p:nvPr/>
        </p:nvSpPr>
        <p:spPr>
          <a:xfrm>
            <a:off x="2938894" y="3952194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182" name="Google Shape;182;p30"/>
          <p:cNvSpPr txBox="1"/>
          <p:nvPr/>
        </p:nvSpPr>
        <p:spPr>
          <a:xfrm>
            <a:off x="2957300" y="2900916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183" name="Google Shape;183;p30"/>
          <p:cNvSpPr/>
          <p:nvPr/>
        </p:nvSpPr>
        <p:spPr>
          <a:xfrm>
            <a:off x="4226277" y="3231444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0"/>
          <p:cNvSpPr/>
          <p:nvPr/>
        </p:nvSpPr>
        <p:spPr>
          <a:xfrm flipH="1" rot="10800000">
            <a:off x="4219221" y="3788832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5253425" y="3211361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186" name="Google Shape;186;p30"/>
          <p:cNvSpPr txBox="1"/>
          <p:nvPr/>
        </p:nvSpPr>
        <p:spPr>
          <a:xfrm>
            <a:off x="5253425" y="3853417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60" y="2514638"/>
            <a:ext cx="1522976" cy="197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/>
          <p:nvPr/>
        </p:nvSpPr>
        <p:spPr>
          <a:xfrm>
            <a:off x="-47025" y="4483324"/>
            <a:ext cx="215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Source: </a:t>
            </a:r>
            <a:r>
              <a:rPr lang="en" sz="1200">
                <a:solidFill>
                  <a:schemeClr val="dk2"/>
                </a:solidFill>
              </a:rPr>
              <a:t>www.cv.nrao.edu/~sransom/web/Ch6.html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</a:t>
            </a:r>
            <a:endParaRPr/>
          </a:p>
        </p:txBody>
      </p:sp>
      <p:sp>
        <p:nvSpPr>
          <p:cNvPr id="194" name="Google Shape;194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31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1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1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1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1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1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31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7" name="Google Shape;217;p31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8" name="Google Shape;218;p31"/>
          <p:cNvCxnSpPr/>
          <p:nvPr/>
        </p:nvCxnSpPr>
        <p:spPr>
          <a:xfrm flipH="1" rot="10800000">
            <a:off x="5481913" y="3598836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9" name="Google Shape;219;p31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0" name="Google Shape;220;p31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1" name="Google Shape;221;p31"/>
          <p:cNvSpPr txBox="1"/>
          <p:nvPr/>
        </p:nvSpPr>
        <p:spPr>
          <a:xfrm>
            <a:off x="5900268" y="3768498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IFFT, sum </a:t>
            </a:r>
            <a:endParaRPr/>
          </a:p>
        </p:txBody>
      </p:sp>
      <p:sp>
        <p:nvSpPr>
          <p:cNvPr id="222" name="Google Shape;222;p31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223" name="Google Shape;223;p31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224" name="Google Shape;224;p31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1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228" name="Google Shape;228;p31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sp>
        <p:nvSpPr>
          <p:cNvPr id="229" name="Google Shape;229;p31"/>
          <p:cNvSpPr txBox="1"/>
          <p:nvPr>
            <p:ph idx="1" type="body"/>
          </p:nvPr>
        </p:nvSpPr>
        <p:spPr>
          <a:xfrm>
            <a:off x="311700" y="1152475"/>
            <a:ext cx="8520600" cy="10963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step: FFT of time series for each DM value (#DM FFTs)</a:t>
            </a:r>
            <a:endParaRPr/>
          </a:p>
        </p:txBody>
      </p:sp>
      <p:cxnSp>
        <p:nvCxnSpPr>
          <p:cNvPr id="230" name="Google Shape;230;p31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1" name="Google Shape;231;p31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</a:t>
            </a:r>
            <a:endParaRPr/>
          </a:p>
        </p:txBody>
      </p:sp>
      <p:sp>
        <p:nvSpPr>
          <p:cNvPr id="238" name="Google Shape;238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2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2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2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2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2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2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2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2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32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1" name="Google Shape;261;p32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2" name="Google Shape;262;p32"/>
          <p:cNvCxnSpPr/>
          <p:nvPr/>
        </p:nvCxnSpPr>
        <p:spPr>
          <a:xfrm flipH="1" rot="10800000">
            <a:off x="5481913" y="3598836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3" name="Google Shape;263;p32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4" name="Google Shape;264;p32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5" name="Google Shape;265;p32"/>
          <p:cNvSpPr txBox="1"/>
          <p:nvPr/>
        </p:nvSpPr>
        <p:spPr>
          <a:xfrm>
            <a:off x="5900268" y="3768498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IFFT, sum </a:t>
            </a:r>
            <a:endParaRPr/>
          </a:p>
        </p:txBody>
      </p:sp>
      <p:sp>
        <p:nvSpPr>
          <p:cNvPr id="266" name="Google Shape;266;p32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268" name="Google Shape;268;p32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272" name="Google Shape;272;p32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sp>
        <p:nvSpPr>
          <p:cNvPr id="273" name="Google Shape;273;p32"/>
          <p:cNvSpPr txBox="1"/>
          <p:nvPr>
            <p:ph idx="1" type="body"/>
          </p:nvPr>
        </p:nvSpPr>
        <p:spPr>
          <a:xfrm>
            <a:off x="311700" y="1152475"/>
            <a:ext cx="8520600" cy="10963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step: FFT of time series for each DM value (#DM FFTs)</a:t>
            </a:r>
            <a:endParaRPr/>
          </a:p>
        </p:txBody>
      </p:sp>
      <p:cxnSp>
        <p:nvCxnSpPr>
          <p:cNvPr id="274" name="Google Shape;274;p32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75" name="Google Shape;275;p32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  <p:sp>
        <p:nvSpPr>
          <p:cNvPr id="277" name="Google Shape;277;p32"/>
          <p:cNvSpPr/>
          <p:nvPr/>
        </p:nvSpPr>
        <p:spPr>
          <a:xfrm>
            <a:off x="5637439" y="3535135"/>
            <a:ext cx="685800" cy="661307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idx="1" type="body"/>
          </p:nvPr>
        </p:nvSpPr>
        <p:spPr>
          <a:xfrm>
            <a:off x="311700" y="1152475"/>
            <a:ext cx="8520600" cy="14977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step: FFT of time series for each DM value (#DM FFTs)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Skip IFFT in freq. Domain dedispersion (#channel FFTs)</a:t>
            </a:r>
            <a:endParaRPr/>
          </a:p>
          <a:p>
            <a:pPr indent="-3429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Suitable memory accesses for GPU in Fourier domain</a:t>
            </a:r>
            <a:endParaRPr/>
          </a:p>
          <a:p>
            <a:pPr indent="-228600" lvl="0" marL="457200" rt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Time vs Frequency Domain</a:t>
            </a:r>
            <a:endParaRPr/>
          </a:p>
        </p:txBody>
      </p:sp>
      <p:sp>
        <p:nvSpPr>
          <p:cNvPr id="284" name="Google Shape;28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638495" y="3168171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3"/>
          <p:cNvSpPr/>
          <p:nvPr/>
        </p:nvSpPr>
        <p:spPr>
          <a:xfrm>
            <a:off x="637329" y="3336526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3"/>
          <p:cNvSpPr/>
          <p:nvPr/>
        </p:nvSpPr>
        <p:spPr>
          <a:xfrm>
            <a:off x="638327" y="3502341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52345" y="3237567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859923" y="3611511"/>
            <a:ext cx="95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3558533" y="2338300"/>
            <a:ext cx="1179000" cy="168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3"/>
          <p:cNvSpPr/>
          <p:nvPr/>
        </p:nvSpPr>
        <p:spPr>
          <a:xfrm>
            <a:off x="3686802" y="2506489"/>
            <a:ext cx="1179000" cy="168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3"/>
          <p:cNvSpPr/>
          <p:nvPr/>
        </p:nvSpPr>
        <p:spPr>
          <a:xfrm>
            <a:off x="3792407" y="2672304"/>
            <a:ext cx="1179000" cy="168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2972383" y="2407530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4066229" y="2788530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3"/>
          <p:cNvSpPr/>
          <p:nvPr/>
        </p:nvSpPr>
        <p:spPr>
          <a:xfrm>
            <a:off x="6337253" y="3325847"/>
            <a:ext cx="1008911" cy="168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6317966" y="3497258"/>
            <a:ext cx="1818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Dispersed time series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2303344" y="4205285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>
            <a:off x="2301926" y="4372280"/>
            <a:ext cx="1179000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/>
          <p:nvPr/>
        </p:nvSpPr>
        <p:spPr>
          <a:xfrm>
            <a:off x="2303176" y="4539455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 txBox="1"/>
          <p:nvPr/>
        </p:nvSpPr>
        <p:spPr>
          <a:xfrm>
            <a:off x="1717194" y="4273321"/>
            <a:ext cx="69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channels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2455273" y="4654321"/>
            <a:ext cx="122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Fourier frequency (Ω)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4799687" y="4201033"/>
            <a:ext cx="1179000" cy="168300"/>
          </a:xfrm>
          <a:prstGeom prst="rect">
            <a:avLst/>
          </a:prstGeom>
          <a:solidFill>
            <a:srgbClr val="DD7E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3"/>
          <p:cNvSpPr/>
          <p:nvPr/>
        </p:nvSpPr>
        <p:spPr>
          <a:xfrm>
            <a:off x="4804383" y="4369222"/>
            <a:ext cx="1170836" cy="168300"/>
          </a:xfrm>
          <a:prstGeom prst="rect">
            <a:avLst/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4799518" y="4535037"/>
            <a:ext cx="1179000" cy="1683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3494325" y="4523441"/>
            <a:ext cx="16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Multiply exp(-i * Ω * shift)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33"/>
          <p:cNvCxnSpPr/>
          <p:nvPr/>
        </p:nvCxnSpPr>
        <p:spPr>
          <a:xfrm flipH="1" rot="10800000">
            <a:off x="2005289" y="2693962"/>
            <a:ext cx="827766" cy="49817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7" name="Google Shape;307;p33"/>
          <p:cNvCxnSpPr/>
          <p:nvPr/>
        </p:nvCxnSpPr>
        <p:spPr>
          <a:xfrm>
            <a:off x="2012091" y="3573134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8" name="Google Shape;308;p33"/>
          <p:cNvCxnSpPr/>
          <p:nvPr/>
        </p:nvCxnSpPr>
        <p:spPr>
          <a:xfrm flipH="1" rot="10800000">
            <a:off x="5996263" y="3631494"/>
            <a:ext cx="1905451" cy="849236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09" name="Google Shape;309;p33"/>
          <p:cNvCxnSpPr/>
          <p:nvPr/>
        </p:nvCxnSpPr>
        <p:spPr>
          <a:xfrm>
            <a:off x="5481911" y="2688670"/>
            <a:ext cx="827766" cy="467935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0" name="Google Shape;310;p33"/>
          <p:cNvCxnSpPr/>
          <p:nvPr/>
        </p:nvCxnSpPr>
        <p:spPr>
          <a:xfrm>
            <a:off x="3708450" y="4491112"/>
            <a:ext cx="831799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1" name="Google Shape;311;p33"/>
          <p:cNvSpPr txBox="1"/>
          <p:nvPr/>
        </p:nvSpPr>
        <p:spPr>
          <a:xfrm>
            <a:off x="6953460" y="4135891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312" name="Google Shape;312;p33"/>
          <p:cNvSpPr txBox="1"/>
          <p:nvPr/>
        </p:nvSpPr>
        <p:spPr>
          <a:xfrm>
            <a:off x="5977879" y="2717219"/>
            <a:ext cx="711756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Sum</a:t>
            </a:r>
            <a:endParaRPr/>
          </a:p>
        </p:txBody>
      </p:sp>
      <p:sp>
        <p:nvSpPr>
          <p:cNvPr id="313" name="Google Shape;313;p33"/>
          <p:cNvSpPr txBox="1"/>
          <p:nvPr/>
        </p:nvSpPr>
        <p:spPr>
          <a:xfrm>
            <a:off x="1476126" y="3768497"/>
            <a:ext cx="1078645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FFT</a:t>
            </a:r>
            <a:endParaRPr/>
          </a:p>
        </p:txBody>
      </p:sp>
      <p:sp>
        <p:nvSpPr>
          <p:cNvPr id="314" name="Google Shape;314;p33"/>
          <p:cNvSpPr txBox="1"/>
          <p:nvPr/>
        </p:nvSpPr>
        <p:spPr>
          <a:xfrm>
            <a:off x="1494532" y="2717219"/>
            <a:ext cx="1109321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Channel-wise shift</a:t>
            </a: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2763509" y="3047747"/>
            <a:ext cx="2899833" cy="37394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3"/>
          <p:cNvSpPr/>
          <p:nvPr/>
        </p:nvSpPr>
        <p:spPr>
          <a:xfrm flipH="1" rot="10800000">
            <a:off x="2756453" y="3605135"/>
            <a:ext cx="2885722" cy="38099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3790657" y="3027664"/>
            <a:ext cx="866977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Time domain </a:t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3790657" y="3669720"/>
            <a:ext cx="951644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Freq. domain</a:t>
            </a:r>
            <a:endParaRPr/>
          </a:p>
        </p:txBody>
      </p:sp>
      <p:cxnSp>
        <p:nvCxnSpPr>
          <p:cNvPr id="319" name="Google Shape;319;p33"/>
          <p:cNvCxnSpPr/>
          <p:nvPr/>
        </p:nvCxnSpPr>
        <p:spPr>
          <a:xfrm>
            <a:off x="7382377" y="3388933"/>
            <a:ext cx="471210" cy="252"/>
          </a:xfrm>
          <a:prstGeom prst="straightConnector1">
            <a:avLst/>
          </a:prstGeom>
          <a:noFill/>
          <a:ln cap="flat" cmpd="sng" w="9525">
            <a:solidFill>
              <a:srgbClr val="3B7FF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20" name="Google Shape;320;p33"/>
          <p:cNvSpPr/>
          <p:nvPr/>
        </p:nvSpPr>
        <p:spPr>
          <a:xfrm>
            <a:off x="7922485" y="3325847"/>
            <a:ext cx="1008911" cy="168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7426948" y="3102649"/>
            <a:ext cx="423268" cy="3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FFT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