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27558C0-40F9-455C-B14F-7E49DDDE4793}">
  <a:tblStyle styleId="{727558C0-40F9-455C-B14F-7E49DDDE4793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769fcd8c6c_2_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g3769fcd8c6c_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769fcd8c6c_2_1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g3769fcd8c6c_2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Incoherent and coherent dedispersion? What is that?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769fcd8c6c_2_2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g3769fcd8c6c_2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Incoherent and coherent dedispersion? What is that?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769fcd8c6c_2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g3769fcd8c6c_2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769fcd8c6c_2_2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g3769fcd8c6c_2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Memory usage for my routine: RAM and GPU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82f0f0db71_0_5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g382f0f0db71_0_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Memory usage for my routine: RAM and GPU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82f0f0db71_0_5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g382f0f0db71_0_5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Memory usage for my routine: RAM and GPU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769fcd8c6c_2_2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g3769fcd8c6c_2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769fcd8c6c_2_2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g3769fcd8c6c_2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Why jerk search for orbital motion? Read paper. #Z,w values used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769fcd8c6c_2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g3769fcd8c6c_2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769fcd8c6c_2_2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g3769fcd8c6c_2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82f0f0db71_0_5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g382f0f0db71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Question: Do Jerk / acceleration searches affect how folding is done? It would make sense if they do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769fcd8c6c_2_3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g3769fcd8c6c_2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769fcd8c6c_2_3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g3769fcd8c6c_2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82f0f0db71_0_5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g382f0f0db71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769fcd8c6c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769fcd8c6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769fcd8c6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769fcd8c6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769fcd8c6c_2_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g3769fcd8c6c_2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Question: Do Jerk / acceleration searches affect how folding is done? It would make sense if they do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82f0f0db71_0_5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g382f0f0db71_0_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Question: Do Jerk / acceleration searches affect how folding is done? It would make sense if they do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82f0f0db71_0_5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g382f0f0db71_0_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Question: Do Jerk / acceleration searches affect how folding is done? It would make sense if they do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769fcd8c6c_2_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g3769fcd8c6c_2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Question: Do Jerk / acceleration searches affect how folding is done? It would make sense if they do. </a:t>
            </a:r>
            <a:r>
              <a:rPr lang="en" sz="1800">
                <a:solidFill>
                  <a:srgbClr val="595959"/>
                </a:solidFill>
              </a:rPr>
              <a:t>(10 min, coarse DD, no RFI, accel)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769fcd8c6c_2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3769fcd8c6c_2_7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769fcd8c6c_2_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3769fcd8c6c_2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Incoherent and coherent dedispersion? What is that?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769fcd8c6c_2_1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g3769fcd8c6c_2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Incoherent and coherent dedispersion? What is that?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6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image" Target="../media/image6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6.gif"/><Relationship Id="rId5" Type="http://schemas.openxmlformats.org/officeDocument/2006/relationships/image" Target="../media/image3.png"/><Relationship Id="rId6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6.gif"/><Relationship Id="rId5" Type="http://schemas.openxmlformats.org/officeDocument/2006/relationships/image" Target="../media/image3.png"/><Relationship Id="rId6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Speeding up the Pulsar Search Pipeline</a:t>
            </a:r>
            <a:endParaRPr/>
          </a:p>
        </p:txBody>
      </p:sp>
      <p:sp>
        <p:nvSpPr>
          <p:cNvPr id="100" name="Google Shape;100;p25"/>
          <p:cNvSpPr txBox="1"/>
          <p:nvPr>
            <p:ph idx="1" type="subTitle"/>
          </p:nvPr>
        </p:nvSpPr>
        <p:spPr>
          <a:xfrm>
            <a:off x="311700" y="3103547"/>
            <a:ext cx="8708378" cy="18621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400"/>
              <a:t>Piyush Panchal (SCITAS, EPFL)</a:t>
            </a:r>
            <a:endParaRPr sz="1400"/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400"/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400"/>
              <a:t>Supervisor: Emma Tolley (SCITAS, EPFL)</a:t>
            </a:r>
            <a:endParaRPr sz="1400"/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400"/>
              <a:t>Collaborators: Ramesh Bhat, Bradley Meyers, Chia Min Tan, Christopher Lee (Curtin University)</a:t>
            </a:r>
            <a:endParaRPr sz="1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400"/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01" name="Google Shape;10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2" name="Google Shape;102;p25" title="scitas_log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8" y="0"/>
            <a:ext cx="1928324" cy="90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Time vs Frequency Domain </a:t>
            </a:r>
            <a:r>
              <a:rPr lang="en"/>
              <a:t>Dedispersion</a:t>
            </a:r>
            <a:endParaRPr/>
          </a:p>
        </p:txBody>
      </p:sp>
      <p:sp>
        <p:nvSpPr>
          <p:cNvPr id="262" name="Google Shape;2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3" name="Google Shape;263;p34"/>
          <p:cNvSpPr/>
          <p:nvPr/>
        </p:nvSpPr>
        <p:spPr>
          <a:xfrm>
            <a:off x="638495" y="3168171"/>
            <a:ext cx="1179000" cy="1683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4"/>
          <p:cNvSpPr/>
          <p:nvPr/>
        </p:nvSpPr>
        <p:spPr>
          <a:xfrm>
            <a:off x="637329" y="3336526"/>
            <a:ext cx="1179000" cy="1683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4"/>
          <p:cNvSpPr/>
          <p:nvPr/>
        </p:nvSpPr>
        <p:spPr>
          <a:xfrm>
            <a:off x="638327" y="3502341"/>
            <a:ext cx="1179000" cy="1683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4"/>
          <p:cNvSpPr txBox="1"/>
          <p:nvPr/>
        </p:nvSpPr>
        <p:spPr>
          <a:xfrm>
            <a:off x="52345" y="3237567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4"/>
          <p:cNvSpPr txBox="1"/>
          <p:nvPr/>
        </p:nvSpPr>
        <p:spPr>
          <a:xfrm>
            <a:off x="859923" y="3611511"/>
            <a:ext cx="955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4"/>
          <p:cNvSpPr/>
          <p:nvPr/>
        </p:nvSpPr>
        <p:spPr>
          <a:xfrm>
            <a:off x="3558533" y="2338300"/>
            <a:ext cx="1179000" cy="1683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4"/>
          <p:cNvSpPr/>
          <p:nvPr/>
        </p:nvSpPr>
        <p:spPr>
          <a:xfrm>
            <a:off x="3686802" y="2506489"/>
            <a:ext cx="1179000" cy="1683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4"/>
          <p:cNvSpPr/>
          <p:nvPr/>
        </p:nvSpPr>
        <p:spPr>
          <a:xfrm>
            <a:off x="3792407" y="2672304"/>
            <a:ext cx="1179000" cy="1683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4"/>
          <p:cNvSpPr txBox="1"/>
          <p:nvPr/>
        </p:nvSpPr>
        <p:spPr>
          <a:xfrm>
            <a:off x="2972383" y="2407530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34"/>
          <p:cNvSpPr txBox="1"/>
          <p:nvPr/>
        </p:nvSpPr>
        <p:spPr>
          <a:xfrm>
            <a:off x="4066229" y="2788530"/>
            <a:ext cx="122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34"/>
          <p:cNvSpPr/>
          <p:nvPr/>
        </p:nvSpPr>
        <p:spPr>
          <a:xfrm>
            <a:off x="6337253" y="3325847"/>
            <a:ext cx="1008911" cy="1683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34"/>
          <p:cNvSpPr txBox="1"/>
          <p:nvPr/>
        </p:nvSpPr>
        <p:spPr>
          <a:xfrm>
            <a:off x="6317966" y="3497258"/>
            <a:ext cx="1818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Dispersed time series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34"/>
          <p:cNvSpPr/>
          <p:nvPr/>
        </p:nvSpPr>
        <p:spPr>
          <a:xfrm>
            <a:off x="2303344" y="4205285"/>
            <a:ext cx="1179000" cy="1683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34"/>
          <p:cNvSpPr/>
          <p:nvPr/>
        </p:nvSpPr>
        <p:spPr>
          <a:xfrm>
            <a:off x="2301926" y="4372280"/>
            <a:ext cx="1179000" cy="1683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4"/>
          <p:cNvSpPr/>
          <p:nvPr/>
        </p:nvSpPr>
        <p:spPr>
          <a:xfrm>
            <a:off x="2303176" y="4539455"/>
            <a:ext cx="1179000" cy="168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4"/>
          <p:cNvSpPr txBox="1"/>
          <p:nvPr/>
        </p:nvSpPr>
        <p:spPr>
          <a:xfrm>
            <a:off x="1717194" y="4273321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4"/>
          <p:cNvSpPr txBox="1"/>
          <p:nvPr/>
        </p:nvSpPr>
        <p:spPr>
          <a:xfrm>
            <a:off x="2455273" y="4654321"/>
            <a:ext cx="122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Fourier frequency (Ω)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4"/>
          <p:cNvSpPr/>
          <p:nvPr/>
        </p:nvSpPr>
        <p:spPr>
          <a:xfrm>
            <a:off x="4799687" y="4201033"/>
            <a:ext cx="1179000" cy="1683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4"/>
          <p:cNvSpPr/>
          <p:nvPr/>
        </p:nvSpPr>
        <p:spPr>
          <a:xfrm>
            <a:off x="4804383" y="4369222"/>
            <a:ext cx="1170836" cy="1683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34"/>
          <p:cNvSpPr/>
          <p:nvPr/>
        </p:nvSpPr>
        <p:spPr>
          <a:xfrm>
            <a:off x="4799518" y="4535037"/>
            <a:ext cx="1179000" cy="168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34"/>
          <p:cNvSpPr txBox="1"/>
          <p:nvPr/>
        </p:nvSpPr>
        <p:spPr>
          <a:xfrm>
            <a:off x="3494325" y="4523441"/>
            <a:ext cx="1657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Multiply exp(-i * Ω * shift) 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4" name="Google Shape;284;p34"/>
          <p:cNvCxnSpPr/>
          <p:nvPr/>
        </p:nvCxnSpPr>
        <p:spPr>
          <a:xfrm flipH="1" rot="10800000">
            <a:off x="2005289" y="2693962"/>
            <a:ext cx="827766" cy="49817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85" name="Google Shape;285;p34"/>
          <p:cNvCxnSpPr/>
          <p:nvPr/>
        </p:nvCxnSpPr>
        <p:spPr>
          <a:xfrm>
            <a:off x="2012091" y="3573134"/>
            <a:ext cx="827766" cy="467935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86" name="Google Shape;286;p34"/>
          <p:cNvCxnSpPr/>
          <p:nvPr/>
        </p:nvCxnSpPr>
        <p:spPr>
          <a:xfrm flipH="1" rot="10800000">
            <a:off x="5481913" y="3598836"/>
            <a:ext cx="827766" cy="49817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87" name="Google Shape;287;p34"/>
          <p:cNvCxnSpPr/>
          <p:nvPr/>
        </p:nvCxnSpPr>
        <p:spPr>
          <a:xfrm>
            <a:off x="5481911" y="2688670"/>
            <a:ext cx="827766" cy="467935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88" name="Google Shape;288;p34"/>
          <p:cNvCxnSpPr/>
          <p:nvPr/>
        </p:nvCxnSpPr>
        <p:spPr>
          <a:xfrm>
            <a:off x="3708450" y="4491112"/>
            <a:ext cx="831799" cy="25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89" name="Google Shape;289;p34"/>
          <p:cNvSpPr txBox="1"/>
          <p:nvPr/>
        </p:nvSpPr>
        <p:spPr>
          <a:xfrm>
            <a:off x="5900268" y="3768498"/>
            <a:ext cx="711756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IFFT, sum </a:t>
            </a:r>
            <a:endParaRPr/>
          </a:p>
        </p:txBody>
      </p:sp>
      <p:sp>
        <p:nvSpPr>
          <p:cNvPr id="290" name="Google Shape;290;p34"/>
          <p:cNvSpPr txBox="1"/>
          <p:nvPr/>
        </p:nvSpPr>
        <p:spPr>
          <a:xfrm>
            <a:off x="5977879" y="2717219"/>
            <a:ext cx="711756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Sum</a:t>
            </a:r>
            <a:endParaRPr/>
          </a:p>
        </p:txBody>
      </p:sp>
      <p:sp>
        <p:nvSpPr>
          <p:cNvPr id="291" name="Google Shape;291;p34"/>
          <p:cNvSpPr txBox="1"/>
          <p:nvPr/>
        </p:nvSpPr>
        <p:spPr>
          <a:xfrm>
            <a:off x="1476126" y="3768497"/>
            <a:ext cx="1078645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Channel-wise FFT</a:t>
            </a:r>
            <a:endParaRPr/>
          </a:p>
        </p:txBody>
      </p:sp>
      <p:sp>
        <p:nvSpPr>
          <p:cNvPr id="292" name="Google Shape;292;p34"/>
          <p:cNvSpPr txBox="1"/>
          <p:nvPr/>
        </p:nvSpPr>
        <p:spPr>
          <a:xfrm>
            <a:off x="1494532" y="2717219"/>
            <a:ext cx="1109321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Channel-wise shift</a:t>
            </a:r>
            <a:endParaRPr/>
          </a:p>
        </p:txBody>
      </p:sp>
      <p:sp>
        <p:nvSpPr>
          <p:cNvPr id="293" name="Google Shape;293;p34"/>
          <p:cNvSpPr/>
          <p:nvPr/>
        </p:nvSpPr>
        <p:spPr>
          <a:xfrm>
            <a:off x="2763509" y="3047747"/>
            <a:ext cx="2899833" cy="373944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4"/>
          <p:cNvSpPr/>
          <p:nvPr/>
        </p:nvSpPr>
        <p:spPr>
          <a:xfrm flipH="1" rot="10800000">
            <a:off x="2756453" y="3605135"/>
            <a:ext cx="2885722" cy="380999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030A0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4"/>
          <p:cNvSpPr txBox="1"/>
          <p:nvPr/>
        </p:nvSpPr>
        <p:spPr>
          <a:xfrm>
            <a:off x="3790657" y="3027664"/>
            <a:ext cx="866977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Time domain </a:t>
            </a:r>
            <a:endParaRPr/>
          </a:p>
        </p:txBody>
      </p:sp>
      <p:sp>
        <p:nvSpPr>
          <p:cNvPr id="296" name="Google Shape;296;p34"/>
          <p:cNvSpPr txBox="1"/>
          <p:nvPr/>
        </p:nvSpPr>
        <p:spPr>
          <a:xfrm>
            <a:off x="3790657" y="3669720"/>
            <a:ext cx="951644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Freq. domain</a:t>
            </a:r>
            <a:endParaRPr/>
          </a:p>
        </p:txBody>
      </p:sp>
      <p:sp>
        <p:nvSpPr>
          <p:cNvPr id="297" name="Google Shape;297;p34"/>
          <p:cNvSpPr txBox="1"/>
          <p:nvPr>
            <p:ph idx="1" type="body"/>
          </p:nvPr>
        </p:nvSpPr>
        <p:spPr>
          <a:xfrm>
            <a:off x="311700" y="1152475"/>
            <a:ext cx="8520600" cy="10963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Next step: FFT of time series for each DM value (#DM FFTs)</a:t>
            </a:r>
            <a:endParaRPr/>
          </a:p>
        </p:txBody>
      </p:sp>
      <p:cxnSp>
        <p:nvCxnSpPr>
          <p:cNvPr id="298" name="Google Shape;298;p34"/>
          <p:cNvCxnSpPr/>
          <p:nvPr/>
        </p:nvCxnSpPr>
        <p:spPr>
          <a:xfrm>
            <a:off x="7382377" y="3388933"/>
            <a:ext cx="471210" cy="25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99" name="Google Shape;299;p34"/>
          <p:cNvSpPr/>
          <p:nvPr/>
        </p:nvSpPr>
        <p:spPr>
          <a:xfrm>
            <a:off x="7922485" y="3325847"/>
            <a:ext cx="1008911" cy="168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4"/>
          <p:cNvSpPr txBox="1"/>
          <p:nvPr/>
        </p:nvSpPr>
        <p:spPr>
          <a:xfrm>
            <a:off x="7426948" y="3102649"/>
            <a:ext cx="423268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FFT</a:t>
            </a:r>
            <a:endParaRPr/>
          </a:p>
        </p:txBody>
      </p:sp>
      <p:sp>
        <p:nvSpPr>
          <p:cNvPr id="301" name="Google Shape;301;p34"/>
          <p:cNvSpPr/>
          <p:nvPr/>
        </p:nvSpPr>
        <p:spPr>
          <a:xfrm>
            <a:off x="5637439" y="3535135"/>
            <a:ext cx="685800" cy="661307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5"/>
          <p:cNvSpPr txBox="1"/>
          <p:nvPr>
            <p:ph idx="1" type="body"/>
          </p:nvPr>
        </p:nvSpPr>
        <p:spPr>
          <a:xfrm>
            <a:off x="311700" y="1152475"/>
            <a:ext cx="8520600" cy="149779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Next step: FFT of time series for each DM value (#DM FFTs)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Skip IFFT in freq. Domain dedispersion (#channel FFTs)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Suitable memory accesses for GPU in Fourier domain</a:t>
            </a:r>
            <a:endParaRPr/>
          </a:p>
          <a:p>
            <a:pPr indent="-2286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07" name="Google Shape;307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Time vs Frequency Domain </a:t>
            </a:r>
            <a:r>
              <a:rPr lang="en"/>
              <a:t>Dedispersion</a:t>
            </a:r>
            <a:endParaRPr/>
          </a:p>
        </p:txBody>
      </p:sp>
      <p:sp>
        <p:nvSpPr>
          <p:cNvPr id="308" name="Google Shape;308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9" name="Google Shape;309;p35"/>
          <p:cNvSpPr/>
          <p:nvPr/>
        </p:nvSpPr>
        <p:spPr>
          <a:xfrm>
            <a:off x="638495" y="3168171"/>
            <a:ext cx="1179000" cy="1683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5"/>
          <p:cNvSpPr/>
          <p:nvPr/>
        </p:nvSpPr>
        <p:spPr>
          <a:xfrm>
            <a:off x="637329" y="3336526"/>
            <a:ext cx="1179000" cy="1683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35"/>
          <p:cNvSpPr/>
          <p:nvPr/>
        </p:nvSpPr>
        <p:spPr>
          <a:xfrm>
            <a:off x="638327" y="3502341"/>
            <a:ext cx="1179000" cy="1683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35"/>
          <p:cNvSpPr txBox="1"/>
          <p:nvPr/>
        </p:nvSpPr>
        <p:spPr>
          <a:xfrm>
            <a:off x="52345" y="3237567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5"/>
          <p:cNvSpPr txBox="1"/>
          <p:nvPr/>
        </p:nvSpPr>
        <p:spPr>
          <a:xfrm>
            <a:off x="859923" y="3611511"/>
            <a:ext cx="955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5"/>
          <p:cNvSpPr/>
          <p:nvPr/>
        </p:nvSpPr>
        <p:spPr>
          <a:xfrm>
            <a:off x="3558533" y="2338300"/>
            <a:ext cx="1179000" cy="1683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5"/>
          <p:cNvSpPr/>
          <p:nvPr/>
        </p:nvSpPr>
        <p:spPr>
          <a:xfrm>
            <a:off x="3686802" y="2506489"/>
            <a:ext cx="1179000" cy="1683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5"/>
          <p:cNvSpPr/>
          <p:nvPr/>
        </p:nvSpPr>
        <p:spPr>
          <a:xfrm>
            <a:off x="3792407" y="2672304"/>
            <a:ext cx="1179000" cy="1683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5"/>
          <p:cNvSpPr txBox="1"/>
          <p:nvPr/>
        </p:nvSpPr>
        <p:spPr>
          <a:xfrm>
            <a:off x="2972383" y="2407530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5"/>
          <p:cNvSpPr txBox="1"/>
          <p:nvPr/>
        </p:nvSpPr>
        <p:spPr>
          <a:xfrm>
            <a:off x="4066229" y="2788530"/>
            <a:ext cx="122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35"/>
          <p:cNvSpPr/>
          <p:nvPr/>
        </p:nvSpPr>
        <p:spPr>
          <a:xfrm>
            <a:off x="6337253" y="3325847"/>
            <a:ext cx="1008911" cy="1683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5"/>
          <p:cNvSpPr txBox="1"/>
          <p:nvPr/>
        </p:nvSpPr>
        <p:spPr>
          <a:xfrm>
            <a:off x="6317966" y="3497258"/>
            <a:ext cx="1818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Dispersed time series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5"/>
          <p:cNvSpPr/>
          <p:nvPr/>
        </p:nvSpPr>
        <p:spPr>
          <a:xfrm>
            <a:off x="2303344" y="4205285"/>
            <a:ext cx="1179000" cy="1683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5"/>
          <p:cNvSpPr/>
          <p:nvPr/>
        </p:nvSpPr>
        <p:spPr>
          <a:xfrm>
            <a:off x="2301926" y="4372280"/>
            <a:ext cx="1179000" cy="1683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5"/>
          <p:cNvSpPr/>
          <p:nvPr/>
        </p:nvSpPr>
        <p:spPr>
          <a:xfrm>
            <a:off x="2303176" y="4539455"/>
            <a:ext cx="1179000" cy="168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5"/>
          <p:cNvSpPr txBox="1"/>
          <p:nvPr/>
        </p:nvSpPr>
        <p:spPr>
          <a:xfrm>
            <a:off x="1717194" y="4273321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5"/>
          <p:cNvSpPr txBox="1"/>
          <p:nvPr/>
        </p:nvSpPr>
        <p:spPr>
          <a:xfrm>
            <a:off x="2455273" y="4654321"/>
            <a:ext cx="122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Fourier frequency (Ω)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35"/>
          <p:cNvSpPr/>
          <p:nvPr/>
        </p:nvSpPr>
        <p:spPr>
          <a:xfrm>
            <a:off x="4799687" y="4201033"/>
            <a:ext cx="1179000" cy="1683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35"/>
          <p:cNvSpPr/>
          <p:nvPr/>
        </p:nvSpPr>
        <p:spPr>
          <a:xfrm>
            <a:off x="4804383" y="4369222"/>
            <a:ext cx="1170836" cy="1683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35"/>
          <p:cNvSpPr/>
          <p:nvPr/>
        </p:nvSpPr>
        <p:spPr>
          <a:xfrm>
            <a:off x="4799518" y="4535037"/>
            <a:ext cx="1179000" cy="168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35"/>
          <p:cNvSpPr txBox="1"/>
          <p:nvPr/>
        </p:nvSpPr>
        <p:spPr>
          <a:xfrm>
            <a:off x="3494325" y="4523441"/>
            <a:ext cx="1657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Multiply exp(-i * Ω * shift) 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0" name="Google Shape;330;p35"/>
          <p:cNvCxnSpPr/>
          <p:nvPr/>
        </p:nvCxnSpPr>
        <p:spPr>
          <a:xfrm flipH="1" rot="10800000">
            <a:off x="2005289" y="2693962"/>
            <a:ext cx="827766" cy="49817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31" name="Google Shape;331;p35"/>
          <p:cNvCxnSpPr/>
          <p:nvPr/>
        </p:nvCxnSpPr>
        <p:spPr>
          <a:xfrm>
            <a:off x="2012091" y="3573134"/>
            <a:ext cx="827766" cy="467935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32" name="Google Shape;332;p35"/>
          <p:cNvCxnSpPr/>
          <p:nvPr/>
        </p:nvCxnSpPr>
        <p:spPr>
          <a:xfrm flipH="1" rot="10800000">
            <a:off x="5996263" y="3631494"/>
            <a:ext cx="1905451" cy="849236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33" name="Google Shape;333;p35"/>
          <p:cNvCxnSpPr/>
          <p:nvPr/>
        </p:nvCxnSpPr>
        <p:spPr>
          <a:xfrm>
            <a:off x="5481911" y="2688670"/>
            <a:ext cx="827766" cy="467935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34" name="Google Shape;334;p35"/>
          <p:cNvCxnSpPr/>
          <p:nvPr/>
        </p:nvCxnSpPr>
        <p:spPr>
          <a:xfrm>
            <a:off x="3708450" y="4491112"/>
            <a:ext cx="831799" cy="25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35" name="Google Shape;335;p35"/>
          <p:cNvSpPr txBox="1"/>
          <p:nvPr/>
        </p:nvSpPr>
        <p:spPr>
          <a:xfrm>
            <a:off x="6953460" y="4135891"/>
            <a:ext cx="711756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Sum</a:t>
            </a:r>
            <a:endParaRPr/>
          </a:p>
        </p:txBody>
      </p:sp>
      <p:sp>
        <p:nvSpPr>
          <p:cNvPr id="336" name="Google Shape;336;p35"/>
          <p:cNvSpPr txBox="1"/>
          <p:nvPr/>
        </p:nvSpPr>
        <p:spPr>
          <a:xfrm>
            <a:off x="5977879" y="2717219"/>
            <a:ext cx="711756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Sum</a:t>
            </a:r>
            <a:endParaRPr/>
          </a:p>
        </p:txBody>
      </p:sp>
      <p:sp>
        <p:nvSpPr>
          <p:cNvPr id="337" name="Google Shape;337;p35"/>
          <p:cNvSpPr txBox="1"/>
          <p:nvPr/>
        </p:nvSpPr>
        <p:spPr>
          <a:xfrm>
            <a:off x="1476126" y="3768497"/>
            <a:ext cx="1078645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Channel-wise FFT</a:t>
            </a:r>
            <a:endParaRPr/>
          </a:p>
        </p:txBody>
      </p:sp>
      <p:sp>
        <p:nvSpPr>
          <p:cNvPr id="338" name="Google Shape;338;p35"/>
          <p:cNvSpPr txBox="1"/>
          <p:nvPr/>
        </p:nvSpPr>
        <p:spPr>
          <a:xfrm>
            <a:off x="1494532" y="2717219"/>
            <a:ext cx="1109321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Channel-wise shift</a:t>
            </a:r>
            <a:endParaRPr/>
          </a:p>
        </p:txBody>
      </p:sp>
      <p:sp>
        <p:nvSpPr>
          <p:cNvPr id="339" name="Google Shape;339;p35"/>
          <p:cNvSpPr/>
          <p:nvPr/>
        </p:nvSpPr>
        <p:spPr>
          <a:xfrm>
            <a:off x="2763509" y="3047747"/>
            <a:ext cx="2899833" cy="373944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5"/>
          <p:cNvSpPr/>
          <p:nvPr/>
        </p:nvSpPr>
        <p:spPr>
          <a:xfrm flipH="1" rot="10800000">
            <a:off x="2756453" y="3605135"/>
            <a:ext cx="2885722" cy="380999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030A0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5"/>
          <p:cNvSpPr txBox="1"/>
          <p:nvPr/>
        </p:nvSpPr>
        <p:spPr>
          <a:xfrm>
            <a:off x="3790657" y="3027664"/>
            <a:ext cx="866977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Time domain </a:t>
            </a:r>
            <a:endParaRPr/>
          </a:p>
        </p:txBody>
      </p:sp>
      <p:sp>
        <p:nvSpPr>
          <p:cNvPr id="342" name="Google Shape;342;p35"/>
          <p:cNvSpPr txBox="1"/>
          <p:nvPr/>
        </p:nvSpPr>
        <p:spPr>
          <a:xfrm>
            <a:off x="3790657" y="3669720"/>
            <a:ext cx="951644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Freq. domain</a:t>
            </a:r>
            <a:endParaRPr/>
          </a:p>
        </p:txBody>
      </p:sp>
      <p:cxnSp>
        <p:nvCxnSpPr>
          <p:cNvPr id="343" name="Google Shape;343;p35"/>
          <p:cNvCxnSpPr/>
          <p:nvPr/>
        </p:nvCxnSpPr>
        <p:spPr>
          <a:xfrm>
            <a:off x="7382377" y="3388933"/>
            <a:ext cx="471210" cy="25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44" name="Google Shape;344;p35"/>
          <p:cNvSpPr/>
          <p:nvPr/>
        </p:nvSpPr>
        <p:spPr>
          <a:xfrm>
            <a:off x="7922485" y="3325847"/>
            <a:ext cx="1008911" cy="168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35"/>
          <p:cNvSpPr txBox="1"/>
          <p:nvPr/>
        </p:nvSpPr>
        <p:spPr>
          <a:xfrm>
            <a:off x="7426948" y="3102649"/>
            <a:ext cx="423268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FFT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FDD GPU Implementation</a:t>
            </a:r>
            <a:endParaRPr/>
          </a:p>
        </p:txBody>
      </p:sp>
      <p:sp>
        <p:nvSpPr>
          <p:cNvPr id="351" name="Google Shape;351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1650"/>
              <a:t>Contributions to dedisp (</a:t>
            </a:r>
            <a:r>
              <a:rPr lang="en" sz="1650"/>
              <a:t>github.com/svlugt/dedisp</a:t>
            </a:r>
            <a:r>
              <a:rPr lang="en" sz="1650"/>
              <a:t>):</a:t>
            </a:r>
            <a:endParaRPr sz="1650"/>
          </a:p>
          <a:p>
            <a:pPr indent="-33337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50"/>
              <a:buChar char="●"/>
            </a:pPr>
            <a:r>
              <a:rPr lang="en" sz="1650"/>
              <a:t>FITS input (SMART data format), optimized reads, handling float input type</a:t>
            </a:r>
            <a:endParaRPr sz="1650"/>
          </a:p>
          <a:p>
            <a:pPr indent="-3333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Char char="●"/>
            </a:pPr>
            <a:r>
              <a:rPr lang="en" sz="1650"/>
              <a:t>Compatibility with newer CUDA version</a:t>
            </a:r>
            <a:endParaRPr sz="1650"/>
          </a:p>
          <a:p>
            <a:pPr indent="-3333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Char char="●"/>
            </a:pPr>
            <a:r>
              <a:rPr lang="en" sz="1650"/>
              <a:t>Bug fixes: failing CuFFT calls, incorrect Fourier freq., shift computation</a:t>
            </a:r>
            <a:endParaRPr sz="1650"/>
          </a:p>
          <a:p>
            <a:pPr indent="-3333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Char char="●"/>
            </a:pPr>
            <a:r>
              <a:rPr lang="en" sz="1650"/>
              <a:t>Presto-like CLI</a:t>
            </a:r>
            <a:endParaRPr sz="1650"/>
          </a:p>
          <a:p>
            <a:pPr indent="-333375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650"/>
              <a:buChar char="●"/>
            </a:pPr>
            <a:r>
              <a:rPr lang="en" sz="1650"/>
              <a:t>HIP implementation for AMD GPUs on Setonix</a:t>
            </a:r>
            <a:endParaRPr sz="165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1650"/>
              <a:t>Next steps:</a:t>
            </a:r>
            <a:endParaRPr sz="1650"/>
          </a:p>
          <a:p>
            <a:pPr indent="-333375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50"/>
              <a:buChar char="●"/>
            </a:pPr>
            <a:r>
              <a:rPr lang="en" sz="1650"/>
              <a:t>Implementing downsampling, barycentering</a:t>
            </a:r>
            <a:endParaRPr sz="1650"/>
          </a:p>
          <a:p>
            <a:pPr indent="-3333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Char char="●"/>
            </a:pPr>
            <a:r>
              <a:rPr lang="en" sz="1650"/>
              <a:t>MPI + GPU implementation </a:t>
            </a:r>
            <a:endParaRPr sz="1650"/>
          </a:p>
        </p:txBody>
      </p:sp>
      <p:sp>
        <p:nvSpPr>
          <p:cNvPr id="352" name="Google Shape;352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37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28" y="2287752"/>
            <a:ext cx="4466988" cy="276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7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6513" y="2294719"/>
            <a:ext cx="4467000" cy="276211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Dedispersion Timing Results</a:t>
            </a:r>
            <a:endParaRPr/>
          </a:p>
        </p:txBody>
      </p:sp>
      <p:sp>
        <p:nvSpPr>
          <p:cNvPr id="360" name="Google Shape;360;p37"/>
          <p:cNvSpPr txBox="1"/>
          <p:nvPr>
            <p:ph idx="1" type="body"/>
          </p:nvPr>
        </p:nvSpPr>
        <p:spPr>
          <a:xfrm>
            <a:off x="311700" y="1152475"/>
            <a:ext cx="8520600" cy="11780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33632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en"/>
              <a:t>3072 channels, 2-8 Million pts.; no sub-bands, no barycentering </a:t>
            </a:r>
            <a:endParaRPr/>
          </a:p>
          <a:p>
            <a:pPr indent="-333632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en"/>
              <a:t>GPU runs on Kuma (AMD EPYC 9334, H100): Presto_GPU, PrestoZL, dedisp</a:t>
            </a:r>
            <a:endParaRPr/>
          </a:p>
          <a:p>
            <a:pPr indent="-333632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en"/>
              <a:t>CPU runs on Jed (21 nodes, Intel Xeon Platinum 8360Y, 10 cores/node): Presto</a:t>
            </a:r>
            <a:endParaRPr/>
          </a:p>
          <a:p>
            <a:pPr indent="-333632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8108"/>
              <a:buChar char="●"/>
            </a:pPr>
            <a:r>
              <a:rPr lang="en">
                <a:solidFill>
                  <a:schemeClr val="lt1"/>
                </a:solidFill>
              </a:rPr>
              <a:t>Presto timings (2 Million pts.): 2921 s for 1000 DMs, 12205 s for 4000 DMs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1" name="Google Shape;361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38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28" y="2287752"/>
            <a:ext cx="4466988" cy="276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8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6513" y="2294719"/>
            <a:ext cx="4467000" cy="276211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Dedispersion Timing Results</a:t>
            </a:r>
            <a:endParaRPr/>
          </a:p>
        </p:txBody>
      </p:sp>
      <p:sp>
        <p:nvSpPr>
          <p:cNvPr id="369" name="Google Shape;369;p38"/>
          <p:cNvSpPr txBox="1"/>
          <p:nvPr>
            <p:ph idx="1" type="body"/>
          </p:nvPr>
        </p:nvSpPr>
        <p:spPr>
          <a:xfrm>
            <a:off x="311700" y="1152475"/>
            <a:ext cx="8520600" cy="11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33632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en"/>
              <a:t>3072 channels, 2-8 Million pts.; no sub-bands, no barycentering </a:t>
            </a:r>
            <a:endParaRPr/>
          </a:p>
          <a:p>
            <a:pPr indent="-333632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en"/>
              <a:t>GPU runs on Kuma (AMD EPYC 9334, H100): Presto_GPU, PrestoZL, dedisp</a:t>
            </a:r>
            <a:endParaRPr/>
          </a:p>
          <a:p>
            <a:pPr indent="-333632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en"/>
              <a:t>CPU runs on Jed (21 nodes, Intel Xeon Platinum 8360Y, 10 cores/node): Presto</a:t>
            </a:r>
            <a:endParaRPr/>
          </a:p>
          <a:p>
            <a:pPr indent="-333632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en"/>
              <a:t>Presto timings (2 Million pts.): 2921 s for 1000 DMs, 12205 s for 4000 DMs</a:t>
            </a:r>
            <a:endParaRPr/>
          </a:p>
        </p:txBody>
      </p:sp>
      <p:sp>
        <p:nvSpPr>
          <p:cNvPr id="370" name="Google Shape;370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Dedisp Runs on Different Hardware (2 Million pts.) </a:t>
            </a:r>
            <a:endParaRPr/>
          </a:p>
        </p:txBody>
      </p:sp>
      <p:sp>
        <p:nvSpPr>
          <p:cNvPr id="376" name="Google Shape;376;p39"/>
          <p:cNvSpPr txBox="1"/>
          <p:nvPr>
            <p:ph idx="1" type="body"/>
          </p:nvPr>
        </p:nvSpPr>
        <p:spPr>
          <a:xfrm>
            <a:off x="311700" y="1152475"/>
            <a:ext cx="8520600" cy="11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2167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946"/>
              <a:buChar char="●"/>
            </a:pPr>
            <a:r>
              <a:rPr lang="en"/>
              <a:t>Setonix (AMD MI250X), DUG (Nvidia A100), Kuma (Nvidia H100)</a:t>
            </a:r>
            <a:endParaRPr/>
          </a:p>
        </p:txBody>
      </p:sp>
      <p:sp>
        <p:nvSpPr>
          <p:cNvPr id="377" name="Google Shape;377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8" name="Google Shape;378;p39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6578" y="1651501"/>
            <a:ext cx="5552601" cy="343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Non-Accelerating Pulsar Detection</a:t>
            </a:r>
            <a:endParaRPr/>
          </a:p>
        </p:txBody>
      </p:sp>
      <p:sp>
        <p:nvSpPr>
          <p:cNvPr id="384" name="Google Shape;384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close-up of a chart&#10;&#10;AI-generated content may be incorrect." id="385" name="Google Shape;38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383" y="1233236"/>
            <a:ext cx="4072459" cy="30863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computer screen&#10;&#10;AI-generated content may be incorrect." id="386" name="Google Shape;386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3619" y="1233237"/>
            <a:ext cx="4069235" cy="3083093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0"/>
          <p:cNvSpPr txBox="1"/>
          <p:nvPr/>
        </p:nvSpPr>
        <p:spPr>
          <a:xfrm>
            <a:off x="1816204" y="4414338"/>
            <a:ext cx="3000000" cy="5031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Dedisp </a:t>
            </a:r>
            <a:endParaRPr/>
          </a:p>
        </p:txBody>
      </p:sp>
      <p:sp>
        <p:nvSpPr>
          <p:cNvPr id="388" name="Google Shape;388;p40"/>
          <p:cNvSpPr txBox="1"/>
          <p:nvPr/>
        </p:nvSpPr>
        <p:spPr>
          <a:xfrm>
            <a:off x="6106315" y="4414338"/>
            <a:ext cx="2304945" cy="5031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Prepsubband</a:t>
            </a:r>
            <a:endParaRPr/>
          </a:p>
        </p:txBody>
      </p:sp>
      <p:sp>
        <p:nvSpPr>
          <p:cNvPr id="389" name="Google Shape;389;p40"/>
          <p:cNvSpPr txBox="1"/>
          <p:nvPr/>
        </p:nvSpPr>
        <p:spPr>
          <a:xfrm>
            <a:off x="3630441" y="4743189"/>
            <a:ext cx="231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Images by Christopher Lee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Acceleration/Jerk Search</a:t>
            </a:r>
            <a:endParaRPr/>
          </a:p>
        </p:txBody>
      </p:sp>
      <p:sp>
        <p:nvSpPr>
          <p:cNvPr id="395" name="Google Shape;395;p41"/>
          <p:cNvSpPr txBox="1"/>
          <p:nvPr>
            <p:ph idx="1" type="body"/>
          </p:nvPr>
        </p:nvSpPr>
        <p:spPr>
          <a:xfrm>
            <a:off x="311700" y="1152475"/>
            <a:ext cx="8520600" cy="1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50"/>
              <a:buChar char="●"/>
            </a:pPr>
            <a:r>
              <a:rPr lang="en" sz="1250"/>
              <a:t>N</a:t>
            </a:r>
            <a:r>
              <a:rPr lang="en" sz="1250"/>
              <a:t>on linear phase arising from accelerating pulsar</a:t>
            </a:r>
            <a:endParaRPr/>
          </a:p>
          <a:p>
            <a:pPr indent="-307975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50"/>
              <a:buChar char="●"/>
            </a:pPr>
            <a:r>
              <a:rPr lang="en" sz="1250"/>
              <a:t>Matched filtering in Fourier domain with templates (</a:t>
            </a:r>
            <a:r>
              <a:rPr lang="en" sz="1250"/>
              <a:t>~15000 for full processing</a:t>
            </a:r>
            <a:r>
              <a:rPr lang="en" sz="1250"/>
              <a:t>)</a:t>
            </a:r>
            <a:endParaRPr sz="125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50"/>
          </a:p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50"/>
              <a:buChar char="●"/>
            </a:pPr>
            <a:r>
              <a:rPr lang="en" sz="1250"/>
              <a:t>Parallelizable algorithm, same filters for all de-dispersed time series</a:t>
            </a:r>
            <a:endParaRPr sz="1250"/>
          </a:p>
        </p:txBody>
      </p:sp>
      <p:pic>
        <p:nvPicPr>
          <p:cNvPr id="396" name="Google Shape;39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1432" y="1684428"/>
            <a:ext cx="3341349" cy="38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6636" y="2418668"/>
            <a:ext cx="2559992" cy="251924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9" name="Google Shape;399;p41"/>
          <p:cNvSpPr txBox="1"/>
          <p:nvPr/>
        </p:nvSpPr>
        <p:spPr>
          <a:xfrm>
            <a:off x="6209175" y="3258700"/>
            <a:ext cx="2559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Source: https://www.cv.nrao.edu/~sransom/accel_accel_searches.pdf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Jerk Search GPU Implementation</a:t>
            </a:r>
            <a:endParaRPr/>
          </a:p>
        </p:txBody>
      </p:sp>
      <p:sp>
        <p:nvSpPr>
          <p:cNvPr id="405" name="Google Shape;405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1350"/>
              <a:t>Contributions to </a:t>
            </a:r>
            <a:r>
              <a:rPr lang="en" sz="1400"/>
              <a:t>PrestoZL (https://github.com/zhejianglab/PrestoZL.git)</a:t>
            </a:r>
            <a:r>
              <a:rPr lang="en" sz="1350"/>
              <a:t>:</a:t>
            </a:r>
            <a:endParaRPr sz="1350"/>
          </a:p>
          <a:p>
            <a:pPr indent="-31432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Parallel kernel generation on CPU, optimizing CPU side computations</a:t>
            </a:r>
            <a:endParaRPr/>
          </a:p>
          <a:p>
            <a:pPr indent="-314325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Using pinned memory for transfers, reusing allocated mem, minimizing re-allocations</a:t>
            </a:r>
            <a:endParaRPr/>
          </a:p>
          <a:p>
            <a:pPr indent="-314325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Slight improvements in CUDA kernels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1350"/>
              <a:t>Next steps:</a:t>
            </a:r>
            <a:endParaRPr sz="1350"/>
          </a:p>
          <a:p>
            <a:pPr indent="-31432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Offloading work to CPU</a:t>
            </a:r>
            <a:endParaRPr sz="1350"/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Further optimizing CUDA kernels</a:t>
            </a:r>
            <a:endParaRPr sz="1350"/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HIP implementation</a:t>
            </a:r>
            <a:endParaRPr sz="1350"/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Multiple time series ingestion</a:t>
            </a:r>
            <a:endParaRPr sz="1350"/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MPI + GPU implementation</a:t>
            </a:r>
            <a:endParaRPr sz="1350"/>
          </a:p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/>
          </a:p>
        </p:txBody>
      </p:sp>
      <p:sp>
        <p:nvSpPr>
          <p:cNvPr id="406" name="Google Shape;406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Acceleration/Jerk Search Results</a:t>
            </a:r>
            <a:endParaRPr/>
          </a:p>
        </p:txBody>
      </p:sp>
      <p:sp>
        <p:nvSpPr>
          <p:cNvPr id="412" name="Google Shape;412;p43"/>
          <p:cNvSpPr txBox="1"/>
          <p:nvPr>
            <p:ph idx="1" type="body"/>
          </p:nvPr>
        </p:nvSpPr>
        <p:spPr>
          <a:xfrm>
            <a:off x="311700" y="1152475"/>
            <a:ext cx="8520600" cy="12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 million pts., 32 harmonics summing, interbinning, sigma 2.0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700"/>
              <a:t>GPU runs on </a:t>
            </a:r>
            <a:r>
              <a:rPr lang="en" sz="1700"/>
              <a:t>GH200: PrestoZL, PrestoZL_tests, Presto_GPU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700"/>
              <a:t>CPU runs </a:t>
            </a:r>
            <a:r>
              <a:rPr lang="en" sz="1700"/>
              <a:t>Intel Xeon Platinum 8360Y GHz, 8 cores (Jed): Presto</a:t>
            </a:r>
            <a:endParaRPr sz="1700"/>
          </a:p>
        </p:txBody>
      </p:sp>
      <p:sp>
        <p:nvSpPr>
          <p:cNvPr id="413" name="Google Shape;413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4" name="Google Shape;414;p4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0525" y="2167525"/>
            <a:ext cx="4776651" cy="295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What is a Pulsar?</a:t>
            </a:r>
            <a:endParaRPr/>
          </a:p>
        </p:txBody>
      </p:sp>
      <p:sp>
        <p:nvSpPr>
          <p:cNvPr id="108" name="Google Shape;108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Rotating Neutron star 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Strong magnetic field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EM radiation from poles </a:t>
            </a:r>
            <a:endParaRPr/>
          </a:p>
        </p:txBody>
      </p:sp>
      <p:pic>
        <p:nvPicPr>
          <p:cNvPr id="109" name="Google Shape;10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9425" y="948725"/>
            <a:ext cx="3403087" cy="3763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video game screen with a purple ball and yellow lines&#10;&#10;AI-generated content may be incorrect." id="111" name="Google Shape;11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7963" y="2366449"/>
            <a:ext cx="3197678" cy="234587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6"/>
          <p:cNvSpPr txBox="1"/>
          <p:nvPr/>
        </p:nvSpPr>
        <p:spPr>
          <a:xfrm>
            <a:off x="2355679" y="4647869"/>
            <a:ext cx="208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Source: Wikipedia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3" name="Google Shape;113;p26"/>
          <p:cNvSpPr txBox="1"/>
          <p:nvPr/>
        </p:nvSpPr>
        <p:spPr>
          <a:xfrm>
            <a:off x="5456182" y="4647875"/>
            <a:ext cx="379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Source: Pulsar Wind Nebulae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420" name="Google Shape;420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GPU acceleration of dedispersion and acceleration search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Superior performance than Presto (~100X), other GPU implementations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Further optimization, MPI+GPU implementation, AMD GPUs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Repos: </a:t>
            </a:r>
            <a:r>
              <a:rPr lang="en"/>
              <a:t>PrestoZL_tests</a:t>
            </a:r>
            <a:r>
              <a:rPr lang="en"/>
              <a:t>, dedisp_tests</a:t>
            </a:r>
            <a:endParaRPr/>
          </a:p>
        </p:txBody>
      </p:sp>
      <p:sp>
        <p:nvSpPr>
          <p:cNvPr id="421" name="Google Shape;421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2" name="Google Shape;42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1980" y="2650388"/>
            <a:ext cx="1638300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4910" y="2650388"/>
            <a:ext cx="1638300" cy="16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5"/>
          <p:cNvSpPr txBox="1"/>
          <p:nvPr>
            <p:ph type="title"/>
          </p:nvPr>
        </p:nvSpPr>
        <p:spPr>
          <a:xfrm>
            <a:off x="1958337" y="1834639"/>
            <a:ext cx="5219277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Thank you for your attention</a:t>
            </a:r>
            <a:br>
              <a:rPr lang="en"/>
            </a:br>
            <a:br>
              <a:rPr lang="en"/>
            </a:br>
            <a:r>
              <a:rPr lang="en"/>
              <a:t>Questions?</a:t>
            </a:r>
            <a:endParaRPr/>
          </a:p>
        </p:txBody>
      </p:sp>
      <p:sp>
        <p:nvSpPr>
          <p:cNvPr id="429" name="Google Shape;429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46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1616" y="2181655"/>
            <a:ext cx="4325526" cy="267463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Acceleration/Jerk Search Results</a:t>
            </a:r>
            <a:endParaRPr/>
          </a:p>
        </p:txBody>
      </p:sp>
      <p:sp>
        <p:nvSpPr>
          <p:cNvPr id="436" name="Google Shape;436;p46"/>
          <p:cNvSpPr txBox="1"/>
          <p:nvPr>
            <p:ph idx="1" type="body"/>
          </p:nvPr>
        </p:nvSpPr>
        <p:spPr>
          <a:xfrm>
            <a:off x="311700" y="1152475"/>
            <a:ext cx="8520600" cy="12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 million pts., 32 harmonics summing, interbinning, sigma 2.0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700"/>
              <a:t>GPU runs on Grace Hopper node: GH200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700"/>
              <a:t>CPU runs on Jed: Intel Xeon Platinum 8360Y GHz, 8 cores</a:t>
            </a:r>
            <a:endParaRPr sz="1700"/>
          </a:p>
        </p:txBody>
      </p:sp>
      <p:sp>
        <p:nvSpPr>
          <p:cNvPr id="437" name="Google Shape;437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38" name="Google Shape;438;p46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167525"/>
            <a:ext cx="4776651" cy="295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Acceleration/Jerk Search Timings</a:t>
            </a:r>
            <a:endParaRPr/>
          </a:p>
        </p:txBody>
      </p:sp>
      <p:graphicFrame>
        <p:nvGraphicFramePr>
          <p:cNvPr id="444" name="Google Shape;444;p47"/>
          <p:cNvGraphicFramePr/>
          <p:nvPr/>
        </p:nvGraphicFramePr>
        <p:xfrm>
          <a:off x="166350" y="114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{727558C0-40F9-455C-B14F-7E49DDDE4793}</a:tableStyleId>
              </a:tblPr>
              <a:tblGrid>
                <a:gridCol w="1453150"/>
                <a:gridCol w="1453150"/>
                <a:gridCol w="1453150"/>
                <a:gridCol w="1453150"/>
                <a:gridCol w="1453150"/>
                <a:gridCol w="1453150"/>
              </a:tblGrid>
              <a:tr h="788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357 filters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1111 filters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2567 filters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4221 filters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6777 filters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7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PrestoZL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4.808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3.813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5.488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7.159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11.039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7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PrestoZL_tests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4.407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3.283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5.181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5.539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8.184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7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Presto_GPU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9.154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15.315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23.254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33.903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22.109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7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presto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37.656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100.72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234.445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399.493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676.087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Dedisp Scaling</a:t>
            </a:r>
            <a:endParaRPr/>
          </a:p>
        </p:txBody>
      </p:sp>
      <p:pic>
        <p:nvPicPr>
          <p:cNvPr id="450" name="Google Shape;450;p48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325" y="1270196"/>
            <a:ext cx="6117576" cy="378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Detecting Pulsars</a:t>
            </a:r>
            <a:endParaRPr/>
          </a:p>
        </p:txBody>
      </p:sp>
      <p:sp>
        <p:nvSpPr>
          <p:cNvPr id="119" name="Google Shape;11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Periodic signal distorted by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Pulsar motion: non linear phase 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Interstellar medium (ISM): dispersion, noise (low SNR)</a:t>
            </a:r>
            <a:endParaRPr/>
          </a:p>
          <a:p>
            <a:pPr indent="0" lvl="0" marL="1143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20" name="Google Shape;12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1" name="Google Shape;12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2284" y="455933"/>
            <a:ext cx="2211975" cy="31134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video game screen with a purple ball and yellow lines&#10;&#10;AI-generated content may be incorrect." id="122" name="Google Shape;12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351" y="1004996"/>
            <a:ext cx="809625" cy="58754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7"/>
          <p:cNvSpPr txBox="1"/>
          <p:nvPr/>
        </p:nvSpPr>
        <p:spPr>
          <a:xfrm>
            <a:off x="6587726" y="13939"/>
            <a:ext cx="231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Source: mwatelescope.org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Detecting Pulsars</a:t>
            </a:r>
            <a:endParaRPr/>
          </a:p>
        </p:txBody>
      </p:sp>
      <p:sp>
        <p:nvSpPr>
          <p:cNvPr id="129" name="Google Shape;129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Periodic signal distorted by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Pulsar motion: non linear phase 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Interstellar medium (ISM): dispersion, noise (low SNR)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Undo distortions, fold to detect pulse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Unknown motion: acceleration/jerk search params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Unknown ISM: de-dispersion for trial params</a:t>
            </a:r>
            <a:endParaRPr/>
          </a:p>
          <a:p>
            <a:pPr indent="0" lvl="0" marL="1143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30" name="Google Shape;13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1" name="Google Shape;13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2284" y="455933"/>
            <a:ext cx="2211975" cy="31134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video game screen with a purple ball and yellow lines&#10;&#10;AI-generated content may be incorrect." id="132" name="Google Shape;13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351" y="1004996"/>
            <a:ext cx="809625" cy="587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aph of a heart beat&#10;&#10;AI-generated content may be incorrect." id="133" name="Google Shape;13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6664" y="3768606"/>
            <a:ext cx="3599600" cy="1105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graph showing a graph&#10;&#10;AI-generated content may be incorrect." id="134" name="Google Shape;134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62106" y="3761550"/>
            <a:ext cx="2413728" cy="115014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8"/>
          <p:cNvSpPr txBox="1"/>
          <p:nvPr/>
        </p:nvSpPr>
        <p:spPr>
          <a:xfrm>
            <a:off x="6587726" y="13939"/>
            <a:ext cx="231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Source: mwatelescope.org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36" name="Google Shape;136;p28"/>
          <p:cNvSpPr txBox="1"/>
          <p:nvPr/>
        </p:nvSpPr>
        <p:spPr>
          <a:xfrm>
            <a:off x="6780667" y="4199564"/>
            <a:ext cx="231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Source: Deshpande &amp; Rankin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Detecting Pulsars</a:t>
            </a:r>
            <a:endParaRPr/>
          </a:p>
        </p:txBody>
      </p:sp>
      <p:sp>
        <p:nvSpPr>
          <p:cNvPr id="142" name="Google Shape;142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Periodic signal distorted by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Pulsar motion: non linear phase 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Interstellar medium (ISM): dispersion, noise (low SNR)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Undo distortions, fold to detect pulse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Unknown motion: acceleration/jerk search params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Unknown ISM: de-dispersion for trial params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Software: Presto 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CPU only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OpenMP (multi thread), MPI (multi node) parallelization</a:t>
            </a:r>
            <a:endParaRPr/>
          </a:p>
          <a:p>
            <a:pPr indent="0" lvl="0" marL="1143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43" name="Google Shape;143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4" name="Google Shape;14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2284" y="455933"/>
            <a:ext cx="2211975" cy="31134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video game screen with a purple ball and yellow lines&#10;&#10;AI-generated content may be incorrect." id="145" name="Google Shape;14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351" y="1004996"/>
            <a:ext cx="809625" cy="587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aph of a heart beat&#10;&#10;AI-generated content may be incorrect." id="146" name="Google Shape;146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6664" y="3768606"/>
            <a:ext cx="3599600" cy="1105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graph showing a graph&#10;&#10;AI-generated content may be incorrect." id="147" name="Google Shape;147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62106" y="3761550"/>
            <a:ext cx="2413728" cy="115014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9"/>
          <p:cNvSpPr txBox="1"/>
          <p:nvPr/>
        </p:nvSpPr>
        <p:spPr>
          <a:xfrm>
            <a:off x="6587726" y="13939"/>
            <a:ext cx="231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Source: mwatelescope.org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49" name="Google Shape;149;p29"/>
          <p:cNvSpPr txBox="1"/>
          <p:nvPr/>
        </p:nvSpPr>
        <p:spPr>
          <a:xfrm>
            <a:off x="6780667" y="4199564"/>
            <a:ext cx="231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Source: Deshpande &amp; Rankin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Problem</a:t>
            </a:r>
            <a:endParaRPr/>
          </a:p>
        </p:txBody>
      </p:sp>
      <p:sp>
        <p:nvSpPr>
          <p:cNvPr id="155" name="Google Shape;155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~4 PB data collected in MWA SMART Pulsar survey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Estimated processing time using Presto: 23 yrs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GPU</a:t>
            </a:r>
            <a:r>
              <a:rPr lang="en"/>
              <a:t> acceleration of parallelizable search algorithms (~90% time):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De-dispersion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Acceleration/jerk search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56" name="Google Shape;15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4825" y="2736075"/>
            <a:ext cx="3065923" cy="204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8" name="Google Shape;158;p30"/>
          <p:cNvSpPr txBox="1"/>
          <p:nvPr/>
        </p:nvSpPr>
        <p:spPr>
          <a:xfrm>
            <a:off x="1331588" y="4778164"/>
            <a:ext cx="231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Source: mwatelescope.org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59" name="Google Shape;15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4325" y="2603896"/>
            <a:ext cx="4198200" cy="217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0"/>
          <p:cNvSpPr txBox="1"/>
          <p:nvPr/>
        </p:nvSpPr>
        <p:spPr>
          <a:xfrm>
            <a:off x="5268449" y="4778175"/>
            <a:ext cx="331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Source: </a:t>
            </a:r>
            <a:r>
              <a:rPr lang="en" sz="1200">
                <a:solidFill>
                  <a:schemeClr val="dk2"/>
                </a:solidFill>
              </a:rPr>
              <a:t>10.48550/arXiv.2302.11911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Why GPU?</a:t>
            </a:r>
            <a:endParaRPr/>
          </a:p>
        </p:txBody>
      </p:sp>
      <p:sp>
        <p:nvSpPr>
          <p:cNvPr id="166" name="Google Shape;166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CPU: Fast, few cores. Sequential computation, low latency.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GPU: Many, slow cores. Parallel computation, high throughput.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Same computation for different parameters in the search pipeline</a:t>
            </a:r>
            <a:endParaRPr/>
          </a:p>
        </p:txBody>
      </p:sp>
      <p:sp>
        <p:nvSpPr>
          <p:cNvPr id="167" name="Google Shape;167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screenshot of a computer&#10;&#10;AI-generated content may be incorrect." id="168" name="Google Shape;16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8132" y="2170011"/>
            <a:ext cx="5507425" cy="26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1"/>
          <p:cNvSpPr txBox="1"/>
          <p:nvPr/>
        </p:nvSpPr>
        <p:spPr>
          <a:xfrm>
            <a:off x="3651992" y="4703614"/>
            <a:ext cx="231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Source: CUDA doc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60" y="2514638"/>
            <a:ext cx="1522976" cy="197185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2"/>
          <p:cNvSpPr txBox="1"/>
          <p:nvPr>
            <p:ph idx="1" type="body"/>
          </p:nvPr>
        </p:nvSpPr>
        <p:spPr>
          <a:xfrm>
            <a:off x="311700" y="1152475"/>
            <a:ext cx="8520600" cy="16172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Undo frequency dependent delay from ISM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solidFill>
                  <a:srgbClr val="7030A0"/>
                </a:solidFill>
              </a:rPr>
              <a:t>Frequency domain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solidFill>
                  <a:srgbClr val="FF0000"/>
                </a:solidFill>
              </a:rPr>
              <a:t>Time domain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Trial dispersion measure (DM) values 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Shallow processing: ~2000 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Full Processing: ~10000</a:t>
            </a:r>
            <a:endParaRPr/>
          </a:p>
        </p:txBody>
      </p:sp>
      <p:sp>
        <p:nvSpPr>
          <p:cNvPr id="176" name="Google Shape;17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De-Dispersion</a:t>
            </a:r>
            <a:endParaRPr/>
          </a:p>
        </p:txBody>
      </p:sp>
      <p:sp>
        <p:nvSpPr>
          <p:cNvPr id="177" name="Google Shape;177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" name="Google Shape;178;p32"/>
          <p:cNvSpPr/>
          <p:nvPr/>
        </p:nvSpPr>
        <p:spPr>
          <a:xfrm>
            <a:off x="2101263" y="3351868"/>
            <a:ext cx="1179000" cy="1683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2"/>
          <p:cNvSpPr/>
          <p:nvPr/>
        </p:nvSpPr>
        <p:spPr>
          <a:xfrm>
            <a:off x="2100097" y="3520223"/>
            <a:ext cx="1179000" cy="1683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2"/>
          <p:cNvSpPr/>
          <p:nvPr/>
        </p:nvSpPr>
        <p:spPr>
          <a:xfrm>
            <a:off x="2101095" y="3686038"/>
            <a:ext cx="1179000" cy="1683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2"/>
          <p:cNvSpPr txBox="1"/>
          <p:nvPr/>
        </p:nvSpPr>
        <p:spPr>
          <a:xfrm>
            <a:off x="1515113" y="3421264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2"/>
          <p:cNvSpPr txBox="1"/>
          <p:nvPr/>
        </p:nvSpPr>
        <p:spPr>
          <a:xfrm>
            <a:off x="2322691" y="3795208"/>
            <a:ext cx="955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2"/>
          <p:cNvSpPr/>
          <p:nvPr/>
        </p:nvSpPr>
        <p:spPr>
          <a:xfrm>
            <a:off x="5021301" y="2521997"/>
            <a:ext cx="1179000" cy="1683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2"/>
          <p:cNvSpPr/>
          <p:nvPr/>
        </p:nvSpPr>
        <p:spPr>
          <a:xfrm>
            <a:off x="5149570" y="2690186"/>
            <a:ext cx="1179000" cy="1683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2"/>
          <p:cNvSpPr/>
          <p:nvPr/>
        </p:nvSpPr>
        <p:spPr>
          <a:xfrm>
            <a:off x="5255175" y="2856001"/>
            <a:ext cx="1179000" cy="1683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2"/>
          <p:cNvSpPr txBox="1"/>
          <p:nvPr/>
        </p:nvSpPr>
        <p:spPr>
          <a:xfrm>
            <a:off x="4435151" y="2591227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2"/>
          <p:cNvSpPr txBox="1"/>
          <p:nvPr/>
        </p:nvSpPr>
        <p:spPr>
          <a:xfrm>
            <a:off x="5528997" y="2972227"/>
            <a:ext cx="122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2"/>
          <p:cNvSpPr/>
          <p:nvPr/>
        </p:nvSpPr>
        <p:spPr>
          <a:xfrm>
            <a:off x="7827235" y="3475527"/>
            <a:ext cx="1179000" cy="1683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2"/>
          <p:cNvSpPr txBox="1"/>
          <p:nvPr/>
        </p:nvSpPr>
        <p:spPr>
          <a:xfrm>
            <a:off x="7903198" y="3680955"/>
            <a:ext cx="1818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Dispersed time series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2"/>
          <p:cNvSpPr/>
          <p:nvPr/>
        </p:nvSpPr>
        <p:spPr>
          <a:xfrm>
            <a:off x="3766112" y="4388982"/>
            <a:ext cx="1179000" cy="1683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2"/>
          <p:cNvSpPr/>
          <p:nvPr/>
        </p:nvSpPr>
        <p:spPr>
          <a:xfrm>
            <a:off x="3764694" y="4555977"/>
            <a:ext cx="1179000" cy="1683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2"/>
          <p:cNvSpPr/>
          <p:nvPr/>
        </p:nvSpPr>
        <p:spPr>
          <a:xfrm>
            <a:off x="3765944" y="4723152"/>
            <a:ext cx="1179000" cy="168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2"/>
          <p:cNvSpPr txBox="1"/>
          <p:nvPr/>
        </p:nvSpPr>
        <p:spPr>
          <a:xfrm>
            <a:off x="3179962" y="4457018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2"/>
          <p:cNvSpPr txBox="1"/>
          <p:nvPr/>
        </p:nvSpPr>
        <p:spPr>
          <a:xfrm>
            <a:off x="3918041" y="4838018"/>
            <a:ext cx="122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Fourier frequency (Ω)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2"/>
          <p:cNvSpPr/>
          <p:nvPr/>
        </p:nvSpPr>
        <p:spPr>
          <a:xfrm>
            <a:off x="6262455" y="4384730"/>
            <a:ext cx="1179000" cy="1683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2"/>
          <p:cNvSpPr/>
          <p:nvPr/>
        </p:nvSpPr>
        <p:spPr>
          <a:xfrm>
            <a:off x="6267151" y="4552919"/>
            <a:ext cx="1170836" cy="1683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2"/>
          <p:cNvSpPr/>
          <p:nvPr/>
        </p:nvSpPr>
        <p:spPr>
          <a:xfrm>
            <a:off x="6262286" y="4718734"/>
            <a:ext cx="1179000" cy="168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2"/>
          <p:cNvSpPr txBox="1"/>
          <p:nvPr/>
        </p:nvSpPr>
        <p:spPr>
          <a:xfrm>
            <a:off x="4957093" y="4707138"/>
            <a:ext cx="1657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Multiply exp(-i * Ω * shift) 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9" name="Google Shape;199;p32"/>
          <p:cNvCxnSpPr/>
          <p:nvPr/>
        </p:nvCxnSpPr>
        <p:spPr>
          <a:xfrm flipH="1" rot="10800000">
            <a:off x="3468057" y="2877659"/>
            <a:ext cx="827766" cy="49817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00" name="Google Shape;200;p32"/>
          <p:cNvCxnSpPr/>
          <p:nvPr/>
        </p:nvCxnSpPr>
        <p:spPr>
          <a:xfrm>
            <a:off x="3474859" y="3756831"/>
            <a:ext cx="827766" cy="467935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01" name="Google Shape;201;p32"/>
          <p:cNvCxnSpPr/>
          <p:nvPr/>
        </p:nvCxnSpPr>
        <p:spPr>
          <a:xfrm flipH="1" rot="10800000">
            <a:off x="6944681" y="3782533"/>
            <a:ext cx="827766" cy="49817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02" name="Google Shape;202;p32"/>
          <p:cNvCxnSpPr/>
          <p:nvPr/>
        </p:nvCxnSpPr>
        <p:spPr>
          <a:xfrm>
            <a:off x="6944679" y="2872367"/>
            <a:ext cx="827766" cy="467935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03" name="Google Shape;203;p32"/>
          <p:cNvCxnSpPr/>
          <p:nvPr/>
        </p:nvCxnSpPr>
        <p:spPr>
          <a:xfrm>
            <a:off x="5171218" y="4674809"/>
            <a:ext cx="831799" cy="25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04" name="Google Shape;204;p32"/>
          <p:cNvSpPr txBox="1"/>
          <p:nvPr/>
        </p:nvSpPr>
        <p:spPr>
          <a:xfrm>
            <a:off x="7363036" y="3952195"/>
            <a:ext cx="711756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Sum, IFFT</a:t>
            </a:r>
            <a:endParaRPr/>
          </a:p>
        </p:txBody>
      </p:sp>
      <p:sp>
        <p:nvSpPr>
          <p:cNvPr id="205" name="Google Shape;205;p32"/>
          <p:cNvSpPr txBox="1"/>
          <p:nvPr/>
        </p:nvSpPr>
        <p:spPr>
          <a:xfrm>
            <a:off x="7440647" y="2900916"/>
            <a:ext cx="711756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Sum</a:t>
            </a:r>
            <a:endParaRPr/>
          </a:p>
        </p:txBody>
      </p:sp>
      <p:sp>
        <p:nvSpPr>
          <p:cNvPr id="206" name="Google Shape;206;p32"/>
          <p:cNvSpPr txBox="1"/>
          <p:nvPr/>
        </p:nvSpPr>
        <p:spPr>
          <a:xfrm>
            <a:off x="2938894" y="3952194"/>
            <a:ext cx="1078645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Channel-wise FFT</a:t>
            </a:r>
            <a:endParaRPr/>
          </a:p>
        </p:txBody>
      </p:sp>
      <p:sp>
        <p:nvSpPr>
          <p:cNvPr id="207" name="Google Shape;207;p32"/>
          <p:cNvSpPr txBox="1"/>
          <p:nvPr/>
        </p:nvSpPr>
        <p:spPr>
          <a:xfrm>
            <a:off x="2957300" y="2900916"/>
            <a:ext cx="1109321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Channel-wise shift</a:t>
            </a:r>
            <a:endParaRPr/>
          </a:p>
        </p:txBody>
      </p:sp>
      <p:sp>
        <p:nvSpPr>
          <p:cNvPr id="208" name="Google Shape;208;p32"/>
          <p:cNvSpPr/>
          <p:nvPr/>
        </p:nvSpPr>
        <p:spPr>
          <a:xfrm>
            <a:off x="4226277" y="3231444"/>
            <a:ext cx="2899833" cy="373944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2"/>
          <p:cNvSpPr/>
          <p:nvPr/>
        </p:nvSpPr>
        <p:spPr>
          <a:xfrm flipH="1" rot="10800000">
            <a:off x="4219221" y="3788832"/>
            <a:ext cx="2885722" cy="380999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030A0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2"/>
          <p:cNvSpPr txBox="1"/>
          <p:nvPr/>
        </p:nvSpPr>
        <p:spPr>
          <a:xfrm>
            <a:off x="5253425" y="3211361"/>
            <a:ext cx="866977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Time domain </a:t>
            </a:r>
            <a:endParaRPr/>
          </a:p>
        </p:txBody>
      </p:sp>
      <p:sp>
        <p:nvSpPr>
          <p:cNvPr id="211" name="Google Shape;211;p32"/>
          <p:cNvSpPr txBox="1"/>
          <p:nvPr/>
        </p:nvSpPr>
        <p:spPr>
          <a:xfrm>
            <a:off x="5253425" y="3853417"/>
            <a:ext cx="951644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Freq. domain</a:t>
            </a:r>
            <a:endParaRPr/>
          </a:p>
        </p:txBody>
      </p:sp>
      <p:sp>
        <p:nvSpPr>
          <p:cNvPr id="212" name="Google Shape;212;p32"/>
          <p:cNvSpPr txBox="1"/>
          <p:nvPr/>
        </p:nvSpPr>
        <p:spPr>
          <a:xfrm>
            <a:off x="-47025" y="4483324"/>
            <a:ext cx="215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Source: </a:t>
            </a:r>
            <a:r>
              <a:rPr lang="en" sz="1200">
                <a:solidFill>
                  <a:schemeClr val="dk2"/>
                </a:solidFill>
              </a:rPr>
              <a:t>www.cv.nrao.edu/~sransom/web/Ch6.html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Time vs Frequency Domain Dedispersion</a:t>
            </a:r>
            <a:endParaRPr/>
          </a:p>
        </p:txBody>
      </p:sp>
      <p:sp>
        <p:nvSpPr>
          <p:cNvPr id="218" name="Google Shape;21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9" name="Google Shape;219;p33"/>
          <p:cNvSpPr/>
          <p:nvPr/>
        </p:nvSpPr>
        <p:spPr>
          <a:xfrm>
            <a:off x="638495" y="3168171"/>
            <a:ext cx="1179000" cy="1683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3"/>
          <p:cNvSpPr/>
          <p:nvPr/>
        </p:nvSpPr>
        <p:spPr>
          <a:xfrm>
            <a:off x="637329" y="3336526"/>
            <a:ext cx="1179000" cy="1683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3"/>
          <p:cNvSpPr/>
          <p:nvPr/>
        </p:nvSpPr>
        <p:spPr>
          <a:xfrm>
            <a:off x="638327" y="3502341"/>
            <a:ext cx="1179000" cy="1683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3"/>
          <p:cNvSpPr txBox="1"/>
          <p:nvPr/>
        </p:nvSpPr>
        <p:spPr>
          <a:xfrm>
            <a:off x="52345" y="3237567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3"/>
          <p:cNvSpPr txBox="1"/>
          <p:nvPr/>
        </p:nvSpPr>
        <p:spPr>
          <a:xfrm>
            <a:off x="859923" y="3611511"/>
            <a:ext cx="955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3"/>
          <p:cNvSpPr/>
          <p:nvPr/>
        </p:nvSpPr>
        <p:spPr>
          <a:xfrm>
            <a:off x="3558533" y="2338300"/>
            <a:ext cx="1179000" cy="1683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3"/>
          <p:cNvSpPr/>
          <p:nvPr/>
        </p:nvSpPr>
        <p:spPr>
          <a:xfrm>
            <a:off x="3686802" y="2506489"/>
            <a:ext cx="1179000" cy="1683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3"/>
          <p:cNvSpPr/>
          <p:nvPr/>
        </p:nvSpPr>
        <p:spPr>
          <a:xfrm>
            <a:off x="3792407" y="2672304"/>
            <a:ext cx="1179000" cy="1683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3"/>
          <p:cNvSpPr txBox="1"/>
          <p:nvPr/>
        </p:nvSpPr>
        <p:spPr>
          <a:xfrm>
            <a:off x="2972383" y="2407530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3"/>
          <p:cNvSpPr txBox="1"/>
          <p:nvPr/>
        </p:nvSpPr>
        <p:spPr>
          <a:xfrm>
            <a:off x="4066229" y="2788530"/>
            <a:ext cx="122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3"/>
          <p:cNvSpPr/>
          <p:nvPr/>
        </p:nvSpPr>
        <p:spPr>
          <a:xfrm>
            <a:off x="6337253" y="3325847"/>
            <a:ext cx="1008911" cy="1683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3"/>
          <p:cNvSpPr txBox="1"/>
          <p:nvPr/>
        </p:nvSpPr>
        <p:spPr>
          <a:xfrm>
            <a:off x="6317966" y="3497258"/>
            <a:ext cx="1818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Dispersed time series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3"/>
          <p:cNvSpPr/>
          <p:nvPr/>
        </p:nvSpPr>
        <p:spPr>
          <a:xfrm>
            <a:off x="2303344" y="4205285"/>
            <a:ext cx="1179000" cy="1683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3"/>
          <p:cNvSpPr/>
          <p:nvPr/>
        </p:nvSpPr>
        <p:spPr>
          <a:xfrm>
            <a:off x="2301926" y="4372280"/>
            <a:ext cx="1179000" cy="1683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33"/>
          <p:cNvSpPr/>
          <p:nvPr/>
        </p:nvSpPr>
        <p:spPr>
          <a:xfrm>
            <a:off x="2303176" y="4539455"/>
            <a:ext cx="1179000" cy="168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3"/>
          <p:cNvSpPr txBox="1"/>
          <p:nvPr/>
        </p:nvSpPr>
        <p:spPr>
          <a:xfrm>
            <a:off x="1717194" y="4273321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3"/>
          <p:cNvSpPr txBox="1"/>
          <p:nvPr/>
        </p:nvSpPr>
        <p:spPr>
          <a:xfrm>
            <a:off x="2455273" y="4654321"/>
            <a:ext cx="122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Fourier frequency (Ω)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3"/>
          <p:cNvSpPr/>
          <p:nvPr/>
        </p:nvSpPr>
        <p:spPr>
          <a:xfrm>
            <a:off x="4799687" y="4201033"/>
            <a:ext cx="1179000" cy="1683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3"/>
          <p:cNvSpPr/>
          <p:nvPr/>
        </p:nvSpPr>
        <p:spPr>
          <a:xfrm>
            <a:off x="4804383" y="4369222"/>
            <a:ext cx="1170836" cy="1683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3"/>
          <p:cNvSpPr/>
          <p:nvPr/>
        </p:nvSpPr>
        <p:spPr>
          <a:xfrm>
            <a:off x="4799518" y="4535037"/>
            <a:ext cx="1179000" cy="168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3"/>
          <p:cNvSpPr txBox="1"/>
          <p:nvPr/>
        </p:nvSpPr>
        <p:spPr>
          <a:xfrm>
            <a:off x="3494325" y="4523441"/>
            <a:ext cx="1657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Multiply exp(-i * Ω * shift) 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" name="Google Shape;240;p33"/>
          <p:cNvCxnSpPr/>
          <p:nvPr/>
        </p:nvCxnSpPr>
        <p:spPr>
          <a:xfrm flipH="1" rot="10800000">
            <a:off x="2005289" y="2693962"/>
            <a:ext cx="827766" cy="49817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41" name="Google Shape;241;p33"/>
          <p:cNvCxnSpPr/>
          <p:nvPr/>
        </p:nvCxnSpPr>
        <p:spPr>
          <a:xfrm>
            <a:off x="2012091" y="3573134"/>
            <a:ext cx="827766" cy="467935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42" name="Google Shape;242;p33"/>
          <p:cNvCxnSpPr/>
          <p:nvPr/>
        </p:nvCxnSpPr>
        <p:spPr>
          <a:xfrm flipH="1" rot="10800000">
            <a:off x="5481913" y="3598836"/>
            <a:ext cx="827766" cy="49817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43" name="Google Shape;243;p33"/>
          <p:cNvCxnSpPr/>
          <p:nvPr/>
        </p:nvCxnSpPr>
        <p:spPr>
          <a:xfrm>
            <a:off x="5481911" y="2688670"/>
            <a:ext cx="827766" cy="467935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44" name="Google Shape;244;p33"/>
          <p:cNvCxnSpPr/>
          <p:nvPr/>
        </p:nvCxnSpPr>
        <p:spPr>
          <a:xfrm>
            <a:off x="3708450" y="4491112"/>
            <a:ext cx="831799" cy="25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45" name="Google Shape;245;p33"/>
          <p:cNvSpPr txBox="1"/>
          <p:nvPr/>
        </p:nvSpPr>
        <p:spPr>
          <a:xfrm>
            <a:off x="5900268" y="3768498"/>
            <a:ext cx="711756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IFFT, sum </a:t>
            </a:r>
            <a:endParaRPr/>
          </a:p>
        </p:txBody>
      </p:sp>
      <p:sp>
        <p:nvSpPr>
          <p:cNvPr id="246" name="Google Shape;246;p33"/>
          <p:cNvSpPr txBox="1"/>
          <p:nvPr/>
        </p:nvSpPr>
        <p:spPr>
          <a:xfrm>
            <a:off x="5977879" y="2717219"/>
            <a:ext cx="711756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Sum</a:t>
            </a:r>
            <a:endParaRPr/>
          </a:p>
        </p:txBody>
      </p:sp>
      <p:sp>
        <p:nvSpPr>
          <p:cNvPr id="247" name="Google Shape;247;p33"/>
          <p:cNvSpPr txBox="1"/>
          <p:nvPr/>
        </p:nvSpPr>
        <p:spPr>
          <a:xfrm>
            <a:off x="1476126" y="3768497"/>
            <a:ext cx="1078645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Channel-wise FFT</a:t>
            </a:r>
            <a:endParaRPr/>
          </a:p>
        </p:txBody>
      </p:sp>
      <p:sp>
        <p:nvSpPr>
          <p:cNvPr id="248" name="Google Shape;248;p33"/>
          <p:cNvSpPr txBox="1"/>
          <p:nvPr/>
        </p:nvSpPr>
        <p:spPr>
          <a:xfrm>
            <a:off x="1494532" y="2717219"/>
            <a:ext cx="1109321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Channel-wise shift</a:t>
            </a:r>
            <a:endParaRPr/>
          </a:p>
        </p:txBody>
      </p:sp>
      <p:sp>
        <p:nvSpPr>
          <p:cNvPr id="249" name="Google Shape;249;p33"/>
          <p:cNvSpPr/>
          <p:nvPr/>
        </p:nvSpPr>
        <p:spPr>
          <a:xfrm>
            <a:off x="2763509" y="3047747"/>
            <a:ext cx="2899833" cy="373944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3"/>
          <p:cNvSpPr/>
          <p:nvPr/>
        </p:nvSpPr>
        <p:spPr>
          <a:xfrm flipH="1" rot="10800000">
            <a:off x="2756453" y="3605135"/>
            <a:ext cx="2885722" cy="380999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030A0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3"/>
          <p:cNvSpPr txBox="1"/>
          <p:nvPr/>
        </p:nvSpPr>
        <p:spPr>
          <a:xfrm>
            <a:off x="3790657" y="3027664"/>
            <a:ext cx="866977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Time domain </a:t>
            </a:r>
            <a:endParaRPr/>
          </a:p>
        </p:txBody>
      </p:sp>
      <p:sp>
        <p:nvSpPr>
          <p:cNvPr id="252" name="Google Shape;252;p33"/>
          <p:cNvSpPr txBox="1"/>
          <p:nvPr/>
        </p:nvSpPr>
        <p:spPr>
          <a:xfrm>
            <a:off x="3790657" y="3669720"/>
            <a:ext cx="951644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Freq. domain</a:t>
            </a:r>
            <a:endParaRPr/>
          </a:p>
        </p:txBody>
      </p:sp>
      <p:sp>
        <p:nvSpPr>
          <p:cNvPr id="253" name="Google Shape;253;p33"/>
          <p:cNvSpPr txBox="1"/>
          <p:nvPr>
            <p:ph idx="1" type="body"/>
          </p:nvPr>
        </p:nvSpPr>
        <p:spPr>
          <a:xfrm>
            <a:off x="311700" y="1152475"/>
            <a:ext cx="8520600" cy="10963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Next step</a:t>
            </a:r>
            <a:r>
              <a:rPr lang="en"/>
              <a:t>: FFT of time series for each DM value (#DM FFTs)</a:t>
            </a:r>
            <a:endParaRPr/>
          </a:p>
        </p:txBody>
      </p:sp>
      <p:cxnSp>
        <p:nvCxnSpPr>
          <p:cNvPr id="254" name="Google Shape;254;p33"/>
          <p:cNvCxnSpPr/>
          <p:nvPr/>
        </p:nvCxnSpPr>
        <p:spPr>
          <a:xfrm>
            <a:off x="7382377" y="3388933"/>
            <a:ext cx="471210" cy="25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55" name="Google Shape;255;p33"/>
          <p:cNvSpPr/>
          <p:nvPr/>
        </p:nvSpPr>
        <p:spPr>
          <a:xfrm>
            <a:off x="7922485" y="3325847"/>
            <a:ext cx="1008911" cy="168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3"/>
          <p:cNvSpPr txBox="1"/>
          <p:nvPr/>
        </p:nvSpPr>
        <p:spPr>
          <a:xfrm>
            <a:off x="7426948" y="3102649"/>
            <a:ext cx="423268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FFT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