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handoutMasterIdLst>
    <p:handoutMasterId r:id="rId22"/>
  </p:handoutMasterIdLst>
  <p:sldIdLst>
    <p:sldId id="2666" r:id="rId2"/>
    <p:sldId id="2684" r:id="rId3"/>
    <p:sldId id="847" r:id="rId4"/>
    <p:sldId id="2685" r:id="rId5"/>
    <p:sldId id="2670" r:id="rId6"/>
    <p:sldId id="2672" r:id="rId7"/>
    <p:sldId id="2681" r:id="rId8"/>
    <p:sldId id="2683" r:id="rId9"/>
    <p:sldId id="2674" r:id="rId10"/>
    <p:sldId id="2673" r:id="rId11"/>
    <p:sldId id="859" r:id="rId12"/>
    <p:sldId id="2654" r:id="rId13"/>
    <p:sldId id="2676" r:id="rId14"/>
    <p:sldId id="2675" r:id="rId15"/>
    <p:sldId id="2665" r:id="rId16"/>
    <p:sldId id="2660" r:id="rId17"/>
    <p:sldId id="2671" r:id="rId18"/>
    <p:sldId id="2677" r:id="rId19"/>
    <p:sldId id="840"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BEFD5A7-DDC3-B944-9DD0-647E24D51C95}">
          <p14:sldIdLst>
            <p14:sldId id="2666"/>
            <p14:sldId id="2684"/>
            <p14:sldId id="847"/>
            <p14:sldId id="2685"/>
            <p14:sldId id="2670"/>
            <p14:sldId id="2672"/>
            <p14:sldId id="2681"/>
            <p14:sldId id="2683"/>
            <p14:sldId id="2674"/>
            <p14:sldId id="2673"/>
            <p14:sldId id="859"/>
            <p14:sldId id="2654"/>
            <p14:sldId id="2676"/>
            <p14:sldId id="2675"/>
            <p14:sldId id="2665"/>
            <p14:sldId id="2660"/>
            <p14:sldId id="2671"/>
            <p14:sldId id="2677"/>
            <p14:sldId id="840"/>
          </p14:sldIdLst>
        </p14:section>
        <p14:section name="Untitled Section" id="{0A8BE88D-9E99-E94B-8853-9BCD4D218C9F}">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40FF"/>
    <a:srgbClr val="0432FF"/>
    <a:srgbClr val="CD0920"/>
    <a:srgbClr val="FFCC00"/>
    <a:srgbClr val="F6BB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87"/>
    <p:restoredTop sz="84272"/>
  </p:normalViewPr>
  <p:slideViewPr>
    <p:cSldViewPr snapToGrid="0" snapToObjects="1">
      <p:cViewPr varScale="1">
        <p:scale>
          <a:sx n="106" d="100"/>
          <a:sy n="106" d="100"/>
        </p:scale>
        <p:origin x="2288" y="168"/>
      </p:cViewPr>
      <p:guideLst>
        <p:guide orient="horz" pos="2160"/>
        <p:guide pos="2880"/>
      </p:guideLst>
    </p:cSldViewPr>
  </p:slideViewPr>
  <p:outlineViewPr>
    <p:cViewPr>
      <p:scale>
        <a:sx n="33" d="100"/>
        <a:sy n="33" d="100"/>
      </p:scale>
      <p:origin x="0" y="0"/>
    </p:cViewPr>
  </p:outlineViewPr>
  <p:notesTextViewPr>
    <p:cViewPr>
      <p:scale>
        <a:sx n="95" d="100"/>
        <a:sy n="95"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DEB7E1-2AAF-2A45-88D0-61B5CD272EA8}" type="datetime1">
              <a:rPr lang="en-AU" smtClean="0"/>
              <a:t>28/8/2025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The IPTA 2015 Science meeting, Leura, NSW</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F6BD8D-D1F9-BC4F-A0B6-8499CABD62B9}" type="slidenum">
              <a:rPr lang="en-US" smtClean="0"/>
              <a:t>‹#›</a:t>
            </a:fld>
            <a:endParaRPr lang="en-US"/>
          </a:p>
        </p:txBody>
      </p:sp>
    </p:spTree>
    <p:extLst>
      <p:ext uri="{BB962C8B-B14F-4D97-AF65-F5344CB8AC3E}">
        <p14:creationId xmlns:p14="http://schemas.microsoft.com/office/powerpoint/2010/main" val="385657715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00E4BC-A6AB-1E44-B56C-82B05B31685B}" type="datetime1">
              <a:rPr lang="en-AU" smtClean="0"/>
              <a:t>28/8/2025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The IPTA 2015 Science meeting, Leura, NSW</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A75954-64D3-3547-9E41-BA5D253C709A}" type="slidenum">
              <a:rPr lang="en-US" smtClean="0"/>
              <a:t>‹#›</a:t>
            </a:fld>
            <a:endParaRPr lang="en-US"/>
          </a:p>
        </p:txBody>
      </p:sp>
    </p:spTree>
    <p:extLst>
      <p:ext uri="{BB962C8B-B14F-4D97-AF65-F5344CB8AC3E}">
        <p14:creationId xmlns:p14="http://schemas.microsoft.com/office/powerpoint/2010/main" val="3889094702"/>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The IPTA 2015 Science meeting, Leura, NSW</a:t>
            </a:r>
          </a:p>
        </p:txBody>
      </p:sp>
      <p:sp>
        <p:nvSpPr>
          <p:cNvPr id="5" name="Slide Number Placeholder 4"/>
          <p:cNvSpPr>
            <a:spLocks noGrp="1"/>
          </p:cNvSpPr>
          <p:nvPr>
            <p:ph type="sldNum" sz="quarter" idx="11"/>
          </p:nvPr>
        </p:nvSpPr>
        <p:spPr/>
        <p:txBody>
          <a:bodyPr/>
          <a:lstStyle/>
          <a:p>
            <a:fld id="{3FA75954-64D3-3547-9E41-BA5D253C709A}" type="slidenum">
              <a:rPr lang="en-US" smtClean="0"/>
              <a:t>1</a:t>
            </a:fld>
            <a:endParaRPr lang="en-US"/>
          </a:p>
        </p:txBody>
      </p:sp>
    </p:spTree>
    <p:extLst>
      <p:ext uri="{BB962C8B-B14F-4D97-AF65-F5344CB8AC3E}">
        <p14:creationId xmlns:p14="http://schemas.microsoft.com/office/powerpoint/2010/main" val="4021899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73cd4c1d1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e73cd4c1d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Things to say about this:</a:t>
            </a:r>
          </a:p>
          <a:p>
            <a:pPr marL="457200" lvl="0" indent="-298450" algn="l" rtl="0">
              <a:spcBef>
                <a:spcPts val="0"/>
              </a:spcBef>
              <a:spcAft>
                <a:spcPts val="0"/>
              </a:spcAft>
              <a:buSzPts val="1100"/>
              <a:buAutoNum type="arabicPeriod"/>
            </a:pPr>
            <a:r>
              <a:rPr lang="en-GB" dirty="0"/>
              <a:t>Discovered in GLEAM-X images via its super bright single pulses.</a:t>
            </a:r>
          </a:p>
          <a:p>
            <a:pPr marL="457200" lvl="0" indent="-298450" algn="l" rtl="0">
              <a:spcBef>
                <a:spcPts val="0"/>
              </a:spcBef>
              <a:spcAft>
                <a:spcPts val="0"/>
              </a:spcAft>
              <a:buSzPts val="1100"/>
              <a:buAutoNum type="arabicPeriod"/>
            </a:pPr>
            <a:r>
              <a:rPr lang="en-GB" dirty="0"/>
              <a:t>Followed up in SMART and found period ~= 1.57 s, DM ~= 6.8 (SMART </a:t>
            </a:r>
            <a:r>
              <a:rPr lang="en-GB" i="1" dirty="0"/>
              <a:t>would</a:t>
            </a:r>
            <a:r>
              <a:rPr lang="en-GB" dirty="0"/>
              <a:t> have discovered it, but GLEAM-X processed that part of the sky before SMART did)</a:t>
            </a:r>
          </a:p>
          <a:p>
            <a:pPr marL="914400" lvl="1" indent="-298450" algn="l" rtl="0">
              <a:spcBef>
                <a:spcPts val="0"/>
              </a:spcBef>
              <a:spcAft>
                <a:spcPts val="0"/>
              </a:spcAft>
              <a:buSzPts val="1100"/>
              <a:buAutoNum type="alphaLcPeriod"/>
            </a:pPr>
            <a:r>
              <a:rPr lang="en-GB" dirty="0"/>
              <a:t>Emphasise MWA as a “complete package” – discovered in GLEAM-X images, followed up in SMART + archival VCS.</a:t>
            </a:r>
          </a:p>
          <a:p>
            <a:pPr marL="457200" lvl="0" indent="-298450" algn="l" rtl="0">
              <a:spcBef>
                <a:spcPts val="0"/>
              </a:spcBef>
              <a:spcAft>
                <a:spcPts val="0"/>
              </a:spcAft>
              <a:buSzPts val="1100"/>
              <a:buAutoNum type="arabicPeriod"/>
            </a:pPr>
            <a:r>
              <a:rPr lang="en-GB" dirty="0"/>
              <a:t>At first, thought it was an RRAT, but there is faint, persistent emission throughout. Unclear if there is any true nulling.</a:t>
            </a:r>
          </a:p>
          <a:p>
            <a:pPr marL="914400" lvl="1" indent="-298450" algn="l" rtl="0">
              <a:spcBef>
                <a:spcPts val="0"/>
              </a:spcBef>
              <a:spcAft>
                <a:spcPts val="0"/>
              </a:spcAft>
              <a:buSzPts val="1100"/>
              <a:buAutoNum type="alphaLcPeriod"/>
            </a:pPr>
            <a:r>
              <a:rPr lang="en-GB" dirty="0"/>
              <a:t>The unclear distinction between bright vs faint pulses makes quantities like “waiting time” ambiguous.</a:t>
            </a:r>
          </a:p>
          <a:p>
            <a:pPr marL="457200" lvl="0" indent="-298450" algn="l" rtl="0">
              <a:spcBef>
                <a:spcPts val="0"/>
              </a:spcBef>
              <a:spcAft>
                <a:spcPts val="0"/>
              </a:spcAft>
              <a:buSzPts val="1100"/>
              <a:buAutoNum type="arabicPeriod"/>
            </a:pPr>
            <a:r>
              <a:rPr lang="en-GB" dirty="0"/>
              <a:t>Brightest pulses arrive preferentially on the trailing side of the pulse window, dimmer pulses on the leading side</a:t>
            </a:r>
          </a:p>
          <a:p>
            <a:pPr marL="457200" lvl="0" indent="-298450" algn="l" rtl="0">
              <a:spcBef>
                <a:spcPts val="0"/>
              </a:spcBef>
              <a:spcAft>
                <a:spcPts val="0"/>
              </a:spcAft>
              <a:buSzPts val="1100"/>
              <a:buAutoNum type="arabicPeriod"/>
            </a:pPr>
            <a:r>
              <a:rPr lang="en-GB" dirty="0"/>
              <a:t>Brightest pulses show extremely erratic polarisation, to the point that the integrated profile over 80 minute SMART observation (which is dominated by the brightest pulses) is largely depolarised!</a:t>
            </a:r>
          </a:p>
          <a:p>
            <a:pPr marL="457200" lvl="0" indent="-298450" algn="l" rtl="0">
              <a:spcBef>
                <a:spcPts val="0"/>
              </a:spcBef>
              <a:spcAft>
                <a:spcPts val="0"/>
              </a:spcAft>
              <a:buSzPts val="1100"/>
              <a:buAutoNum type="arabicPeriod"/>
            </a:pPr>
            <a:r>
              <a:rPr lang="en-GB" b="1" dirty="0"/>
              <a:t>May be some kind of “missing link” between RRATs and normal pulsars</a:t>
            </a:r>
          </a:p>
          <a:p>
            <a:pPr marL="457200" lvl="0" indent="-298450" algn="l" rtl="0">
              <a:spcBef>
                <a:spcPts val="0"/>
              </a:spcBef>
              <a:spcAft>
                <a:spcPts val="0"/>
              </a:spcAft>
              <a:buSzPts val="1100"/>
              <a:buAutoNum type="arabicPeriod"/>
            </a:pPr>
            <a:r>
              <a:rPr lang="en-GB" dirty="0"/>
              <a:t>(Will be true by the time this slide is used:) Submitted to [journal] (will confirm later)</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66200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73cd4c1d1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e73cd4c1d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spcBef>
                <a:spcPts val="0"/>
              </a:spcBef>
              <a:spcAft>
                <a:spcPts val="0"/>
              </a:spcAft>
            </a:pPr>
            <a:r>
              <a:rPr lang="en-AU" sz="1800" b="0" i="0" u="none" strike="noStrike" dirty="0">
                <a:solidFill>
                  <a:srgbClr val="000000"/>
                </a:solidFill>
                <a:effectLst/>
                <a:latin typeface="Arial" panose="020B0604020202020204" pitchFamily="34" charset="0"/>
              </a:rPr>
              <a:t>We use the VCS to trigger to be sensitive to the expected short timescale signals we are search for</a:t>
            </a:r>
            <a:endParaRPr lang="en-AU" b="0" dirty="0">
              <a:effectLst/>
            </a:endParaRPr>
          </a:p>
          <a:p>
            <a:pPr rtl="0">
              <a:spcBef>
                <a:spcPts val="0"/>
              </a:spcBef>
              <a:spcAft>
                <a:spcPts val="0"/>
              </a:spcAft>
            </a:pPr>
            <a:r>
              <a:rPr lang="en-AU" sz="1800" b="0" i="0" u="none" strike="noStrike" dirty="0">
                <a:solidFill>
                  <a:srgbClr val="000000"/>
                </a:solidFill>
                <a:effectLst/>
                <a:latin typeface="Arial" panose="020B0604020202020204" pitchFamily="34" charset="0"/>
              </a:rPr>
              <a:t>The bottom (left) figure shows the prompt signal candidates. The centre of the DTV RFI bands are shown as green horizontal lines. However, note that these bands are quite broad and actually cover most of the 170-200 MHz observing band (Note we didn’t actually do any DTV signal removal as may be suggested by the figure).</a:t>
            </a:r>
            <a:endParaRPr lang="en-AU" b="0" dirty="0">
              <a:effectLst/>
            </a:endParaRPr>
          </a:p>
          <a:p>
            <a:pPr rtl="0">
              <a:spcBef>
                <a:spcPts val="0"/>
              </a:spcBef>
              <a:spcAft>
                <a:spcPts val="0"/>
              </a:spcAft>
            </a:pPr>
            <a:r>
              <a:rPr lang="en-AU" sz="1800" b="0" i="0" u="none" strike="noStrike" dirty="0">
                <a:solidFill>
                  <a:srgbClr val="000000"/>
                </a:solidFill>
                <a:effectLst/>
                <a:latin typeface="Arial" panose="020B0604020202020204" pitchFamily="34" charset="0"/>
              </a:rPr>
              <a:t>The Right figure shows model b) which is looking for an FRB-like signal from the GRB jet-ISM interaction. The black line shows the expected fluence as a function of redshift for an “average” magnetar (B field and period P) formed from a GRB as directed from the plateau phase of many GRB X-ray light curves. The shaded region shows the range in that distribution. </a:t>
            </a:r>
            <a:endParaRPr lang="en-AU" b="0" dirty="0">
              <a:effectLst/>
            </a:endParaRPr>
          </a:p>
          <a:p>
            <a:pPr rtl="0">
              <a:spcBef>
                <a:spcPts val="0"/>
              </a:spcBef>
              <a:spcAft>
                <a:spcPts val="0"/>
              </a:spcAft>
            </a:pPr>
            <a:r>
              <a:rPr lang="en-AU" sz="1800" b="0" i="0" u="none" strike="noStrike" dirty="0">
                <a:solidFill>
                  <a:srgbClr val="000000"/>
                </a:solidFill>
                <a:effectLst/>
                <a:latin typeface="Arial" panose="020B0604020202020204" pitchFamily="34" charset="0"/>
              </a:rPr>
              <a:t>Shaded colours show the fluence limits we have placed from our VCS triggered observations. We also show the fluence measured from our two pulsed candidates. Their redshift was assume based on their DM. </a:t>
            </a:r>
            <a:endParaRPr lang="en-AU" b="0" dirty="0">
              <a:effectLst/>
            </a:endParaRPr>
          </a:p>
          <a:p>
            <a:pPr rtl="0">
              <a:spcBef>
                <a:spcPts val="0"/>
              </a:spcBef>
              <a:spcAft>
                <a:spcPts val="0"/>
              </a:spcAft>
            </a:pPr>
            <a:r>
              <a:rPr lang="en-AU" sz="1800" b="0" i="0" u="none" strike="noStrike" dirty="0">
                <a:solidFill>
                  <a:srgbClr val="000000"/>
                </a:solidFill>
                <a:effectLst/>
                <a:latin typeface="Arial" panose="020B0604020202020204" pitchFamily="34" charset="0"/>
              </a:rPr>
              <a:t>Latencies are much lower now since optimising the triggering system. </a:t>
            </a:r>
            <a:endParaRPr lang="en-AU" b="0" dirty="0">
              <a:effectLst/>
            </a:endParaRPr>
          </a:p>
          <a:p>
            <a:br>
              <a:rPr lang="en-AU" dirty="0"/>
            </a:br>
            <a:endParaRPr dirty="0"/>
          </a:p>
        </p:txBody>
      </p:sp>
    </p:spTree>
    <p:extLst>
      <p:ext uri="{BB962C8B-B14F-4D97-AF65-F5344CB8AC3E}">
        <p14:creationId xmlns:p14="http://schemas.microsoft.com/office/powerpoint/2010/main" val="3119194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73cd4c1d1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e73cd4c1d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Joanna Rankin, another pulsar expert, who has been in the field since the day 1 of pulsar astronomy, thinks this particular is super interesting,…. </a:t>
            </a:r>
          </a:p>
          <a:p>
            <a:pPr marL="0" lvl="0" indent="0" algn="l" rtl="0">
              <a:spcBef>
                <a:spcPts val="0"/>
              </a:spcBef>
              <a:spcAft>
                <a:spcPts val="0"/>
              </a:spcAft>
              <a:buNone/>
            </a:pPr>
            <a:r>
              <a:rPr lang="en-AU" dirty="0"/>
              <a:t>Pulsar does nothing (and absolutely nothing unusual ) if you look at single pulse perspective </a:t>
            </a:r>
            <a:r>
              <a:rPr lang="en-AU" dirty="0" err="1"/>
              <a:t>e.g</a:t>
            </a:r>
            <a:r>
              <a:rPr lang="en-AU" dirty="0"/>
              <a:t>…. See the pulse stack and LRFS on right 2 panels (we can’t get someone like Sammy excited with this…. ) no drifting no nulling…. (and Bradley looked for arcs there is nothing…) </a:t>
            </a:r>
          </a:p>
          <a:p>
            <a:pPr marL="0" lvl="0" indent="0" algn="l" rtl="0">
              <a:spcBef>
                <a:spcPts val="0"/>
              </a:spcBef>
              <a:spcAft>
                <a:spcPts val="0"/>
              </a:spcAft>
              <a:buNone/>
            </a:pPr>
            <a:r>
              <a:rPr lang="en-AU" dirty="0"/>
              <a:t>But look at the profiles – top one some ancient data from Parkes (90s) and bottom panel MWA data (from SMART) G0104 to complement SMART and archival </a:t>
            </a:r>
            <a:r>
              <a:rPr lang="en-AU" dirty="0" err="1"/>
              <a:t>obs</a:t>
            </a:r>
            <a:r>
              <a:rPr lang="en-AU" dirty="0"/>
              <a:t> to cover ~70 MHz to 300 </a:t>
            </a:r>
            <a:r>
              <a:rPr lang="en-AU" dirty="0" err="1"/>
              <a:t>MHz.</a:t>
            </a:r>
            <a:r>
              <a:rPr lang="en-AU" dirty="0"/>
              <a:t> A paper is in prep…. </a:t>
            </a:r>
            <a:endParaRPr dirty="0"/>
          </a:p>
        </p:txBody>
      </p:sp>
    </p:spTree>
    <p:extLst>
      <p:ext uri="{BB962C8B-B14F-4D97-AF65-F5344CB8AC3E}">
        <p14:creationId xmlns:p14="http://schemas.microsoft.com/office/powerpoint/2010/main" val="1322739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7b3c347c73_2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g37b3c347c73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e73cd4c1d1_0_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e73cd4c1d1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863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8/28/25</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16</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16</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1973168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e479d980f2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e479d980f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SMART survey – an ambitious project to survey the southern skies at low </a:t>
            </a:r>
            <a:r>
              <a:rPr lang="en-AU" dirty="0" err="1"/>
              <a:t>freq</a:t>
            </a:r>
            <a:r>
              <a:rPr lang="en-AU" dirty="0"/>
              <a:t> for pulsars and fast transients – first southern sky pulsar in the SKA Low’s band – potentially more sensitive than previous southern surveys </a:t>
            </a:r>
          </a:p>
          <a:p>
            <a:pPr marL="0" lvl="0" indent="0" algn="l" rtl="0">
              <a:spcBef>
                <a:spcPts val="0"/>
              </a:spcBef>
              <a:spcAft>
                <a:spcPts val="0"/>
              </a:spcAft>
              <a:buNone/>
            </a:pPr>
            <a:r>
              <a:rPr lang="en-AU" dirty="0"/>
              <a:t>Nicely leverages the combination of a large </a:t>
            </a:r>
            <a:r>
              <a:rPr lang="en-AU" dirty="0" err="1"/>
              <a:t>FoV</a:t>
            </a:r>
            <a:r>
              <a:rPr lang="en-AU" dirty="0"/>
              <a:t> + VCS, and takes advantage of the compact configuration that was available from time to time…. </a:t>
            </a:r>
          </a:p>
          <a:p>
            <a:pPr marL="0" lvl="0" indent="0" algn="l" rtl="0">
              <a:spcBef>
                <a:spcPts val="0"/>
              </a:spcBef>
              <a:spcAft>
                <a:spcPts val="0"/>
              </a:spcAft>
              <a:buNone/>
            </a:pPr>
            <a:r>
              <a:rPr lang="en-AU" dirty="0"/>
              <a:t>High efficiency in data collection -  &lt; 100 hours opposed to 1000s of hours by other telescopes, but processing cost is substantial, because of the low frequencies, and much finer griding in the search parameter space, </a:t>
            </a:r>
            <a:r>
              <a:rPr lang="en-AU" dirty="0" err="1"/>
              <a:t>e.g,DM</a:t>
            </a:r>
            <a:r>
              <a:rPr lang="en-AU" dirty="0"/>
              <a:t> </a:t>
            </a:r>
          </a:p>
          <a:p>
            <a:pPr marL="0" lvl="0" indent="0" algn="l" rtl="0">
              <a:spcBef>
                <a:spcPts val="0"/>
              </a:spcBef>
              <a:spcAft>
                <a:spcPts val="0"/>
              </a:spcAft>
              <a:buNone/>
            </a:pPr>
            <a:r>
              <a:rPr lang="en-AU" dirty="0"/>
              <a:t>Data collection completed as of last year – we have 4 PB of VCS data that covers the entire sky south of 30 deg, all in VCS mode, and we have at this point has only done a “first pass” (shallow survey) of only a part of the sky…. </a:t>
            </a:r>
          </a:p>
          <a:p>
            <a:pPr marL="0" lvl="0" indent="0" algn="l" rtl="0">
              <a:spcBef>
                <a:spcPts val="0"/>
              </a:spcBef>
              <a:spcAft>
                <a:spcPts val="0"/>
              </a:spcAft>
              <a:buNone/>
            </a:pPr>
            <a:r>
              <a:rPr lang="en-AU" dirty="0"/>
              <a:t>Even that has been a pretty rewarding exercise, 200+ known pulsars detected at low frequencies, many for the first time, as shown by red dots, and several new pulsar discoveries from a small fraction of data scrutinised…. </a:t>
            </a:r>
          </a:p>
        </p:txBody>
      </p:sp>
    </p:spTree>
    <p:extLst>
      <p:ext uri="{BB962C8B-B14F-4D97-AF65-F5344CB8AC3E}">
        <p14:creationId xmlns:p14="http://schemas.microsoft.com/office/powerpoint/2010/main" val="1753528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e479d980f2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e479d980f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SMART survey – an ambitious project to survey the southern skies at low </a:t>
            </a:r>
            <a:r>
              <a:rPr lang="en-AU" dirty="0" err="1"/>
              <a:t>freq</a:t>
            </a:r>
            <a:r>
              <a:rPr lang="en-AU" dirty="0"/>
              <a:t> for pulsars and fast transients – first southern sky pulsar in the SKA Low’s band – potentially more sensitive than previous southern surveys </a:t>
            </a:r>
          </a:p>
          <a:p>
            <a:pPr marL="0" lvl="0" indent="0" algn="l" rtl="0">
              <a:spcBef>
                <a:spcPts val="0"/>
              </a:spcBef>
              <a:spcAft>
                <a:spcPts val="0"/>
              </a:spcAft>
              <a:buNone/>
            </a:pPr>
            <a:r>
              <a:rPr lang="en-AU" dirty="0"/>
              <a:t>Nicely leverages the combination of a large </a:t>
            </a:r>
            <a:r>
              <a:rPr lang="en-AU" dirty="0" err="1"/>
              <a:t>FoV</a:t>
            </a:r>
            <a:r>
              <a:rPr lang="en-AU" dirty="0"/>
              <a:t> + VCS, and takes advantage of the compact configuration that was available from time to time…. </a:t>
            </a:r>
          </a:p>
          <a:p>
            <a:pPr marL="0" lvl="0" indent="0" algn="l" rtl="0">
              <a:spcBef>
                <a:spcPts val="0"/>
              </a:spcBef>
              <a:spcAft>
                <a:spcPts val="0"/>
              </a:spcAft>
              <a:buNone/>
            </a:pPr>
            <a:r>
              <a:rPr lang="en-AU" dirty="0"/>
              <a:t>High efficiency in data collection -  &lt; 100 hours opposed to 1000s of hours by other telescopes, but processing cost is substantial, because of the low frequencies, and much finer griding in the search parameter space, </a:t>
            </a:r>
            <a:r>
              <a:rPr lang="en-AU" dirty="0" err="1"/>
              <a:t>e.g,DM</a:t>
            </a:r>
            <a:r>
              <a:rPr lang="en-AU" dirty="0"/>
              <a:t> </a:t>
            </a:r>
          </a:p>
          <a:p>
            <a:pPr marL="0" lvl="0" indent="0" algn="l" rtl="0">
              <a:spcBef>
                <a:spcPts val="0"/>
              </a:spcBef>
              <a:spcAft>
                <a:spcPts val="0"/>
              </a:spcAft>
              <a:buNone/>
            </a:pPr>
            <a:r>
              <a:rPr lang="en-AU" dirty="0"/>
              <a:t>Data collection completed as of last year – we have 4 PB of VCS data that covers the entire sky south of 30 deg, all in VCS mode, and we have at this point has only done a “first pass” (shallow survey) of only a part of the sky…. </a:t>
            </a:r>
          </a:p>
          <a:p>
            <a:pPr marL="0" lvl="0" indent="0" algn="l" rtl="0">
              <a:spcBef>
                <a:spcPts val="0"/>
              </a:spcBef>
              <a:spcAft>
                <a:spcPts val="0"/>
              </a:spcAft>
              <a:buNone/>
            </a:pPr>
            <a:r>
              <a:rPr lang="en-AU" dirty="0"/>
              <a:t>Even that has been a pretty rewarding exercise, 200+ known pulsars detected at low frequencies, many for the first time, as shown by red dots, and several new pulsar discoveries from a small fraction of data scrutinised…. </a:t>
            </a:r>
          </a:p>
        </p:txBody>
      </p:sp>
    </p:spTree>
    <p:extLst>
      <p:ext uri="{BB962C8B-B14F-4D97-AF65-F5344CB8AC3E}">
        <p14:creationId xmlns:p14="http://schemas.microsoft.com/office/powerpoint/2010/main" val="1847034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The IPTA 2015 Science meeting, Leura, NSW</a:t>
            </a:r>
          </a:p>
        </p:txBody>
      </p:sp>
      <p:sp>
        <p:nvSpPr>
          <p:cNvPr id="5" name="Slide Number Placeholder 4"/>
          <p:cNvSpPr>
            <a:spLocks noGrp="1"/>
          </p:cNvSpPr>
          <p:nvPr>
            <p:ph type="sldNum" sz="quarter" idx="11"/>
          </p:nvPr>
        </p:nvSpPr>
        <p:spPr/>
        <p:txBody>
          <a:bodyPr/>
          <a:lstStyle/>
          <a:p>
            <a:fld id="{3FA75954-64D3-3547-9E41-BA5D253C709A}" type="slidenum">
              <a:rPr lang="en-US" smtClean="0"/>
              <a:t>19</a:t>
            </a:fld>
            <a:endParaRPr lang="en-US"/>
          </a:p>
        </p:txBody>
      </p:sp>
    </p:spTree>
    <p:extLst>
      <p:ext uri="{BB962C8B-B14F-4D97-AF65-F5344CB8AC3E}">
        <p14:creationId xmlns:p14="http://schemas.microsoft.com/office/powerpoint/2010/main" val="2070758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aseline="0" dirty="0"/>
              <a:t>SMART survey would not have been possible without VCS! </a:t>
            </a:r>
          </a:p>
          <a:p>
            <a:r>
              <a:rPr lang="is-IS" baseline="0" dirty="0"/>
              <a:t>Ch1 VCS, Ch2 beamformer </a:t>
            </a:r>
          </a:p>
          <a:p>
            <a:r>
              <a:rPr lang="is-IS" baseline="0" dirty="0"/>
              <a:t>Pulsars – nice intro by susmita and silvia </a:t>
            </a:r>
          </a:p>
        </p:txBody>
      </p:sp>
      <p:sp>
        <p:nvSpPr>
          <p:cNvPr id="4" name="Footer Placeholder 3"/>
          <p:cNvSpPr>
            <a:spLocks noGrp="1"/>
          </p:cNvSpPr>
          <p:nvPr>
            <p:ph type="ftr" sz="quarter" idx="10"/>
          </p:nvPr>
        </p:nvSpPr>
        <p:spPr/>
        <p:txBody>
          <a:bodyPr/>
          <a:lstStyle/>
          <a:p>
            <a:r>
              <a:rPr lang="en-US"/>
              <a:t>The IPTA 2015 Science meeting, Leura, NSW</a:t>
            </a:r>
          </a:p>
        </p:txBody>
      </p:sp>
      <p:sp>
        <p:nvSpPr>
          <p:cNvPr id="5" name="Slide Number Placeholder 4"/>
          <p:cNvSpPr>
            <a:spLocks noGrp="1"/>
          </p:cNvSpPr>
          <p:nvPr>
            <p:ph type="sldNum" sz="quarter" idx="11"/>
          </p:nvPr>
        </p:nvSpPr>
        <p:spPr/>
        <p:txBody>
          <a:bodyPr/>
          <a:lstStyle/>
          <a:p>
            <a:fld id="{3FA75954-64D3-3547-9E41-BA5D253C709A}" type="slidenum">
              <a:rPr lang="en-US" smtClean="0"/>
              <a:t>2</a:t>
            </a:fld>
            <a:endParaRPr lang="en-US"/>
          </a:p>
        </p:txBody>
      </p:sp>
    </p:spTree>
    <p:extLst>
      <p:ext uri="{BB962C8B-B14F-4D97-AF65-F5344CB8AC3E}">
        <p14:creationId xmlns:p14="http://schemas.microsoft.com/office/powerpoint/2010/main" val="3270191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e73cd4c1d1_0_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e73cd4c1d1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0123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Stefan  - SCP was not observed or can’t be observed, but we have done it in VCS for SMART</a:t>
            </a:r>
          </a:p>
          <a:p>
            <a:r>
              <a:rPr lang="en-AU" dirty="0"/>
              <a:t>Why would you detect the Crab? Answer is here…. (nice plot from Chris’ software) </a:t>
            </a:r>
          </a:p>
          <a:p>
            <a:r>
              <a:rPr lang="en-AU" dirty="0"/>
              <a:t>But that was not the intent… test pulsar in the beam (edge of the beam!) is seen in 10 min…. </a:t>
            </a:r>
          </a:p>
          <a:p>
            <a:r>
              <a:rPr lang="en-AU" dirty="0"/>
              <a:t>So all ticked of…. </a:t>
            </a:r>
            <a:endParaRPr lang="en-US" dirty="0"/>
          </a:p>
        </p:txBody>
      </p:sp>
      <p:sp>
        <p:nvSpPr>
          <p:cNvPr id="4" name="Footer Placeholder 3"/>
          <p:cNvSpPr>
            <a:spLocks noGrp="1"/>
          </p:cNvSpPr>
          <p:nvPr>
            <p:ph type="ftr" sz="quarter" idx="10"/>
          </p:nvPr>
        </p:nvSpPr>
        <p:spPr/>
        <p:txBody>
          <a:bodyPr/>
          <a:lstStyle/>
          <a:p>
            <a:r>
              <a:rPr lang="en-US"/>
              <a:t>The IPTA 2015 Science meeting, Leura, NSW</a:t>
            </a:r>
          </a:p>
        </p:txBody>
      </p:sp>
      <p:sp>
        <p:nvSpPr>
          <p:cNvPr id="5" name="Slide Number Placeholder 4"/>
          <p:cNvSpPr>
            <a:spLocks noGrp="1"/>
          </p:cNvSpPr>
          <p:nvPr>
            <p:ph type="sldNum" sz="quarter" idx="11"/>
          </p:nvPr>
        </p:nvSpPr>
        <p:spPr/>
        <p:txBody>
          <a:bodyPr/>
          <a:lstStyle/>
          <a:p>
            <a:fld id="{3FA75954-64D3-3547-9E41-BA5D253C709A}" type="slidenum">
              <a:rPr lang="en-US" smtClean="0"/>
              <a:t>4</a:t>
            </a:fld>
            <a:endParaRPr lang="en-US"/>
          </a:p>
        </p:txBody>
      </p:sp>
    </p:spTree>
    <p:extLst>
      <p:ext uri="{BB962C8B-B14F-4D97-AF65-F5344CB8AC3E}">
        <p14:creationId xmlns:p14="http://schemas.microsoft.com/office/powerpoint/2010/main" val="1347550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e479d980f2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e479d980f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You will hear from Chia Min in detail on progress with processing and new discoveries…. </a:t>
            </a:r>
          </a:p>
          <a:p>
            <a:pPr marL="0" lvl="0" indent="0" algn="l" rtl="0">
              <a:spcBef>
                <a:spcPts val="0"/>
              </a:spcBef>
              <a:spcAft>
                <a:spcPts val="0"/>
              </a:spcAft>
              <a:buNone/>
            </a:pPr>
            <a:r>
              <a:rPr lang="en-AU" dirty="0"/>
              <a:t>Gold – first pass discoveries</a:t>
            </a:r>
          </a:p>
          <a:p>
            <a:pPr marL="0" lvl="0" indent="0" algn="l" rtl="0">
              <a:spcBef>
                <a:spcPts val="0"/>
              </a:spcBef>
              <a:spcAft>
                <a:spcPts val="0"/>
              </a:spcAft>
              <a:buNone/>
            </a:pPr>
            <a:r>
              <a:rPr lang="en-AU" dirty="0"/>
              <a:t>White stars – second pass ones</a:t>
            </a:r>
          </a:p>
          <a:p>
            <a:pPr marL="0" lvl="0" indent="0" algn="l" rtl="0">
              <a:spcBef>
                <a:spcPts val="0"/>
              </a:spcBef>
              <a:spcAft>
                <a:spcPts val="0"/>
              </a:spcAft>
              <a:buNone/>
            </a:pPr>
            <a:r>
              <a:rPr lang="en-AU" dirty="0"/>
              <a:t>3-fold increase in the new pulsar count, some of them are real goodies, stay tuned for chia min’s talk…. </a:t>
            </a:r>
          </a:p>
          <a:p>
            <a:pPr marL="0" lvl="0" indent="0" algn="l" rtl="0">
              <a:spcBef>
                <a:spcPts val="0"/>
              </a:spcBef>
              <a:spcAft>
                <a:spcPts val="0"/>
              </a:spcAft>
              <a:buNone/>
            </a:pPr>
            <a:r>
              <a:rPr lang="en-AU" dirty="0"/>
              <a:t>Processed only a small fraction so far…. Will leave it to Chia Min and Piyush to delve into the details… </a:t>
            </a:r>
          </a:p>
          <a:p>
            <a:pPr marL="0" lvl="0" indent="0" algn="l" rtl="0">
              <a:spcBef>
                <a:spcPts val="0"/>
              </a:spcBef>
              <a:spcAft>
                <a:spcPts val="0"/>
              </a:spcAft>
              <a:buNone/>
            </a:pPr>
            <a:r>
              <a:rPr lang="en-AU" dirty="0"/>
              <a:t>Current focus – completion of a southern cap survey (and includes south pole) </a:t>
            </a:r>
          </a:p>
        </p:txBody>
      </p:sp>
    </p:spTree>
    <p:extLst>
      <p:ext uri="{BB962C8B-B14F-4D97-AF65-F5344CB8AC3E}">
        <p14:creationId xmlns:p14="http://schemas.microsoft.com/office/powerpoint/2010/main" val="4070288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Important for initiating follow-up for regular timing observations, and also for follow-up using other telescopes (</a:t>
            </a:r>
            <a:r>
              <a:rPr lang="en-AU" dirty="0" err="1"/>
              <a:t>e.g</a:t>
            </a:r>
            <a:r>
              <a:rPr lang="en-AU" dirty="0"/>
              <a:t>, GMRT and Parkes) that operate at higher frequencies – we need positions good to at least a couple of arcmin</a:t>
            </a:r>
          </a:p>
          <a:p>
            <a:pPr marL="0" lvl="0" indent="0" algn="l" rtl="0">
              <a:spcBef>
                <a:spcPts val="0"/>
              </a:spcBef>
              <a:spcAft>
                <a:spcPts val="0"/>
              </a:spcAft>
              <a:buNone/>
            </a:pPr>
            <a:r>
              <a:rPr lang="en-AU" dirty="0"/>
              <a:t>In the past…. Earlier we used to use a likelihood approach, and in the process stumbled upon problems, so now developing a new method that is more robust and will give us localisation (error) maps – this is  work in progress by Bradley and </a:t>
            </a:r>
            <a:r>
              <a:rPr lang="en-AU" dirty="0" err="1"/>
              <a:t>Arash</a:t>
            </a:r>
            <a:r>
              <a:rPr lang="en-AU" dirty="0"/>
              <a:t>… motivated by SMART needs but the idea is to make this more generic so you can use it for other science applications as well e.g. localise a transient detected in TAB or improve a pulsar position etc.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e479d980f2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e479d980f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Finding new pulsars and doing science with them is the primary goal of SMART</a:t>
            </a:r>
          </a:p>
          <a:p>
            <a:pPr marL="0" lvl="0" indent="0" algn="l" rtl="0">
              <a:spcBef>
                <a:spcPts val="0"/>
              </a:spcBef>
              <a:spcAft>
                <a:spcPts val="0"/>
              </a:spcAft>
              <a:buNone/>
            </a:pPr>
            <a:r>
              <a:rPr lang="en-AU" dirty="0"/>
              <a:t>But SMART data is also like a digital record of the entire sky so we can also use it to make a low frequency catalogue of pulsar detections</a:t>
            </a:r>
          </a:p>
          <a:p>
            <a:pPr marL="0" lvl="0" indent="0" algn="l" rtl="0">
              <a:spcBef>
                <a:spcPts val="0"/>
              </a:spcBef>
              <a:spcAft>
                <a:spcPts val="0"/>
              </a:spcAft>
              <a:buNone/>
            </a:pPr>
            <a:r>
              <a:rPr lang="en-AU" dirty="0"/>
              <a:t>In smart paper II we reported 180 pulsars</a:t>
            </a:r>
          </a:p>
          <a:p>
            <a:pPr marL="0" lvl="0" indent="0" algn="l" rtl="0">
              <a:spcBef>
                <a:spcPts val="0"/>
              </a:spcBef>
              <a:spcAft>
                <a:spcPts val="0"/>
              </a:spcAft>
              <a:buNone/>
            </a:pPr>
            <a:r>
              <a:rPr lang="en-AU" dirty="0"/>
              <a:t>Here is an updated plot from Chris, we have gone up to 250+ most from galactic plane </a:t>
            </a:r>
          </a:p>
          <a:p>
            <a:pPr marL="0" lvl="0" indent="0" algn="l" rtl="0">
              <a:spcBef>
                <a:spcPts val="0"/>
              </a:spcBef>
              <a:spcAft>
                <a:spcPts val="0"/>
              </a:spcAft>
              <a:buNone/>
            </a:pPr>
            <a:r>
              <a:rPr lang="en-AU" dirty="0"/>
              <a:t>Plan is to make all data products available through data release – will be done in 2 </a:t>
            </a:r>
            <a:r>
              <a:rPr lang="en-AU" dirty="0" err="1"/>
              <a:t>ppaers</a:t>
            </a:r>
            <a:r>
              <a:rPr lang="en-AU" dirty="0"/>
              <a:t> III by Chris you will hear soon, and paper IV is in prep. We have made excellent progress, hopefully in a couple of months. </a:t>
            </a:r>
          </a:p>
        </p:txBody>
      </p:sp>
    </p:spTree>
    <p:extLst>
      <p:ext uri="{BB962C8B-B14F-4D97-AF65-F5344CB8AC3E}">
        <p14:creationId xmlns:p14="http://schemas.microsoft.com/office/powerpoint/2010/main" val="3174056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e479d980f2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e479d980f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SMART survey – an ambitious project to survey the southern skies at low </a:t>
            </a:r>
            <a:r>
              <a:rPr lang="en-AU" dirty="0" err="1"/>
              <a:t>freq</a:t>
            </a:r>
            <a:r>
              <a:rPr lang="en-AU" dirty="0"/>
              <a:t> for pulsars and fast transients – first southern sky pulsar in the SKA Low’s band – potentially more sensitive than previous southern surveys </a:t>
            </a:r>
          </a:p>
          <a:p>
            <a:pPr marL="0" lvl="0" indent="0" algn="l" rtl="0">
              <a:spcBef>
                <a:spcPts val="0"/>
              </a:spcBef>
              <a:spcAft>
                <a:spcPts val="0"/>
              </a:spcAft>
              <a:buNone/>
            </a:pPr>
            <a:r>
              <a:rPr lang="en-AU" dirty="0"/>
              <a:t>Nicely leverages the combination of a large </a:t>
            </a:r>
            <a:r>
              <a:rPr lang="en-AU" dirty="0" err="1"/>
              <a:t>FoV</a:t>
            </a:r>
            <a:r>
              <a:rPr lang="en-AU" dirty="0"/>
              <a:t> + VCS, and takes advantage of the compact configuration that was available from time to time…. </a:t>
            </a:r>
          </a:p>
          <a:p>
            <a:pPr marL="0" lvl="0" indent="0" algn="l" rtl="0">
              <a:spcBef>
                <a:spcPts val="0"/>
              </a:spcBef>
              <a:spcAft>
                <a:spcPts val="0"/>
              </a:spcAft>
              <a:buNone/>
            </a:pPr>
            <a:r>
              <a:rPr lang="en-AU" dirty="0"/>
              <a:t>High efficiency in data collection -  &lt; 100 hours opposed to 1000s of hours by other telescopes, but processing cost is substantial, because of the low frequencies, and much finer griding in the search parameter space, </a:t>
            </a:r>
            <a:r>
              <a:rPr lang="en-AU" dirty="0" err="1"/>
              <a:t>e.g,DM</a:t>
            </a:r>
            <a:r>
              <a:rPr lang="en-AU" dirty="0"/>
              <a:t> </a:t>
            </a:r>
          </a:p>
          <a:p>
            <a:pPr marL="0" lvl="0" indent="0" algn="l" rtl="0">
              <a:spcBef>
                <a:spcPts val="0"/>
              </a:spcBef>
              <a:spcAft>
                <a:spcPts val="0"/>
              </a:spcAft>
              <a:buNone/>
            </a:pPr>
            <a:r>
              <a:rPr lang="en-AU" dirty="0"/>
              <a:t>Data collection completed as of last year – we have 4 PB of VCS data that covers the entire sky south of 30 deg, all in VCS mode, and we have at this point has only done a “first pass” (shallow survey) of only a part of the sky…. </a:t>
            </a:r>
          </a:p>
          <a:p>
            <a:pPr marL="0" lvl="0" indent="0" algn="l" rtl="0">
              <a:spcBef>
                <a:spcPts val="0"/>
              </a:spcBef>
              <a:spcAft>
                <a:spcPts val="0"/>
              </a:spcAft>
              <a:buNone/>
            </a:pPr>
            <a:r>
              <a:rPr lang="en-AU" dirty="0"/>
              <a:t>Even that has been a pretty rewarding exercise, 200+ known pulsars detected at low frequencies, many for the first time, as shown by red dots, and several new pulsar discoveries from a small fraction of data scrutinised…. </a:t>
            </a:r>
          </a:p>
        </p:txBody>
      </p:sp>
    </p:spTree>
    <p:extLst>
      <p:ext uri="{BB962C8B-B14F-4D97-AF65-F5344CB8AC3E}">
        <p14:creationId xmlns:p14="http://schemas.microsoft.com/office/powerpoint/2010/main" val="1817116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73cd4c1d1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e73cd4c1d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4345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6800" y="670561"/>
            <a:ext cx="5262880" cy="2929890"/>
          </a:xfrm>
        </p:spPr>
        <p:txBody>
          <a:bodyPr anchor="b" anchorCtr="0"/>
          <a:lstStyle>
            <a:lvl1pPr algn="l">
              <a:defRPr b="0" i="0" baseline="0">
                <a:solidFill>
                  <a:srgbClr val="000000"/>
                </a:solidFill>
                <a:latin typeface="Arial"/>
                <a:cs typeface="Arial"/>
              </a:defRPr>
            </a:lvl1pPr>
          </a:lstStyle>
          <a:p>
            <a:r>
              <a:rPr lang="en-AU" dirty="0"/>
              <a:t>Click to edit title</a:t>
            </a:r>
            <a:endParaRPr lang="en-US" dirty="0"/>
          </a:p>
        </p:txBody>
      </p:sp>
      <p:sp>
        <p:nvSpPr>
          <p:cNvPr id="3" name="Subtitle 2"/>
          <p:cNvSpPr>
            <a:spLocks noGrp="1"/>
          </p:cNvSpPr>
          <p:nvPr>
            <p:ph type="subTitle" idx="1"/>
          </p:nvPr>
        </p:nvSpPr>
        <p:spPr>
          <a:xfrm>
            <a:off x="3606800" y="4145280"/>
            <a:ext cx="5262880" cy="1097280"/>
          </a:xfrm>
        </p:spPr>
        <p:txBody>
          <a:bodyPr anchor="t" anchorCtr="0">
            <a:normAutofit/>
          </a:bodyPr>
          <a:lstStyle>
            <a:lvl1pPr marL="0" indent="0" algn="l">
              <a:buNone/>
              <a:defRPr sz="2400" b="0" i="0" baseline="0">
                <a:solidFill>
                  <a:srgbClr val="000000"/>
                </a:solidFill>
                <a:latin typeface="Arial"/>
                <a:cs typeface="Arial"/>
              </a:defRPr>
            </a:lvl1pPr>
            <a:lvl2pPr marL="0" indent="0" algn="l">
              <a:buNone/>
              <a:defRPr sz="2200" b="0" i="0">
                <a:solidFill>
                  <a:srgbClr val="000000"/>
                </a:solidFill>
                <a:latin typeface="Arial"/>
                <a:cs typeface="Aria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a:t>
            </a:r>
          </a:p>
          <a:p>
            <a:pPr lvl="1"/>
            <a:r>
              <a:rPr lang="en-AU" dirty="0" err="1"/>
              <a:t>Subsubtitle</a:t>
            </a:r>
            <a:endParaRPr lang="en-US" dirty="0"/>
          </a:p>
        </p:txBody>
      </p:sp>
    </p:spTree>
    <p:extLst>
      <p:ext uri="{BB962C8B-B14F-4D97-AF65-F5344CB8AC3E}">
        <p14:creationId xmlns:p14="http://schemas.microsoft.com/office/powerpoint/2010/main" val="4070560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badi MT Condensed Light" panose="020B0306030101010103" pitchFamily="34" charset="77"/>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venir Next" panose="020B0503020202020204" pitchFamily="34" charset="0"/>
              </a:defRPr>
            </a:lvl1pPr>
            <a:lvl2pPr>
              <a:defRPr>
                <a:latin typeface="Avenir Next" panose="020B0503020202020204" pitchFamily="34" charset="0"/>
              </a:defRPr>
            </a:lvl2pPr>
            <a:lvl3pPr>
              <a:defRPr>
                <a:latin typeface="Avenir Next" panose="020B0503020202020204" pitchFamily="34" charset="0"/>
              </a:defRPr>
            </a:lvl3pPr>
            <a:lvl4pPr>
              <a:defRPr>
                <a:latin typeface="Avenir Next" panose="020B0503020202020204" pitchFamily="34" charset="0"/>
              </a:defRPr>
            </a:lvl4pPr>
            <a:lvl5pPr>
              <a:defRPr>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2024 May</a:t>
            </a:r>
          </a:p>
        </p:txBody>
      </p:sp>
      <p:sp>
        <p:nvSpPr>
          <p:cNvPr id="5" name="Footer Placeholder 4"/>
          <p:cNvSpPr>
            <a:spLocks noGrp="1"/>
          </p:cNvSpPr>
          <p:nvPr>
            <p:ph type="ftr" sz="quarter" idx="11"/>
          </p:nvPr>
        </p:nvSpPr>
        <p:spPr/>
        <p:txBody>
          <a:bodyPr/>
          <a:lstStyle/>
          <a:p>
            <a:r>
              <a:rPr lang="en-US">
                <a:solidFill>
                  <a:prstClr val="black">
                    <a:tint val="75000"/>
                  </a:prstClr>
                </a:solidFill>
                <a:latin typeface="Calibri"/>
              </a:rPr>
              <a:t>Stanford  ISM</a:t>
            </a:r>
          </a:p>
        </p:txBody>
      </p:sp>
      <p:sp>
        <p:nvSpPr>
          <p:cNvPr id="6" name="Slide Number Placeholder 5"/>
          <p:cNvSpPr>
            <a:spLocks noGrp="1"/>
          </p:cNvSpPr>
          <p:nvPr>
            <p:ph type="sldNum" sz="quarter" idx="12"/>
          </p:nvPr>
        </p:nvSpPr>
        <p:spPr/>
        <p:txBody>
          <a:bodyPr/>
          <a:lstStyle/>
          <a:p>
            <a:fld id="{50518D95-076C-074B-9658-76215B711CD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2788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534646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559B5CD-97EE-454D-9E9F-7CF7580FE560}" type="slidenum">
              <a:rPr lang="en-AU" smtClean="0"/>
              <a:t>‹#›</a:t>
            </a:fld>
            <a:endParaRPr lang="en-AU"/>
          </a:p>
        </p:txBody>
      </p:sp>
    </p:spTree>
    <p:extLst>
      <p:ext uri="{BB962C8B-B14F-4D97-AF65-F5344CB8AC3E}">
        <p14:creationId xmlns:p14="http://schemas.microsoft.com/office/powerpoint/2010/main" val="317867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9680" y="132080"/>
            <a:ext cx="7670800" cy="650240"/>
          </a:xfrm>
        </p:spPr>
        <p:txBody>
          <a:bodyPr/>
          <a:lstStyle/>
          <a:p>
            <a:r>
              <a:rPr lang="en-AU" dirty="0"/>
              <a:t>Click to edit</a:t>
            </a:r>
            <a:endParaRPr lang="en-US" dirty="0"/>
          </a:p>
        </p:txBody>
      </p:sp>
      <p:sp>
        <p:nvSpPr>
          <p:cNvPr id="3" name="Footer Placeholder 2"/>
          <p:cNvSpPr>
            <a:spLocks noGrp="1"/>
          </p:cNvSpPr>
          <p:nvPr>
            <p:ph type="ftr" sz="quarter" idx="10"/>
          </p:nvPr>
        </p:nvSpPr>
        <p:spPr/>
        <p:txBody>
          <a:bodyPr/>
          <a:lstStyle/>
          <a:p>
            <a:r>
              <a:rPr lang="en-US"/>
              <a:t>Free Range Science – Bendigo </a:t>
            </a:r>
            <a:endParaRPr lang="en-US" dirty="0"/>
          </a:p>
        </p:txBody>
      </p:sp>
      <p:sp>
        <p:nvSpPr>
          <p:cNvPr id="7" name="Slide Number Placeholder 5"/>
          <p:cNvSpPr txBox="1">
            <a:spLocks/>
          </p:cNvSpPr>
          <p:nvPr userDrawn="1"/>
        </p:nvSpPr>
        <p:spPr>
          <a:xfrm>
            <a:off x="8707120" y="6583680"/>
            <a:ext cx="447040" cy="26987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D1588C-AB24-5646-A060-72B6CDFB3A51}" type="slidenum">
              <a:rPr lang="en-US" smtClean="0"/>
              <a:pPr/>
              <a:t>‹#›</a:t>
            </a:fld>
            <a:endParaRPr lang="en-US" dirty="0"/>
          </a:p>
        </p:txBody>
      </p:sp>
      <p:sp>
        <p:nvSpPr>
          <p:cNvPr id="9" name="Slide Number Placeholder 8"/>
          <p:cNvSpPr>
            <a:spLocks noGrp="1"/>
          </p:cNvSpPr>
          <p:nvPr>
            <p:ph type="sldNum" sz="quarter" idx="13"/>
          </p:nvPr>
        </p:nvSpPr>
        <p:spPr/>
        <p:txBody>
          <a:bodyPr/>
          <a:lstStyle/>
          <a:p>
            <a:fld id="{93D1588C-AB24-5646-A060-72B6CDFB3A51}" type="slidenum">
              <a:rPr lang="en-US" smtClean="0"/>
              <a:pPr/>
              <a:t>‹#›</a:t>
            </a:fld>
            <a:endParaRPr lang="en-US" dirty="0"/>
          </a:p>
        </p:txBody>
      </p:sp>
      <p:sp>
        <p:nvSpPr>
          <p:cNvPr id="11" name="Text Placeholder 10"/>
          <p:cNvSpPr>
            <a:spLocks noGrp="1"/>
          </p:cNvSpPr>
          <p:nvPr>
            <p:ph type="body" sz="quarter" idx="14"/>
          </p:nvPr>
        </p:nvSpPr>
        <p:spPr>
          <a:xfrm>
            <a:off x="333375" y="1158875"/>
            <a:ext cx="8586788" cy="5211763"/>
          </a:xfrm>
        </p:spPr>
        <p:txBody>
          <a:bodyPr/>
          <a:lstStyle/>
          <a:p>
            <a:pPr lvl="0"/>
            <a:r>
              <a:rPr lang="en-AU" dirty="0"/>
              <a:t>Click to edit</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2322385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9680" y="132080"/>
            <a:ext cx="7518400" cy="650240"/>
          </a:xfrm>
        </p:spPr>
        <p:txBody>
          <a:bodyPr/>
          <a:lstStyle/>
          <a:p>
            <a:r>
              <a:rPr lang="en-AU" dirty="0"/>
              <a:t>Click to edit</a:t>
            </a:r>
            <a:endParaRPr lang="en-US" dirty="0"/>
          </a:p>
        </p:txBody>
      </p:sp>
      <p:sp>
        <p:nvSpPr>
          <p:cNvPr id="3" name="Footer Placeholder 2"/>
          <p:cNvSpPr>
            <a:spLocks noGrp="1"/>
          </p:cNvSpPr>
          <p:nvPr>
            <p:ph type="ftr" sz="quarter" idx="10"/>
          </p:nvPr>
        </p:nvSpPr>
        <p:spPr/>
        <p:txBody>
          <a:bodyPr/>
          <a:lstStyle/>
          <a:p>
            <a:r>
              <a:rPr lang="en-US"/>
              <a:t>Free Range Science – Bendigo </a:t>
            </a:r>
            <a:endParaRPr lang="en-US" dirty="0"/>
          </a:p>
        </p:txBody>
      </p:sp>
      <p:sp>
        <p:nvSpPr>
          <p:cNvPr id="4" name="Slide Number Placeholder 3"/>
          <p:cNvSpPr>
            <a:spLocks noGrp="1"/>
          </p:cNvSpPr>
          <p:nvPr>
            <p:ph type="sldNum" sz="quarter" idx="11"/>
          </p:nvPr>
        </p:nvSpPr>
        <p:spPr/>
        <p:txBody>
          <a:bodyPr/>
          <a:lstStyle/>
          <a:p>
            <a:fld id="{93D1588C-AB24-5646-A060-72B6CDFB3A51}" type="slidenum">
              <a:rPr lang="en-US" smtClean="0"/>
              <a:pPr/>
              <a:t>‹#›</a:t>
            </a:fld>
            <a:endParaRPr lang="en-US" dirty="0"/>
          </a:p>
        </p:txBody>
      </p:sp>
      <p:sp>
        <p:nvSpPr>
          <p:cNvPr id="5" name="Text Placeholder 2"/>
          <p:cNvSpPr>
            <a:spLocks noGrp="1"/>
          </p:cNvSpPr>
          <p:nvPr>
            <p:ph idx="1"/>
          </p:nvPr>
        </p:nvSpPr>
        <p:spPr>
          <a:xfrm>
            <a:off x="457200" y="1158240"/>
            <a:ext cx="4287520" cy="4967923"/>
          </a:xfrm>
          <a:prstGeom prst="rect">
            <a:avLst/>
          </a:prstGeom>
        </p:spPr>
        <p:txBody>
          <a:bodyPr vert="horz" lIns="91440" tIns="45720" rIns="91440" bIns="45720" rtlCol="0">
            <a:normAutofit/>
          </a:bodyPr>
          <a:lstStyle>
            <a:lvl1pPr>
              <a:defRPr>
                <a:solidFill>
                  <a:srgbClr val="CD0920"/>
                </a:solidFill>
              </a:defRPr>
            </a:lvl1pPr>
          </a:lstStyle>
          <a:p>
            <a:pPr lvl="0"/>
            <a:r>
              <a:rPr lang="en-AU" dirty="0"/>
              <a:t>Click to edit</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Picture Placeholder 6"/>
          <p:cNvSpPr>
            <a:spLocks noGrp="1"/>
          </p:cNvSpPr>
          <p:nvPr>
            <p:ph type="pic" sz="quarter" idx="12"/>
          </p:nvPr>
        </p:nvSpPr>
        <p:spPr>
          <a:xfrm>
            <a:off x="4886325" y="1158875"/>
            <a:ext cx="3881438" cy="4967288"/>
          </a:xfrm>
        </p:spPr>
        <p:txBody>
          <a:bodyPr/>
          <a:lstStyle/>
          <a:p>
            <a:endParaRPr lang="en-US"/>
          </a:p>
        </p:txBody>
      </p:sp>
    </p:spTree>
    <p:extLst>
      <p:ext uri="{BB962C8B-B14F-4D97-AF65-F5344CB8AC3E}">
        <p14:creationId xmlns:p14="http://schemas.microsoft.com/office/powerpoint/2010/main" val="2052515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ption and Landscape Imag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9680" y="132080"/>
            <a:ext cx="7518400" cy="650240"/>
          </a:xfrm>
        </p:spPr>
        <p:txBody>
          <a:bodyPr/>
          <a:lstStyle/>
          <a:p>
            <a:r>
              <a:rPr lang="en-AU" dirty="0"/>
              <a:t>Click to edit</a:t>
            </a:r>
            <a:endParaRPr lang="en-US" dirty="0"/>
          </a:p>
        </p:txBody>
      </p:sp>
      <p:sp>
        <p:nvSpPr>
          <p:cNvPr id="3" name="Footer Placeholder 2"/>
          <p:cNvSpPr>
            <a:spLocks noGrp="1"/>
          </p:cNvSpPr>
          <p:nvPr>
            <p:ph type="ftr" sz="quarter" idx="10"/>
          </p:nvPr>
        </p:nvSpPr>
        <p:spPr/>
        <p:txBody>
          <a:bodyPr/>
          <a:lstStyle/>
          <a:p>
            <a:r>
              <a:rPr lang="en-US"/>
              <a:t>Free Range Science – Bendigo </a:t>
            </a:r>
            <a:endParaRPr lang="en-US" dirty="0"/>
          </a:p>
        </p:txBody>
      </p:sp>
      <p:sp>
        <p:nvSpPr>
          <p:cNvPr id="4" name="Slide Number Placeholder 3"/>
          <p:cNvSpPr>
            <a:spLocks noGrp="1"/>
          </p:cNvSpPr>
          <p:nvPr>
            <p:ph type="sldNum" sz="quarter" idx="11"/>
          </p:nvPr>
        </p:nvSpPr>
        <p:spPr/>
        <p:txBody>
          <a:bodyPr/>
          <a:lstStyle/>
          <a:p>
            <a:fld id="{93D1588C-AB24-5646-A060-72B6CDFB3A51}" type="slidenum">
              <a:rPr lang="en-US" smtClean="0"/>
              <a:pPr/>
              <a:t>‹#›</a:t>
            </a:fld>
            <a:endParaRPr lang="en-US" dirty="0"/>
          </a:p>
        </p:txBody>
      </p:sp>
      <p:sp>
        <p:nvSpPr>
          <p:cNvPr id="6" name="Picture Placeholder 6"/>
          <p:cNvSpPr>
            <a:spLocks noGrp="1"/>
          </p:cNvSpPr>
          <p:nvPr>
            <p:ph type="pic" sz="quarter" idx="12"/>
          </p:nvPr>
        </p:nvSpPr>
        <p:spPr>
          <a:xfrm>
            <a:off x="325120" y="1158875"/>
            <a:ext cx="8442643" cy="4104005"/>
          </a:xfrm>
        </p:spPr>
        <p:txBody>
          <a:bodyPr/>
          <a:lstStyle/>
          <a:p>
            <a:endParaRPr lang="en-US" dirty="0"/>
          </a:p>
        </p:txBody>
      </p:sp>
      <p:sp>
        <p:nvSpPr>
          <p:cNvPr id="9" name="Text Placeholder 8"/>
          <p:cNvSpPr>
            <a:spLocks noGrp="1"/>
          </p:cNvSpPr>
          <p:nvPr>
            <p:ph type="body" sz="quarter" idx="13"/>
          </p:nvPr>
        </p:nvSpPr>
        <p:spPr>
          <a:xfrm>
            <a:off x="325438" y="5414963"/>
            <a:ext cx="8442325" cy="1077912"/>
          </a:xfrm>
        </p:spPr>
        <p:txBody>
          <a:bodyPr/>
          <a:lstStyle>
            <a:lvl1pPr algn="ctr">
              <a:defRPr sz="2400"/>
            </a:lvl1pPr>
            <a:lvl2pPr algn="ctr">
              <a:defRPr/>
            </a:lvl2pPr>
            <a:lvl3pPr marL="0" indent="0" algn="ctr">
              <a:buNone/>
              <a:defRPr sz="2400"/>
            </a:lvl3pPr>
            <a:lvl4pPr marL="0" indent="0" algn="ctr">
              <a:buNone/>
              <a:defRPr sz="2400"/>
            </a:lvl4pPr>
            <a:lvl5pPr marL="0" indent="0" algn="ctr">
              <a:buNone/>
              <a:defRPr sz="2400"/>
            </a:lvl5pPr>
          </a:lstStyle>
          <a:p>
            <a:pPr lvl="0"/>
            <a:r>
              <a:rPr lang="en-AU" dirty="0"/>
              <a:t>Click to edit</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941314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6800" y="3850640"/>
            <a:ext cx="5262880" cy="833120"/>
          </a:xfrm>
        </p:spPr>
        <p:txBody>
          <a:bodyPr anchor="b" anchorCtr="0">
            <a:normAutofit/>
          </a:bodyPr>
          <a:lstStyle>
            <a:lvl1pPr algn="l">
              <a:defRPr sz="2800" b="0" i="0" baseline="0">
                <a:solidFill>
                  <a:srgbClr val="000000"/>
                </a:solidFill>
                <a:latin typeface="Arial"/>
                <a:cs typeface="Arial"/>
              </a:defRPr>
            </a:lvl1pPr>
          </a:lstStyle>
          <a:p>
            <a:r>
              <a:rPr lang="en-US" dirty="0"/>
              <a:t>Click to edit title</a:t>
            </a:r>
          </a:p>
        </p:txBody>
      </p:sp>
      <p:sp>
        <p:nvSpPr>
          <p:cNvPr id="3" name="Subtitle 2"/>
          <p:cNvSpPr>
            <a:spLocks noGrp="1"/>
          </p:cNvSpPr>
          <p:nvPr>
            <p:ph type="subTitle" idx="1" hasCustomPrompt="1"/>
          </p:nvPr>
        </p:nvSpPr>
        <p:spPr>
          <a:xfrm>
            <a:off x="3606800" y="4765040"/>
            <a:ext cx="5262880" cy="477520"/>
          </a:xfrm>
        </p:spPr>
        <p:txBody>
          <a:bodyPr anchor="t" anchorCtr="0">
            <a:normAutofit/>
          </a:bodyPr>
          <a:lstStyle>
            <a:lvl1pPr marL="0" indent="0" algn="l">
              <a:buNone/>
              <a:defRPr sz="2000" b="0" i="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subtitle</a:t>
            </a:r>
            <a:endParaRPr lang="en-US" dirty="0"/>
          </a:p>
        </p:txBody>
      </p:sp>
      <p:sp>
        <p:nvSpPr>
          <p:cNvPr id="5" name="Picture Placeholder 4"/>
          <p:cNvSpPr>
            <a:spLocks noGrp="1"/>
          </p:cNvSpPr>
          <p:nvPr>
            <p:ph type="pic" sz="quarter" idx="10"/>
          </p:nvPr>
        </p:nvSpPr>
        <p:spPr>
          <a:xfrm>
            <a:off x="3606799" y="599440"/>
            <a:ext cx="5262563" cy="3159760"/>
          </a:xfrm>
        </p:spPr>
        <p:txBody>
          <a:bodyPr/>
          <a:lstStyle/>
          <a:p>
            <a:endParaRPr lang="en-US"/>
          </a:p>
        </p:txBody>
      </p:sp>
    </p:spTree>
    <p:extLst>
      <p:ext uri="{BB962C8B-B14F-4D97-AF65-F5344CB8AC3E}">
        <p14:creationId xmlns:p14="http://schemas.microsoft.com/office/powerpoint/2010/main" val="2968587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a:xfrm>
            <a:off x="457200" y="6421438"/>
            <a:ext cx="2133600" cy="365125"/>
          </a:xfrm>
          <a:prstGeom prst="rect">
            <a:avLst/>
          </a:prstGeom>
        </p:spPr>
        <p:txBody>
          <a:bodyPr/>
          <a:lstStyle>
            <a:lvl1pPr>
              <a:defRPr/>
            </a:lvl1pPr>
          </a:lstStyle>
          <a:p>
            <a:pPr>
              <a:defRPr/>
            </a:pPr>
            <a:fld id="{E5E43949-A284-C845-8D25-1344035F1446}" type="datetimeFigureOut">
              <a:rPr lang="en-US"/>
              <a:pPr>
                <a:defRPr/>
              </a:pPr>
              <a:t>8/28/25</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5A4D5825-5AD5-3146-B1DD-784377387087}" type="slidenum">
              <a:rPr lang="en-US"/>
              <a:pPr>
                <a:defRPr/>
              </a:pPr>
              <a:t>‹#›</a:t>
            </a:fld>
            <a:endParaRPr lang="en-US"/>
          </a:p>
        </p:txBody>
      </p:sp>
    </p:spTree>
    <p:extLst>
      <p:ext uri="{BB962C8B-B14F-4D97-AF65-F5344CB8AC3E}">
        <p14:creationId xmlns:p14="http://schemas.microsoft.com/office/powerpoint/2010/main" val="1013589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1123122" y="331304"/>
            <a:ext cx="7392300" cy="349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9" name="Google Shape;49;p8"/>
          <p:cNvSpPr txBox="1">
            <a:spLocks noGrp="1"/>
          </p:cNvSpPr>
          <p:nvPr>
            <p:ph type="body" idx="1"/>
          </p:nvPr>
        </p:nvSpPr>
        <p:spPr>
          <a:xfrm>
            <a:off x="628650" y="1825625"/>
            <a:ext cx="3886200" cy="43512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0" name="Google Shape;50;p8"/>
          <p:cNvSpPr txBox="1">
            <a:spLocks noGrp="1"/>
          </p:cNvSpPr>
          <p:nvPr>
            <p:ph type="body" idx="2"/>
          </p:nvPr>
        </p:nvSpPr>
        <p:spPr>
          <a:xfrm>
            <a:off x="4629150" y="1825625"/>
            <a:ext cx="3886200" cy="43512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1" name="Google Shape;51;p8"/>
          <p:cNvSpPr txBox="1">
            <a:spLocks noGrp="1"/>
          </p:cNvSpPr>
          <p:nvPr>
            <p:ph type="dt" idx="10"/>
          </p:nvPr>
        </p:nvSpPr>
        <p:spPr>
          <a:xfrm>
            <a:off x="1123121" y="6626087"/>
            <a:ext cx="1563000" cy="23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2" name="Google Shape;52;p8"/>
          <p:cNvSpPr txBox="1">
            <a:spLocks noGrp="1"/>
          </p:cNvSpPr>
          <p:nvPr>
            <p:ph type="ftr" idx="11"/>
          </p:nvPr>
        </p:nvSpPr>
        <p:spPr>
          <a:xfrm>
            <a:off x="3028950" y="6626087"/>
            <a:ext cx="3086100" cy="2320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3" name="Google Shape;53;p8"/>
          <p:cNvSpPr txBox="1">
            <a:spLocks noGrp="1"/>
          </p:cNvSpPr>
          <p:nvPr>
            <p:ph type="sldNum" idx="12"/>
          </p:nvPr>
        </p:nvSpPr>
        <p:spPr>
          <a:xfrm>
            <a:off x="6457950" y="6626087"/>
            <a:ext cx="2057400" cy="23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70430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623888" y="1709737"/>
            <a:ext cx="7886700" cy="2852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3" name="Google Shape;43;p7"/>
          <p:cNvSpPr txBox="1">
            <a:spLocks noGrp="1"/>
          </p:cNvSpPr>
          <p:nvPr>
            <p:ph type="body" idx="1"/>
          </p:nvPr>
        </p:nvSpPr>
        <p:spPr>
          <a:xfrm>
            <a:off x="623888" y="4589463"/>
            <a:ext cx="7886700" cy="1500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44" name="Google Shape;44;p7"/>
          <p:cNvSpPr txBox="1">
            <a:spLocks noGrp="1"/>
          </p:cNvSpPr>
          <p:nvPr>
            <p:ph type="dt" idx="10"/>
          </p:nvPr>
        </p:nvSpPr>
        <p:spPr>
          <a:xfrm>
            <a:off x="1123121" y="6626087"/>
            <a:ext cx="1563000" cy="23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5" name="Google Shape;45;p7"/>
          <p:cNvSpPr txBox="1">
            <a:spLocks noGrp="1"/>
          </p:cNvSpPr>
          <p:nvPr>
            <p:ph type="ftr" idx="11"/>
          </p:nvPr>
        </p:nvSpPr>
        <p:spPr>
          <a:xfrm>
            <a:off x="3028950" y="6626087"/>
            <a:ext cx="3086100" cy="2320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6" name="Google Shape;46;p7"/>
          <p:cNvSpPr txBox="1">
            <a:spLocks noGrp="1"/>
          </p:cNvSpPr>
          <p:nvPr>
            <p:ph type="sldNum" idx="12"/>
          </p:nvPr>
        </p:nvSpPr>
        <p:spPr>
          <a:xfrm>
            <a:off x="6457950" y="6626087"/>
            <a:ext cx="2057400" cy="23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85766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GB" smtClean="0"/>
              <a:pPr algn="r"/>
              <a:t>‹#›</a:t>
            </a:fld>
            <a:endParaRPr lang="en-GB"/>
          </a:p>
        </p:txBody>
      </p:sp>
    </p:spTree>
    <p:extLst>
      <p:ext uri="{BB962C8B-B14F-4D97-AF65-F5344CB8AC3E}">
        <p14:creationId xmlns:p14="http://schemas.microsoft.com/office/powerpoint/2010/main" val="3607956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49680" y="81280"/>
            <a:ext cx="7518400" cy="650240"/>
          </a:xfrm>
          <a:prstGeom prst="rect">
            <a:avLst/>
          </a:prstGeom>
        </p:spPr>
        <p:txBody>
          <a:bodyPr vert="horz" lIns="91440" tIns="45720" rIns="91440" bIns="45720" rtlCol="0" anchor="ctr">
            <a:normAutofit/>
          </a:bodyPr>
          <a:lstStyle/>
          <a:p>
            <a:r>
              <a:rPr lang="en-AU" dirty="0"/>
              <a:t>Click to edit</a:t>
            </a:r>
            <a:endParaRPr lang="en-US" dirty="0"/>
          </a:p>
        </p:txBody>
      </p:sp>
      <p:sp>
        <p:nvSpPr>
          <p:cNvPr id="3" name="Text Placeholder 2"/>
          <p:cNvSpPr>
            <a:spLocks noGrp="1"/>
          </p:cNvSpPr>
          <p:nvPr>
            <p:ph type="body" idx="1"/>
          </p:nvPr>
        </p:nvSpPr>
        <p:spPr>
          <a:xfrm>
            <a:off x="457200" y="1158240"/>
            <a:ext cx="8310880" cy="4967923"/>
          </a:xfrm>
          <a:prstGeom prst="rect">
            <a:avLst/>
          </a:prstGeom>
        </p:spPr>
        <p:txBody>
          <a:bodyPr vert="horz" lIns="91440" tIns="45720" rIns="91440" bIns="45720" rtlCol="0">
            <a:normAutofit/>
          </a:bodyPr>
          <a:lstStyle/>
          <a:p>
            <a:pPr lvl="0"/>
            <a:r>
              <a:rPr lang="en-AU" dirty="0"/>
              <a:t>Click to edit</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5" name="Footer Placeholder 4"/>
          <p:cNvSpPr>
            <a:spLocks noGrp="1"/>
          </p:cNvSpPr>
          <p:nvPr>
            <p:ph type="ftr" sz="quarter" idx="3"/>
          </p:nvPr>
        </p:nvSpPr>
        <p:spPr>
          <a:xfrm>
            <a:off x="3332480" y="6573520"/>
            <a:ext cx="5135880" cy="269875"/>
          </a:xfrm>
          <a:prstGeom prst="rect">
            <a:avLst/>
          </a:prstGeom>
        </p:spPr>
        <p:txBody>
          <a:bodyPr vert="horz" lIns="91440" tIns="45720" rIns="91440" bIns="45720" rtlCol="0" anchor="ctr"/>
          <a:lstStyle>
            <a:lvl1pPr algn="r">
              <a:defRPr sz="1200" b="0" i="0">
                <a:solidFill>
                  <a:srgbClr val="000000"/>
                </a:solidFill>
                <a:latin typeface="Helvetica Neue"/>
                <a:cs typeface="Helvetica Neue"/>
              </a:defRPr>
            </a:lvl1pPr>
          </a:lstStyle>
          <a:p>
            <a:r>
              <a:rPr lang="en-US"/>
              <a:t>Free Range Science – Bendigo </a:t>
            </a:r>
            <a:endParaRPr lang="en-US" dirty="0"/>
          </a:p>
        </p:txBody>
      </p:sp>
      <p:sp>
        <p:nvSpPr>
          <p:cNvPr id="6" name="Slide Number Placeholder 5"/>
          <p:cNvSpPr>
            <a:spLocks noGrp="1"/>
          </p:cNvSpPr>
          <p:nvPr>
            <p:ph type="sldNum" sz="quarter" idx="4"/>
          </p:nvPr>
        </p:nvSpPr>
        <p:spPr>
          <a:xfrm>
            <a:off x="8686800" y="6573520"/>
            <a:ext cx="447040" cy="269875"/>
          </a:xfrm>
          <a:prstGeom prst="rect">
            <a:avLst/>
          </a:prstGeom>
        </p:spPr>
        <p:txBody>
          <a:bodyPr vert="horz" lIns="91440" tIns="45720" rIns="91440" bIns="45720" rtlCol="0" anchor="ctr"/>
          <a:lstStyle>
            <a:lvl1pPr algn="ctr">
              <a:defRPr sz="1200" b="0" i="0">
                <a:solidFill>
                  <a:srgbClr val="000000"/>
                </a:solidFill>
                <a:latin typeface="Helvetica Neue"/>
                <a:cs typeface="Helvetica Neue"/>
              </a:defRPr>
            </a:lvl1pPr>
          </a:lstStyle>
          <a:p>
            <a:fld id="{93D1588C-AB24-5646-A060-72B6CDFB3A51}" type="slidenum">
              <a:rPr lang="en-US" smtClean="0"/>
              <a:pPr/>
              <a:t>‹#›</a:t>
            </a:fld>
            <a:endParaRPr lang="en-US" dirty="0"/>
          </a:p>
        </p:txBody>
      </p:sp>
    </p:spTree>
    <p:extLst>
      <p:ext uri="{BB962C8B-B14F-4D97-AF65-F5344CB8AC3E}">
        <p14:creationId xmlns:p14="http://schemas.microsoft.com/office/powerpoint/2010/main" val="2435486765"/>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2" r:id="rId3"/>
    <p:sldLayoutId id="2147483653" r:id="rId4"/>
    <p:sldLayoutId id="2147483651" r:id="rId5"/>
    <p:sldLayoutId id="2147483656" r:id="rId6"/>
    <p:sldLayoutId id="2147483660" r:id="rId7"/>
    <p:sldLayoutId id="2147483662" r:id="rId8"/>
    <p:sldLayoutId id="2147483663" r:id="rId9"/>
    <p:sldLayoutId id="2147483664" r:id="rId10"/>
    <p:sldLayoutId id="2147483666" r:id="rId11"/>
    <p:sldLayoutId id="2147483667" r:id="rId12"/>
  </p:sldLayoutIdLst>
  <p:hf sldNum="0" hdr="0" ftr="0" dt="0"/>
  <p:txStyles>
    <p:titleStyle>
      <a:lvl1pPr algn="l" defTabSz="457200" rtl="0" eaLnBrk="1" latinLnBrk="0" hangingPunct="1">
        <a:spcBef>
          <a:spcPct val="0"/>
        </a:spcBef>
        <a:buNone/>
        <a:defRPr sz="4400" b="0" i="0" kern="120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2800" b="1" i="0" kern="1200">
          <a:solidFill>
            <a:srgbClr val="CD0920"/>
          </a:solidFill>
          <a:latin typeface="Arial"/>
          <a:ea typeface="+mn-ea"/>
          <a:cs typeface="Arial"/>
        </a:defRPr>
      </a:lvl1pPr>
      <a:lvl2pPr marL="0" indent="0" algn="l" defTabSz="457200" rtl="0" eaLnBrk="1" latinLnBrk="0" hangingPunct="1">
        <a:spcBef>
          <a:spcPts val="0"/>
        </a:spcBef>
        <a:buFont typeface="Arial"/>
        <a:buNone/>
        <a:defRPr sz="2400" b="0" i="0" kern="1200">
          <a:solidFill>
            <a:schemeClr val="tx1"/>
          </a:solidFill>
          <a:latin typeface="Arial"/>
          <a:ea typeface="+mn-ea"/>
          <a:cs typeface="Arial"/>
        </a:defRPr>
      </a:lvl2pPr>
      <a:lvl3pPr marL="532800" indent="-228600" algn="l" defTabSz="457200" rtl="0" eaLnBrk="1" latinLnBrk="0" hangingPunct="1">
        <a:spcBef>
          <a:spcPts val="0"/>
        </a:spcBef>
        <a:buSzPct val="80000"/>
        <a:buFont typeface="Arial"/>
        <a:buChar char="•"/>
        <a:defRPr sz="2400" b="0" i="0" kern="1200">
          <a:solidFill>
            <a:schemeClr val="tx1"/>
          </a:solidFill>
          <a:latin typeface="Arial"/>
          <a:ea typeface="+mn-ea"/>
          <a:cs typeface="Arial"/>
        </a:defRPr>
      </a:lvl3pPr>
      <a:lvl4pPr marL="846000" indent="-228600" algn="l" defTabSz="457200" rtl="0" eaLnBrk="1" latinLnBrk="0" hangingPunct="1">
        <a:spcBef>
          <a:spcPts val="0"/>
        </a:spcBef>
        <a:buSzPct val="80000"/>
        <a:buFont typeface="Arial"/>
        <a:buChar char="–"/>
        <a:defRPr sz="2200" b="0" i="0" kern="1200">
          <a:solidFill>
            <a:schemeClr val="tx1"/>
          </a:solidFill>
          <a:latin typeface="Arial"/>
          <a:ea typeface="+mn-ea"/>
          <a:cs typeface="Arial"/>
        </a:defRPr>
      </a:lvl4pPr>
      <a:lvl5pPr marL="1339200" indent="-228600" algn="l" defTabSz="457200" rtl="0" eaLnBrk="1" latinLnBrk="0" hangingPunct="1">
        <a:spcBef>
          <a:spcPts val="0"/>
        </a:spcBef>
        <a:buSzPct val="80000"/>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10.xml"/><Relationship Id="rId6" Type="http://schemas.openxmlformats.org/officeDocument/2006/relationships/image" Target="../media/image36.jpg"/><Relationship Id="rId5" Type="http://schemas.openxmlformats.org/officeDocument/2006/relationships/image" Target="../media/image35.emf"/><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field of white objects&#10;&#10;Description automatically generated">
            <a:extLst>
              <a:ext uri="{FF2B5EF4-FFF2-40B4-BE49-F238E27FC236}">
                <a16:creationId xmlns:a16="http://schemas.microsoft.com/office/drawing/2014/main" id="{C31E10AF-A998-30C8-8AD4-C3BBDF5A9244}"/>
              </a:ext>
            </a:extLst>
          </p:cNvPr>
          <p:cNvPicPr>
            <a:picLocks noChangeAspect="1"/>
          </p:cNvPicPr>
          <p:nvPr/>
        </p:nvPicPr>
        <p:blipFill>
          <a:blip r:embed="rId3">
            <a:alphaModFix amt="22000"/>
          </a:blip>
          <a:stretch>
            <a:fillRect/>
          </a:stretch>
        </p:blipFill>
        <p:spPr>
          <a:xfrm>
            <a:off x="-1" y="812799"/>
            <a:ext cx="9159183" cy="6090857"/>
          </a:xfrm>
          <a:prstGeom prst="rect">
            <a:avLst/>
          </a:prstGeom>
          <a:effectLst>
            <a:glow>
              <a:schemeClr val="accent1"/>
            </a:glow>
          </a:effectLst>
        </p:spPr>
      </p:pic>
      <p:sp>
        <p:nvSpPr>
          <p:cNvPr id="8" name="Title 3"/>
          <p:cNvSpPr txBox="1">
            <a:spLocks/>
          </p:cNvSpPr>
          <p:nvPr/>
        </p:nvSpPr>
        <p:spPr>
          <a:xfrm>
            <a:off x="161852" y="93723"/>
            <a:ext cx="9143999" cy="1534988"/>
          </a:xfrm>
          <a:prstGeom prst="rect">
            <a:avLst/>
          </a:prstGeom>
          <a:solidFill>
            <a:schemeClr val="bg1"/>
          </a:solidFill>
        </p:spPr>
        <p:txBody>
          <a:bodyPr vert="horz" lIns="91440" tIns="45720" rIns="91440" bIns="45720" rtlCol="0" anchor="b" anchorCtr="0">
            <a:noAutofit/>
          </a:bodyPr>
          <a:lstStyle>
            <a:lvl1pPr algn="l" defTabSz="457200" rtl="0" eaLnBrk="1" latinLnBrk="0" hangingPunct="1">
              <a:spcBef>
                <a:spcPct val="0"/>
              </a:spcBef>
              <a:buNone/>
              <a:defRPr sz="2800" b="0" i="0" kern="1200" baseline="0">
                <a:solidFill>
                  <a:srgbClr val="000000"/>
                </a:solidFill>
                <a:latin typeface="Arial"/>
                <a:ea typeface="+mj-ea"/>
                <a:cs typeface="Arial"/>
              </a:defRPr>
            </a:lvl1pPr>
          </a:lstStyle>
          <a:p>
            <a:pPr algn="ctr"/>
            <a:r>
              <a:rPr lang="en-US" sz="4800" dirty="0">
                <a:solidFill>
                  <a:srgbClr val="0432FF"/>
                </a:solidFill>
                <a:latin typeface="Helvetica" pitchFamily="2" charset="0"/>
                <a:ea typeface="American Typewriter" charset="0"/>
                <a:cs typeface="Arial" panose="020B0604020202020204" pitchFamily="34" charset="0"/>
              </a:rPr>
              <a:t>Pulsars and Fast Transients: </a:t>
            </a:r>
            <a:r>
              <a:rPr lang="en-US" sz="4000" dirty="0">
                <a:solidFill>
                  <a:srgbClr val="FF40FF"/>
                </a:solidFill>
                <a:latin typeface="Helvetica" pitchFamily="2" charset="0"/>
                <a:ea typeface="American Typewriter" charset="0"/>
                <a:cs typeface="Arial" panose="020B0604020202020204" pitchFamily="34" charset="0"/>
              </a:rPr>
              <a:t>Science Updates &amp; Forward Look</a:t>
            </a:r>
          </a:p>
        </p:txBody>
      </p:sp>
      <p:sp>
        <p:nvSpPr>
          <p:cNvPr id="13" name="TextBox 12"/>
          <p:cNvSpPr txBox="1"/>
          <p:nvPr/>
        </p:nvSpPr>
        <p:spPr>
          <a:xfrm>
            <a:off x="2276243" y="6459286"/>
            <a:ext cx="6822199" cy="338554"/>
          </a:xfrm>
          <a:prstGeom prst="rect">
            <a:avLst/>
          </a:prstGeom>
          <a:noFill/>
        </p:spPr>
        <p:txBody>
          <a:bodyPr wrap="square" rtlCol="0">
            <a:spAutoFit/>
          </a:bodyPr>
          <a:lstStyle/>
          <a:p>
            <a:pPr algn="ctr"/>
            <a:r>
              <a:rPr lang="en-US" sz="1600" dirty="0">
                <a:latin typeface="Arial" panose="020B0604020202020204" pitchFamily="34" charset="0"/>
                <a:ea typeface="American Typewriter" charset="0"/>
                <a:cs typeface="Arial" panose="020B0604020202020204" pitchFamily="34" charset="0"/>
              </a:rPr>
              <a:t>The MWA 2025 Project Meeting, 27-29 August, Perth</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25" y="5867400"/>
            <a:ext cx="1104900" cy="990600"/>
          </a:xfrm>
          <a:prstGeom prst="rect">
            <a:avLst/>
          </a:prstGeom>
        </p:spPr>
      </p:pic>
      <p:sp>
        <p:nvSpPr>
          <p:cNvPr id="10" name="Subtitle 4"/>
          <p:cNvSpPr txBox="1">
            <a:spLocks/>
          </p:cNvSpPr>
          <p:nvPr/>
        </p:nvSpPr>
        <p:spPr>
          <a:xfrm>
            <a:off x="3779725" y="4249953"/>
            <a:ext cx="4964814" cy="1149579"/>
          </a:xfrm>
          <a:prstGeom prst="rect">
            <a:avLst/>
          </a:prstGeom>
        </p:spPr>
        <p:txBody>
          <a:bodyPr vert="horz" lIns="91440" tIns="45720" rIns="91440" bIns="45720" rtlCol="0" anchor="t" anchorCtr="0">
            <a:normAutofit/>
          </a:bodyPr>
          <a:lstStyle>
            <a:lvl1pPr marL="0" indent="0" algn="l" defTabSz="457200" rtl="0" eaLnBrk="1" latinLnBrk="0" hangingPunct="1">
              <a:spcBef>
                <a:spcPct val="20000"/>
              </a:spcBef>
              <a:buFont typeface="Arial"/>
              <a:buNone/>
              <a:defRPr sz="2000" b="0" i="0" kern="1200" baseline="0">
                <a:solidFill>
                  <a:srgbClr val="000000"/>
                </a:solidFill>
                <a:latin typeface="Arial"/>
                <a:ea typeface="+mn-ea"/>
                <a:cs typeface="Arial"/>
              </a:defRPr>
            </a:lvl1pPr>
            <a:lvl2pPr marL="457200" indent="0" algn="ctr" defTabSz="457200" rtl="0" eaLnBrk="1" latinLnBrk="0" hangingPunct="1">
              <a:spcBef>
                <a:spcPts val="0"/>
              </a:spcBef>
              <a:buFont typeface="Arial"/>
              <a:buNone/>
              <a:defRPr sz="2400" b="0" i="0" kern="1200">
                <a:solidFill>
                  <a:schemeClr val="tx1">
                    <a:tint val="75000"/>
                  </a:schemeClr>
                </a:solidFill>
                <a:latin typeface="Arial"/>
                <a:ea typeface="+mn-ea"/>
                <a:cs typeface="Arial"/>
              </a:defRPr>
            </a:lvl2pPr>
            <a:lvl3pPr marL="914400" indent="0" algn="ctr" defTabSz="457200" rtl="0" eaLnBrk="1" latinLnBrk="0" hangingPunct="1">
              <a:spcBef>
                <a:spcPts val="0"/>
              </a:spcBef>
              <a:buSzPct val="80000"/>
              <a:buFont typeface="Arial"/>
              <a:buNone/>
              <a:defRPr sz="2400" b="0" i="0" kern="1200">
                <a:solidFill>
                  <a:schemeClr val="tx1">
                    <a:tint val="75000"/>
                  </a:schemeClr>
                </a:solidFill>
                <a:latin typeface="Arial"/>
                <a:ea typeface="+mn-ea"/>
                <a:cs typeface="Arial"/>
              </a:defRPr>
            </a:lvl3pPr>
            <a:lvl4pPr marL="1371600" indent="0" algn="ctr" defTabSz="457200" rtl="0" eaLnBrk="1" latinLnBrk="0" hangingPunct="1">
              <a:spcBef>
                <a:spcPts val="0"/>
              </a:spcBef>
              <a:buSzPct val="80000"/>
              <a:buFont typeface="Arial"/>
              <a:buNone/>
              <a:defRPr sz="2200" b="0" i="0" kern="1200">
                <a:solidFill>
                  <a:schemeClr val="tx1">
                    <a:tint val="75000"/>
                  </a:schemeClr>
                </a:solidFill>
                <a:latin typeface="Arial"/>
                <a:ea typeface="+mn-ea"/>
                <a:cs typeface="Arial"/>
              </a:defRPr>
            </a:lvl4pPr>
            <a:lvl5pPr marL="1828800" indent="0" algn="ctr" defTabSz="457200" rtl="0" eaLnBrk="1" latinLnBrk="0" hangingPunct="1">
              <a:spcBef>
                <a:spcPts val="0"/>
              </a:spcBef>
              <a:buSzPct val="80000"/>
              <a:buFont typeface="Arial"/>
              <a:buNone/>
              <a:defRPr sz="2000" b="0" i="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Aft>
                <a:spcPts val="600"/>
              </a:spcAft>
            </a:pPr>
            <a:r>
              <a:rPr lang="en-US" sz="3200" b="1" dirty="0"/>
              <a:t>Ramesh Bhat</a:t>
            </a:r>
          </a:p>
          <a:p>
            <a:pPr>
              <a:spcAft>
                <a:spcPts val="600"/>
              </a:spcAft>
            </a:pPr>
            <a:r>
              <a:rPr lang="en-US" sz="2100" dirty="0">
                <a:latin typeface="Helvetica" pitchFamily="2" charset="0"/>
                <a:ea typeface="American Typewriter" charset="0"/>
                <a:cs typeface="American Typewriter" charset="0"/>
              </a:rPr>
              <a:t>The Pulsars &amp; Fast Transients SWG</a:t>
            </a:r>
            <a:endParaRPr lang="en-US" sz="3200" dirty="0">
              <a:latin typeface="Helvetica" pitchFamily="2" charset="0"/>
              <a:ea typeface="American Typewriter" charset="0"/>
              <a:cs typeface="American Typewriter"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544" y="1631241"/>
            <a:ext cx="3540133" cy="3768291"/>
          </a:xfrm>
          <a:prstGeom prst="rect">
            <a:avLst/>
          </a:prstGeom>
        </p:spPr>
      </p:pic>
      <p:pic>
        <p:nvPicPr>
          <p:cNvPr id="4" name="Picture 3" descr="A picture containing text, font, graphics, graphic design&#10;&#10;Description automatically generated">
            <a:extLst>
              <a:ext uri="{FF2B5EF4-FFF2-40B4-BE49-F238E27FC236}">
                <a16:creationId xmlns:a16="http://schemas.microsoft.com/office/drawing/2014/main" id="{51C0A89B-09C8-9C3D-2CEE-699D4C3C5E17}"/>
              </a:ext>
            </a:extLst>
          </p:cNvPr>
          <p:cNvPicPr>
            <a:picLocks noChangeAspect="1"/>
          </p:cNvPicPr>
          <p:nvPr/>
        </p:nvPicPr>
        <p:blipFill>
          <a:blip r:embed="rId6"/>
          <a:stretch>
            <a:fillRect/>
          </a:stretch>
        </p:blipFill>
        <p:spPr>
          <a:xfrm>
            <a:off x="1141125" y="6090857"/>
            <a:ext cx="1623590" cy="618360"/>
          </a:xfrm>
          <a:prstGeom prst="rect">
            <a:avLst/>
          </a:prstGeom>
        </p:spPr>
      </p:pic>
      <p:pic>
        <p:nvPicPr>
          <p:cNvPr id="7" name="Picture 6" descr="A bright light in space&#10;&#10;Description automatically generated">
            <a:extLst>
              <a:ext uri="{FF2B5EF4-FFF2-40B4-BE49-F238E27FC236}">
                <a16:creationId xmlns:a16="http://schemas.microsoft.com/office/drawing/2014/main" id="{F28F1BED-362C-656B-D2CC-CFA11345E1D6}"/>
              </a:ext>
            </a:extLst>
          </p:cNvPr>
          <p:cNvPicPr>
            <a:picLocks noChangeAspect="1"/>
          </p:cNvPicPr>
          <p:nvPr/>
        </p:nvPicPr>
        <p:blipFill>
          <a:blip r:embed="rId7"/>
          <a:stretch>
            <a:fillRect/>
          </a:stretch>
        </p:blipFill>
        <p:spPr>
          <a:xfrm rot="16200000">
            <a:off x="6474179" y="2350584"/>
            <a:ext cx="2733698" cy="1807021"/>
          </a:xfrm>
          <a:prstGeom prst="rect">
            <a:avLst/>
          </a:prstGeom>
        </p:spPr>
      </p:pic>
      <p:sp>
        <p:nvSpPr>
          <p:cNvPr id="3" name="TextBox 2">
            <a:extLst>
              <a:ext uri="{FF2B5EF4-FFF2-40B4-BE49-F238E27FC236}">
                <a16:creationId xmlns:a16="http://schemas.microsoft.com/office/drawing/2014/main" id="{649970E4-BEE7-C1AF-DFE1-E39F29D60BB6}"/>
              </a:ext>
            </a:extLst>
          </p:cNvPr>
          <p:cNvSpPr txBox="1"/>
          <p:nvPr/>
        </p:nvSpPr>
        <p:spPr>
          <a:xfrm>
            <a:off x="-620889" y="24835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02567196"/>
      </p:ext>
    </p:extLst>
  </p:cSld>
  <p:clrMapOvr>
    <a:masterClrMapping/>
  </p:clrMapOvr>
  <mc:AlternateContent xmlns:mc="http://schemas.openxmlformats.org/markup-compatibility/2006" xmlns:p14="http://schemas.microsoft.com/office/powerpoint/2010/main">
    <mc:Choice Requires="p14">
      <p:transition spd="slow" p14:dur="2000" advTm="17423"/>
    </mc:Choice>
    <mc:Fallback xmlns="">
      <p:transition spd="slow" advTm="1742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2" name="Title 1">
            <a:extLst>
              <a:ext uri="{FF2B5EF4-FFF2-40B4-BE49-F238E27FC236}">
                <a16:creationId xmlns:a16="http://schemas.microsoft.com/office/drawing/2014/main" id="{44C13D01-6BE3-E99E-B196-BDEFE7269E0C}"/>
              </a:ext>
            </a:extLst>
          </p:cNvPr>
          <p:cNvSpPr txBox="1">
            <a:spLocks/>
          </p:cNvSpPr>
          <p:nvPr/>
        </p:nvSpPr>
        <p:spPr>
          <a:xfrm>
            <a:off x="140899" y="210779"/>
            <a:ext cx="9003101" cy="584775"/>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3200" dirty="0">
                <a:solidFill>
                  <a:srgbClr val="0432FF"/>
                </a:solidFill>
                <a:latin typeface="Helvetica" pitchFamily="2" charset="0"/>
                <a:ea typeface="American Typewriter" charset="0"/>
                <a:cs typeface="Arial" panose="020B0604020202020204" pitchFamily="34" charset="0"/>
              </a:rPr>
              <a:t>An RRAT-like pulsar discovered in GLEAM-X</a:t>
            </a:r>
          </a:p>
        </p:txBody>
      </p:sp>
      <p:pic>
        <p:nvPicPr>
          <p:cNvPr id="3" name="Google Shape;56;p13">
            <a:extLst>
              <a:ext uri="{FF2B5EF4-FFF2-40B4-BE49-F238E27FC236}">
                <a16:creationId xmlns:a16="http://schemas.microsoft.com/office/drawing/2014/main" id="{D29CC1CE-FAA2-2BBF-DE82-1BA3412215E5}"/>
              </a:ext>
            </a:extLst>
          </p:cNvPr>
          <p:cNvPicPr preferRelativeResize="0"/>
          <p:nvPr/>
        </p:nvPicPr>
        <p:blipFill>
          <a:blip r:embed="rId3">
            <a:alphaModFix/>
          </a:blip>
          <a:stretch>
            <a:fillRect/>
          </a:stretch>
        </p:blipFill>
        <p:spPr>
          <a:xfrm>
            <a:off x="403925" y="1559800"/>
            <a:ext cx="2258726" cy="3764528"/>
          </a:xfrm>
          <a:prstGeom prst="rect">
            <a:avLst/>
          </a:prstGeom>
          <a:noFill/>
          <a:ln>
            <a:noFill/>
          </a:ln>
        </p:spPr>
      </p:pic>
      <p:pic>
        <p:nvPicPr>
          <p:cNvPr id="5" name="Google Shape;55;p13">
            <a:extLst>
              <a:ext uri="{FF2B5EF4-FFF2-40B4-BE49-F238E27FC236}">
                <a16:creationId xmlns:a16="http://schemas.microsoft.com/office/drawing/2014/main" id="{1BD9F2BD-3F46-30B6-0712-6D5AFF9C05B6}"/>
              </a:ext>
            </a:extLst>
          </p:cNvPr>
          <p:cNvPicPr preferRelativeResize="0"/>
          <p:nvPr/>
        </p:nvPicPr>
        <p:blipFill rotWithShape="1">
          <a:blip r:embed="rId4">
            <a:alphaModFix/>
          </a:blip>
          <a:srcRect l="-4022" t="-1891" r="-3538" b="-2612"/>
          <a:stretch/>
        </p:blipFill>
        <p:spPr>
          <a:xfrm>
            <a:off x="3491326" y="1559800"/>
            <a:ext cx="2533301" cy="3764526"/>
          </a:xfrm>
          <a:prstGeom prst="rect">
            <a:avLst/>
          </a:prstGeom>
          <a:noFill/>
          <a:ln>
            <a:noFill/>
          </a:ln>
        </p:spPr>
      </p:pic>
      <p:pic>
        <p:nvPicPr>
          <p:cNvPr id="6" name="Google Shape;59;p13">
            <a:extLst>
              <a:ext uri="{FF2B5EF4-FFF2-40B4-BE49-F238E27FC236}">
                <a16:creationId xmlns:a16="http://schemas.microsoft.com/office/drawing/2014/main" id="{429FA65C-5383-3703-FABD-BE43593CF6FD}"/>
              </a:ext>
            </a:extLst>
          </p:cNvPr>
          <p:cNvPicPr preferRelativeResize="0"/>
          <p:nvPr/>
        </p:nvPicPr>
        <p:blipFill>
          <a:blip r:embed="rId5">
            <a:alphaModFix/>
          </a:blip>
          <a:stretch>
            <a:fillRect/>
          </a:stretch>
        </p:blipFill>
        <p:spPr>
          <a:xfrm>
            <a:off x="6710426" y="1003180"/>
            <a:ext cx="2292675" cy="4845169"/>
          </a:xfrm>
          <a:prstGeom prst="rect">
            <a:avLst/>
          </a:prstGeom>
          <a:noFill/>
          <a:ln>
            <a:noFill/>
          </a:ln>
        </p:spPr>
      </p:pic>
      <p:sp>
        <p:nvSpPr>
          <p:cNvPr id="7" name="Google Shape;57;p13">
            <a:extLst>
              <a:ext uri="{FF2B5EF4-FFF2-40B4-BE49-F238E27FC236}">
                <a16:creationId xmlns:a16="http://schemas.microsoft.com/office/drawing/2014/main" id="{0757FCCD-69C6-1113-E97C-507D058D600C}"/>
              </a:ext>
            </a:extLst>
          </p:cNvPr>
          <p:cNvSpPr txBox="1"/>
          <p:nvPr/>
        </p:nvSpPr>
        <p:spPr>
          <a:xfrm>
            <a:off x="455425" y="5276400"/>
            <a:ext cx="2447400" cy="1015632"/>
          </a:xfrm>
          <a:prstGeom prst="rect">
            <a:avLst/>
          </a:prstGeom>
          <a:noFill/>
          <a:ln>
            <a:noFill/>
          </a:ln>
        </p:spPr>
        <p:txBody>
          <a:bodyPr spcFirstLastPara="1" wrap="square" lIns="91425" tIns="91425" rIns="91425" bIns="91425" anchor="t" anchorCtr="0">
            <a:spAutoFit/>
          </a:bodyPr>
          <a:lstStyle/>
          <a:p>
            <a:r>
              <a:rPr lang="en-GB" dirty="0">
                <a:solidFill>
                  <a:schemeClr val="dk1"/>
                </a:solidFill>
              </a:rPr>
              <a:t>Correlation between pulse brightness and pulse phase</a:t>
            </a:r>
            <a:endParaRPr dirty="0">
              <a:solidFill>
                <a:schemeClr val="dk1"/>
              </a:solidFill>
            </a:endParaRPr>
          </a:p>
        </p:txBody>
      </p:sp>
      <p:sp>
        <p:nvSpPr>
          <p:cNvPr id="9" name="Google Shape;58;p13">
            <a:extLst>
              <a:ext uri="{FF2B5EF4-FFF2-40B4-BE49-F238E27FC236}">
                <a16:creationId xmlns:a16="http://schemas.microsoft.com/office/drawing/2014/main" id="{41422BAE-9CF2-4549-2A2C-7533B359D741}"/>
              </a:ext>
            </a:extLst>
          </p:cNvPr>
          <p:cNvSpPr txBox="1"/>
          <p:nvPr/>
        </p:nvSpPr>
        <p:spPr>
          <a:xfrm>
            <a:off x="3732025" y="5276400"/>
            <a:ext cx="2292600" cy="1015632"/>
          </a:xfrm>
          <a:prstGeom prst="rect">
            <a:avLst/>
          </a:prstGeom>
          <a:noFill/>
          <a:ln>
            <a:noFill/>
          </a:ln>
        </p:spPr>
        <p:txBody>
          <a:bodyPr spcFirstLastPara="1" wrap="square" lIns="91425" tIns="91425" rIns="91425" bIns="91425" anchor="t" anchorCtr="0">
            <a:spAutoFit/>
          </a:bodyPr>
          <a:lstStyle/>
          <a:p>
            <a:r>
              <a:rPr lang="en-GB" dirty="0">
                <a:solidFill>
                  <a:schemeClr val="dk1"/>
                </a:solidFill>
              </a:rPr>
              <a:t>Erratic, strongly varying single pulse polarisation</a:t>
            </a:r>
            <a:endParaRPr dirty="0">
              <a:solidFill>
                <a:schemeClr val="dk1"/>
              </a:solidFill>
            </a:endParaRPr>
          </a:p>
        </p:txBody>
      </p:sp>
      <p:sp>
        <p:nvSpPr>
          <p:cNvPr id="10" name="Google Shape;54;p13">
            <a:extLst>
              <a:ext uri="{FF2B5EF4-FFF2-40B4-BE49-F238E27FC236}">
                <a16:creationId xmlns:a16="http://schemas.microsoft.com/office/drawing/2014/main" id="{B0694A25-BFDA-0D3F-3B85-08BF17C4B144}"/>
              </a:ext>
            </a:extLst>
          </p:cNvPr>
          <p:cNvSpPr txBox="1"/>
          <p:nvPr/>
        </p:nvSpPr>
        <p:spPr>
          <a:xfrm>
            <a:off x="717625" y="1098100"/>
            <a:ext cx="8321400" cy="461700"/>
          </a:xfrm>
          <a:prstGeom prst="rect">
            <a:avLst/>
          </a:prstGeom>
          <a:noFill/>
          <a:ln>
            <a:noFill/>
          </a:ln>
        </p:spPr>
        <p:txBody>
          <a:bodyPr spcFirstLastPara="1" wrap="square" lIns="91425" tIns="91425" rIns="91425" bIns="91425" anchor="t" anchorCtr="0">
            <a:spAutoFit/>
          </a:bodyPr>
          <a:lstStyle/>
          <a:p>
            <a:r>
              <a:rPr lang="en-GB" b="1" dirty="0">
                <a:solidFill>
                  <a:schemeClr val="dk1"/>
                </a:solidFill>
              </a:rPr>
              <a:t>PSR J0031-5726</a:t>
            </a:r>
            <a:endParaRPr b="1" dirty="0">
              <a:solidFill>
                <a:schemeClr val="dk1"/>
              </a:solidFill>
            </a:endParaRPr>
          </a:p>
        </p:txBody>
      </p:sp>
      <p:sp>
        <p:nvSpPr>
          <p:cNvPr id="11" name="Google Shape;54;p13">
            <a:extLst>
              <a:ext uri="{FF2B5EF4-FFF2-40B4-BE49-F238E27FC236}">
                <a16:creationId xmlns:a16="http://schemas.microsoft.com/office/drawing/2014/main" id="{74F61347-F554-CF50-3822-E6AFFBBDBB0A}"/>
              </a:ext>
            </a:extLst>
          </p:cNvPr>
          <p:cNvSpPr txBox="1"/>
          <p:nvPr/>
        </p:nvSpPr>
        <p:spPr>
          <a:xfrm>
            <a:off x="5489079" y="6216364"/>
            <a:ext cx="3654921" cy="430857"/>
          </a:xfrm>
          <a:prstGeom prst="rect">
            <a:avLst/>
          </a:prstGeom>
          <a:noFill/>
          <a:ln>
            <a:noFill/>
          </a:ln>
        </p:spPr>
        <p:txBody>
          <a:bodyPr spcFirstLastPara="1" wrap="square" lIns="91425" tIns="91425" rIns="91425" bIns="91425" anchor="t" anchorCtr="0">
            <a:spAutoFit/>
          </a:bodyPr>
          <a:lstStyle/>
          <a:p>
            <a:r>
              <a:rPr lang="en-GB" sz="1600" dirty="0">
                <a:solidFill>
                  <a:schemeClr val="dk1"/>
                </a:solidFill>
                <a:latin typeface="Bookman Old Style" panose="02050604050505020204" pitchFamily="18" charset="0"/>
              </a:rPr>
              <a:t>McSweeney et al. (2025)</a:t>
            </a:r>
            <a:endParaRPr sz="1600" dirty="0">
              <a:solidFill>
                <a:schemeClr val="dk1"/>
              </a:solidFill>
              <a:latin typeface="Bookman Old Style" panose="02050604050505020204" pitchFamily="18" charset="0"/>
            </a:endParaRPr>
          </a:p>
        </p:txBody>
      </p:sp>
    </p:spTree>
    <p:extLst>
      <p:ext uri="{BB962C8B-B14F-4D97-AF65-F5344CB8AC3E}">
        <p14:creationId xmlns:p14="http://schemas.microsoft.com/office/powerpoint/2010/main" val="1138155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2" name="Title 1">
            <a:extLst>
              <a:ext uri="{FF2B5EF4-FFF2-40B4-BE49-F238E27FC236}">
                <a16:creationId xmlns:a16="http://schemas.microsoft.com/office/drawing/2014/main" id="{44C13D01-6BE3-E99E-B196-BDEFE7269E0C}"/>
              </a:ext>
            </a:extLst>
          </p:cNvPr>
          <p:cNvSpPr txBox="1">
            <a:spLocks/>
          </p:cNvSpPr>
          <p:nvPr/>
        </p:nvSpPr>
        <p:spPr>
          <a:xfrm>
            <a:off x="546100" y="14922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Helvetica" pitchFamily="2" charset="0"/>
                <a:ea typeface="American Typewriter" charset="0"/>
                <a:cs typeface="Arial" panose="020B0604020202020204" pitchFamily="34" charset="0"/>
              </a:rPr>
              <a:t>VCS Triggering for GRBs</a:t>
            </a:r>
          </a:p>
        </p:txBody>
      </p:sp>
      <p:pic>
        <p:nvPicPr>
          <p:cNvPr id="5" name="Picture 4" descr="A graph of a graph of a signal&#10;&#10;Description automatically generated with medium confidence">
            <a:extLst>
              <a:ext uri="{FF2B5EF4-FFF2-40B4-BE49-F238E27FC236}">
                <a16:creationId xmlns:a16="http://schemas.microsoft.com/office/drawing/2014/main" id="{51738058-9E88-68CF-0BFE-FE75EE901510}"/>
              </a:ext>
            </a:extLst>
          </p:cNvPr>
          <p:cNvPicPr>
            <a:picLocks noChangeAspect="1"/>
          </p:cNvPicPr>
          <p:nvPr/>
        </p:nvPicPr>
        <p:blipFill>
          <a:blip r:embed="rId3"/>
          <a:stretch>
            <a:fillRect/>
          </a:stretch>
        </p:blipFill>
        <p:spPr>
          <a:xfrm>
            <a:off x="0" y="1025936"/>
            <a:ext cx="9142420" cy="5135021"/>
          </a:xfrm>
          <a:prstGeom prst="rect">
            <a:avLst/>
          </a:prstGeom>
        </p:spPr>
      </p:pic>
      <p:sp>
        <p:nvSpPr>
          <p:cNvPr id="3" name="Google Shape;54;p13">
            <a:extLst>
              <a:ext uri="{FF2B5EF4-FFF2-40B4-BE49-F238E27FC236}">
                <a16:creationId xmlns:a16="http://schemas.microsoft.com/office/drawing/2014/main" id="{AD627672-4BC4-ED64-EF14-149D5948EA44}"/>
              </a:ext>
            </a:extLst>
          </p:cNvPr>
          <p:cNvSpPr txBox="1"/>
          <p:nvPr/>
        </p:nvSpPr>
        <p:spPr>
          <a:xfrm>
            <a:off x="7086600" y="4483817"/>
            <a:ext cx="1780674" cy="430857"/>
          </a:xfrm>
          <a:prstGeom prst="rect">
            <a:avLst/>
          </a:prstGeom>
          <a:solidFill>
            <a:schemeClr val="bg1"/>
          </a:solidFill>
          <a:ln>
            <a:noFill/>
          </a:ln>
        </p:spPr>
        <p:txBody>
          <a:bodyPr spcFirstLastPara="1" wrap="square" lIns="91425" tIns="91425" rIns="91425" bIns="91425" anchor="t" anchorCtr="0">
            <a:spAutoFit/>
          </a:bodyPr>
          <a:lstStyle/>
          <a:p>
            <a:pPr algn="r"/>
            <a:r>
              <a:rPr lang="en-GB" sz="1600" dirty="0">
                <a:solidFill>
                  <a:schemeClr val="dk1"/>
                </a:solidFill>
                <a:latin typeface="Bookman Old Style" panose="02050604050505020204" pitchFamily="18" charset="0"/>
              </a:rPr>
              <a:t>Xu et al. (2025)</a:t>
            </a:r>
            <a:endParaRPr sz="1600" dirty="0">
              <a:solidFill>
                <a:schemeClr val="dk1"/>
              </a:solidFill>
              <a:latin typeface="Bookman Old Style" panose="02050604050505020204" pitchFamily="18" charset="0"/>
            </a:endParaRPr>
          </a:p>
        </p:txBody>
      </p:sp>
    </p:spTree>
    <p:extLst>
      <p:ext uri="{BB962C8B-B14F-4D97-AF65-F5344CB8AC3E}">
        <p14:creationId xmlns:p14="http://schemas.microsoft.com/office/powerpoint/2010/main" val="2965739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16" name="Picture 15" descr="A close-up of a person&#10;&#10;Description automatically generated">
            <a:extLst>
              <a:ext uri="{FF2B5EF4-FFF2-40B4-BE49-F238E27FC236}">
                <a16:creationId xmlns:a16="http://schemas.microsoft.com/office/drawing/2014/main" id="{75CB3B79-E100-7801-6112-362DEF25D54E}"/>
              </a:ext>
            </a:extLst>
          </p:cNvPr>
          <p:cNvPicPr>
            <a:picLocks noChangeAspect="1"/>
          </p:cNvPicPr>
          <p:nvPr/>
        </p:nvPicPr>
        <p:blipFill>
          <a:blip r:embed="rId3"/>
          <a:stretch>
            <a:fillRect/>
          </a:stretch>
        </p:blipFill>
        <p:spPr>
          <a:xfrm>
            <a:off x="7338455" y="64799"/>
            <a:ext cx="1914987" cy="1077604"/>
          </a:xfrm>
          <a:prstGeom prst="rect">
            <a:avLst/>
          </a:prstGeom>
        </p:spPr>
      </p:pic>
      <p:sp>
        <p:nvSpPr>
          <p:cNvPr id="5" name="Google Shape;56;p13">
            <a:extLst>
              <a:ext uri="{FF2B5EF4-FFF2-40B4-BE49-F238E27FC236}">
                <a16:creationId xmlns:a16="http://schemas.microsoft.com/office/drawing/2014/main" id="{9C7198BD-53A8-F6AF-94A2-D06E7B1F0C54}"/>
              </a:ext>
            </a:extLst>
          </p:cNvPr>
          <p:cNvSpPr txBox="1"/>
          <p:nvPr/>
        </p:nvSpPr>
        <p:spPr>
          <a:xfrm>
            <a:off x="1086283" y="332116"/>
            <a:ext cx="6293211" cy="57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000" dirty="0">
                <a:solidFill>
                  <a:srgbClr val="0000FF"/>
                </a:solidFill>
                <a:latin typeface="Helvetica" pitchFamily="2" charset="0"/>
                <a:ea typeface="Roboto Slab"/>
                <a:cs typeface="Roboto Slab"/>
                <a:sym typeface="Roboto Slab"/>
              </a:rPr>
              <a:t>Emission Heights of PSR B1237+25 </a:t>
            </a:r>
            <a:r>
              <a:rPr lang="en-GB" sz="2800" dirty="0">
                <a:solidFill>
                  <a:srgbClr val="0000FF"/>
                </a:solidFill>
                <a:latin typeface="Helvetica" pitchFamily="2" charset="0"/>
                <a:ea typeface="Roboto Slab"/>
                <a:cs typeface="Roboto Slab"/>
                <a:sym typeface="Roboto Slab"/>
              </a:rPr>
              <a:t>from Aberration/Retardation effects  </a:t>
            </a:r>
            <a:endParaRPr sz="2800" dirty="0">
              <a:solidFill>
                <a:srgbClr val="0000FF"/>
              </a:solidFill>
              <a:latin typeface="Helvetica" pitchFamily="2" charset="0"/>
              <a:ea typeface="Roboto Slab"/>
              <a:cs typeface="Roboto Slab"/>
              <a:sym typeface="Roboto Slab"/>
            </a:endParaRPr>
          </a:p>
        </p:txBody>
      </p:sp>
      <p:sp>
        <p:nvSpPr>
          <p:cNvPr id="4" name="TextBox 3">
            <a:extLst>
              <a:ext uri="{FF2B5EF4-FFF2-40B4-BE49-F238E27FC236}">
                <a16:creationId xmlns:a16="http://schemas.microsoft.com/office/drawing/2014/main" id="{711D3AAE-85D6-6084-7022-6137E4E11250}"/>
              </a:ext>
            </a:extLst>
          </p:cNvPr>
          <p:cNvSpPr txBox="1"/>
          <p:nvPr/>
        </p:nvSpPr>
        <p:spPr>
          <a:xfrm>
            <a:off x="7752516" y="1131648"/>
            <a:ext cx="1209447" cy="461665"/>
          </a:xfrm>
          <a:prstGeom prst="rect">
            <a:avLst/>
          </a:prstGeom>
          <a:noFill/>
        </p:spPr>
        <p:txBody>
          <a:bodyPr wrap="square" rtlCol="0">
            <a:spAutoFit/>
          </a:bodyPr>
          <a:lstStyle/>
          <a:p>
            <a:pPr algn="ctr"/>
            <a:r>
              <a:rPr lang="en-US" sz="1200" dirty="0"/>
              <a:t>Joanna Rankin</a:t>
            </a:r>
          </a:p>
          <a:p>
            <a:pPr algn="ctr"/>
            <a:r>
              <a:rPr lang="en-US" sz="1100" dirty="0"/>
              <a:t>Univ of </a:t>
            </a:r>
            <a:r>
              <a:rPr lang="en-US" sz="1100" dirty="0" err="1"/>
              <a:t>Vemont</a:t>
            </a:r>
            <a:endParaRPr lang="en-US" sz="1100" dirty="0"/>
          </a:p>
        </p:txBody>
      </p:sp>
      <p:sp>
        <p:nvSpPr>
          <p:cNvPr id="6" name="TextBox 5">
            <a:extLst>
              <a:ext uri="{FF2B5EF4-FFF2-40B4-BE49-F238E27FC236}">
                <a16:creationId xmlns:a16="http://schemas.microsoft.com/office/drawing/2014/main" id="{8C8AFD83-5611-CC32-BA4B-9090A4563FB9}"/>
              </a:ext>
            </a:extLst>
          </p:cNvPr>
          <p:cNvSpPr txBox="1"/>
          <p:nvPr/>
        </p:nvSpPr>
        <p:spPr>
          <a:xfrm>
            <a:off x="231117" y="1581783"/>
            <a:ext cx="4872038" cy="307777"/>
          </a:xfrm>
          <a:prstGeom prst="rect">
            <a:avLst/>
          </a:prstGeom>
          <a:noFill/>
        </p:spPr>
        <p:txBody>
          <a:bodyPr wrap="square" rtlCol="0">
            <a:spAutoFit/>
          </a:bodyPr>
          <a:lstStyle/>
          <a:p>
            <a:r>
              <a:rPr lang="en-US" sz="1400" b="1" dirty="0">
                <a:solidFill>
                  <a:srgbClr val="FF0000"/>
                </a:solidFill>
                <a:latin typeface="Bookman Old Style" panose="02050604050505020204" pitchFamily="18" charset="0"/>
              </a:rPr>
              <a:t>Detection from SMART + profile modelling </a:t>
            </a:r>
          </a:p>
        </p:txBody>
      </p:sp>
      <p:sp>
        <p:nvSpPr>
          <p:cNvPr id="7" name="TextBox 6">
            <a:extLst>
              <a:ext uri="{FF2B5EF4-FFF2-40B4-BE49-F238E27FC236}">
                <a16:creationId xmlns:a16="http://schemas.microsoft.com/office/drawing/2014/main" id="{A852CFB8-F853-1AEA-32CE-311B2B1DA4C9}"/>
              </a:ext>
            </a:extLst>
          </p:cNvPr>
          <p:cNvSpPr txBox="1"/>
          <p:nvPr/>
        </p:nvSpPr>
        <p:spPr>
          <a:xfrm>
            <a:off x="362469" y="5049621"/>
            <a:ext cx="4872038" cy="307777"/>
          </a:xfrm>
          <a:prstGeom prst="rect">
            <a:avLst/>
          </a:prstGeom>
          <a:noFill/>
        </p:spPr>
        <p:txBody>
          <a:bodyPr wrap="square" rtlCol="0">
            <a:spAutoFit/>
          </a:bodyPr>
          <a:lstStyle/>
          <a:p>
            <a:r>
              <a:rPr lang="en-US" sz="1400" b="1" dirty="0">
                <a:latin typeface="Bookman Old Style" panose="02050604050505020204" pitchFamily="18" charset="0"/>
              </a:rPr>
              <a:t>Pulsar with a core + double cone profile </a:t>
            </a:r>
          </a:p>
        </p:txBody>
      </p:sp>
      <p:sp>
        <p:nvSpPr>
          <p:cNvPr id="15" name="TextBox 14">
            <a:extLst>
              <a:ext uri="{FF2B5EF4-FFF2-40B4-BE49-F238E27FC236}">
                <a16:creationId xmlns:a16="http://schemas.microsoft.com/office/drawing/2014/main" id="{9F352BC7-6D06-78E1-BC2F-7066B6074ACD}"/>
              </a:ext>
            </a:extLst>
          </p:cNvPr>
          <p:cNvSpPr txBox="1"/>
          <p:nvPr/>
        </p:nvSpPr>
        <p:spPr>
          <a:xfrm>
            <a:off x="49833" y="5690622"/>
            <a:ext cx="5310200" cy="738664"/>
          </a:xfrm>
          <a:prstGeom prst="rect">
            <a:avLst/>
          </a:prstGeom>
          <a:solidFill>
            <a:schemeClr val="accent1">
              <a:lumMod val="20000"/>
              <a:lumOff val="80000"/>
            </a:schemeClr>
          </a:solidFill>
          <a:ln w="19050">
            <a:solidFill>
              <a:srgbClr val="FF0000"/>
            </a:solidFill>
          </a:ln>
        </p:spPr>
        <p:txBody>
          <a:bodyPr wrap="square" rtlCol="0">
            <a:spAutoFit/>
          </a:bodyPr>
          <a:lstStyle/>
          <a:p>
            <a:r>
              <a:rPr lang="en-US" sz="1400" b="1" dirty="0">
                <a:latin typeface="Bookman Old Style" panose="02050604050505020204" pitchFamily="18" charset="0"/>
              </a:rPr>
              <a:t>G0104</a:t>
            </a:r>
            <a:r>
              <a:rPr lang="en-US" sz="1400" dirty="0">
                <a:latin typeface="Bookman Old Style" panose="02050604050505020204" pitchFamily="18" charset="0"/>
              </a:rPr>
              <a:t> project to extend the freq. coverage, do full profile modelling, for similar analysis of </a:t>
            </a:r>
            <a:r>
              <a:rPr lang="en-US" sz="1400" b="1" dirty="0">
                <a:latin typeface="Bookman Old Style" panose="02050604050505020204" pitchFamily="18" charset="0"/>
              </a:rPr>
              <a:t>B1451-68 </a:t>
            </a:r>
            <a:r>
              <a:rPr lang="en-US" sz="1400" dirty="0">
                <a:latin typeface="Bookman Old Style" panose="02050604050505020204" pitchFamily="18" charset="0"/>
              </a:rPr>
              <a:t>(Rankin et al. in prep.) </a:t>
            </a:r>
          </a:p>
        </p:txBody>
      </p:sp>
      <p:pic>
        <p:nvPicPr>
          <p:cNvPr id="9" name="Picture 8" descr="A graph of a graph&#10;&#10;Description automatically generated with medium confidence">
            <a:extLst>
              <a:ext uri="{FF2B5EF4-FFF2-40B4-BE49-F238E27FC236}">
                <a16:creationId xmlns:a16="http://schemas.microsoft.com/office/drawing/2014/main" id="{E8B602B0-A042-4DA2-FBD2-1544900DAE97}"/>
              </a:ext>
            </a:extLst>
          </p:cNvPr>
          <p:cNvPicPr>
            <a:picLocks noChangeAspect="1"/>
          </p:cNvPicPr>
          <p:nvPr/>
        </p:nvPicPr>
        <p:blipFill>
          <a:blip r:embed="rId4"/>
          <a:stretch>
            <a:fillRect/>
          </a:stretch>
        </p:blipFill>
        <p:spPr>
          <a:xfrm>
            <a:off x="258763" y="1833823"/>
            <a:ext cx="4001772" cy="3190353"/>
          </a:xfrm>
          <a:prstGeom prst="rect">
            <a:avLst/>
          </a:prstGeom>
        </p:spPr>
      </p:pic>
      <p:pic>
        <p:nvPicPr>
          <p:cNvPr id="20" name="Picture 19" descr="A graph of different colored lines&#10;&#10;Description automatically generated">
            <a:extLst>
              <a:ext uri="{FF2B5EF4-FFF2-40B4-BE49-F238E27FC236}">
                <a16:creationId xmlns:a16="http://schemas.microsoft.com/office/drawing/2014/main" id="{DBF06867-B63C-316F-07F5-8033511CBBB9}"/>
              </a:ext>
            </a:extLst>
          </p:cNvPr>
          <p:cNvPicPr>
            <a:picLocks noChangeAspect="1"/>
          </p:cNvPicPr>
          <p:nvPr/>
        </p:nvPicPr>
        <p:blipFill>
          <a:blip r:embed="rId5"/>
          <a:stretch>
            <a:fillRect/>
          </a:stretch>
        </p:blipFill>
        <p:spPr>
          <a:xfrm>
            <a:off x="5998017" y="3941013"/>
            <a:ext cx="3267635" cy="2524991"/>
          </a:xfrm>
          <a:prstGeom prst="rect">
            <a:avLst/>
          </a:prstGeom>
        </p:spPr>
      </p:pic>
      <p:sp>
        <p:nvSpPr>
          <p:cNvPr id="3" name="TextBox 2">
            <a:extLst>
              <a:ext uri="{FF2B5EF4-FFF2-40B4-BE49-F238E27FC236}">
                <a16:creationId xmlns:a16="http://schemas.microsoft.com/office/drawing/2014/main" id="{8FFA5E37-7AB8-B0EA-94E4-18F3454543A5}"/>
              </a:ext>
            </a:extLst>
          </p:cNvPr>
          <p:cNvSpPr txBox="1"/>
          <p:nvPr/>
        </p:nvSpPr>
        <p:spPr>
          <a:xfrm>
            <a:off x="5360033" y="6460063"/>
            <a:ext cx="4038922" cy="307777"/>
          </a:xfrm>
          <a:prstGeom prst="rect">
            <a:avLst/>
          </a:prstGeom>
          <a:solidFill>
            <a:schemeClr val="bg1"/>
          </a:solidFill>
        </p:spPr>
        <p:txBody>
          <a:bodyPr wrap="square" rtlCol="0">
            <a:spAutoFit/>
          </a:bodyPr>
          <a:lstStyle/>
          <a:p>
            <a:r>
              <a:rPr lang="en-US" sz="1400" dirty="0">
                <a:latin typeface="Bookman Old Style" panose="02050604050505020204" pitchFamily="18" charset="0"/>
              </a:rPr>
              <a:t>Rankin et al. 2025 (MNRAS, submitted) </a:t>
            </a:r>
          </a:p>
        </p:txBody>
      </p:sp>
      <p:pic>
        <p:nvPicPr>
          <p:cNvPr id="18" name="Picture 17" descr="A graph of a graph showing different colored lines&#10;&#10;Description automatically generated with medium confidence">
            <a:extLst>
              <a:ext uri="{FF2B5EF4-FFF2-40B4-BE49-F238E27FC236}">
                <a16:creationId xmlns:a16="http://schemas.microsoft.com/office/drawing/2014/main" id="{3A6AD218-E4E9-E94C-D93C-0BB4B9ADD5E1}"/>
              </a:ext>
            </a:extLst>
          </p:cNvPr>
          <p:cNvPicPr>
            <a:picLocks noChangeAspect="1"/>
          </p:cNvPicPr>
          <p:nvPr/>
        </p:nvPicPr>
        <p:blipFill>
          <a:blip r:embed="rId6"/>
          <a:stretch>
            <a:fillRect/>
          </a:stretch>
        </p:blipFill>
        <p:spPr>
          <a:xfrm>
            <a:off x="5967846" y="1525400"/>
            <a:ext cx="3267635" cy="2524991"/>
          </a:xfrm>
          <a:prstGeom prst="rect">
            <a:avLst/>
          </a:prstGeom>
        </p:spPr>
      </p:pic>
      <p:sp>
        <p:nvSpPr>
          <p:cNvPr id="8" name="TextBox 7">
            <a:extLst>
              <a:ext uri="{FF2B5EF4-FFF2-40B4-BE49-F238E27FC236}">
                <a16:creationId xmlns:a16="http://schemas.microsoft.com/office/drawing/2014/main" id="{FF9DD3C1-357C-DCF6-8FD6-1980BDBDCD89}"/>
              </a:ext>
            </a:extLst>
          </p:cNvPr>
          <p:cNvSpPr txBox="1"/>
          <p:nvPr/>
        </p:nvSpPr>
        <p:spPr>
          <a:xfrm>
            <a:off x="4474635" y="3769684"/>
            <a:ext cx="1463040" cy="1754326"/>
          </a:xfrm>
          <a:prstGeom prst="rect">
            <a:avLst/>
          </a:prstGeom>
          <a:solidFill>
            <a:schemeClr val="tx2">
              <a:lumMod val="20000"/>
              <a:lumOff val="80000"/>
            </a:schemeClr>
          </a:solidFill>
        </p:spPr>
        <p:txBody>
          <a:bodyPr wrap="square" rtlCol="0">
            <a:spAutoFit/>
          </a:bodyPr>
          <a:lstStyle/>
          <a:p>
            <a:pPr marL="342900" indent="-342900">
              <a:buFont typeface="Arial" panose="020B0604020202020204" pitchFamily="34" charset="0"/>
              <a:buChar char="•"/>
            </a:pPr>
            <a:r>
              <a:rPr lang="en-US" dirty="0"/>
              <a:t>UTR-2</a:t>
            </a:r>
          </a:p>
          <a:p>
            <a:pPr marL="342900" indent="-342900">
              <a:buFont typeface="Arial" panose="020B0604020202020204" pitchFamily="34" charset="0"/>
              <a:buChar char="•"/>
            </a:pPr>
            <a:r>
              <a:rPr lang="en-US" dirty="0" err="1"/>
              <a:t>NenuFAR</a:t>
            </a:r>
            <a:endParaRPr lang="en-US" dirty="0"/>
          </a:p>
          <a:p>
            <a:pPr marL="342900" indent="-342900">
              <a:buFont typeface="Arial" panose="020B0604020202020204" pitchFamily="34" charset="0"/>
              <a:buChar char="•"/>
            </a:pPr>
            <a:r>
              <a:rPr lang="en-US" dirty="0"/>
              <a:t>LWA</a:t>
            </a:r>
          </a:p>
          <a:p>
            <a:pPr marL="342900" indent="-342900">
              <a:buFont typeface="Arial" panose="020B0604020202020204" pitchFamily="34" charset="0"/>
              <a:buChar char="•"/>
            </a:pPr>
            <a:r>
              <a:rPr lang="en-US" dirty="0"/>
              <a:t>LOFAR</a:t>
            </a:r>
          </a:p>
          <a:p>
            <a:pPr marL="342900" indent="-342900">
              <a:buFont typeface="Arial" panose="020B0604020202020204" pitchFamily="34" charset="0"/>
              <a:buChar char="•"/>
            </a:pPr>
            <a:r>
              <a:rPr lang="en-US" dirty="0"/>
              <a:t>MWA</a:t>
            </a:r>
          </a:p>
          <a:p>
            <a:pPr marL="342900" indent="-342900">
              <a:buFont typeface="Arial" panose="020B0604020202020204" pitchFamily="34" charset="0"/>
              <a:buChar char="•"/>
            </a:pPr>
            <a:r>
              <a:rPr lang="en-US" dirty="0"/>
              <a:t>Arecibo </a:t>
            </a:r>
          </a:p>
        </p:txBody>
      </p:sp>
      <p:sp>
        <p:nvSpPr>
          <p:cNvPr id="10" name="TextBox 9">
            <a:extLst>
              <a:ext uri="{FF2B5EF4-FFF2-40B4-BE49-F238E27FC236}">
                <a16:creationId xmlns:a16="http://schemas.microsoft.com/office/drawing/2014/main" id="{AB163974-A4C8-C65C-A1C7-918F5E92E079}"/>
              </a:ext>
            </a:extLst>
          </p:cNvPr>
          <p:cNvSpPr txBox="1"/>
          <p:nvPr/>
        </p:nvSpPr>
        <p:spPr>
          <a:xfrm>
            <a:off x="6327853" y="1918186"/>
            <a:ext cx="1511418" cy="276999"/>
          </a:xfrm>
          <a:prstGeom prst="rect">
            <a:avLst/>
          </a:prstGeom>
          <a:solidFill>
            <a:schemeClr val="tx2">
              <a:lumMod val="20000"/>
              <a:lumOff val="80000"/>
            </a:schemeClr>
          </a:solidFill>
          <a:ln w="15875">
            <a:solidFill>
              <a:srgbClr val="FF0000"/>
            </a:solidFill>
          </a:ln>
        </p:spPr>
        <p:txBody>
          <a:bodyPr wrap="square" rtlCol="0">
            <a:spAutoFit/>
          </a:bodyPr>
          <a:lstStyle/>
          <a:p>
            <a:r>
              <a:rPr lang="en-US" sz="1200" dirty="0">
                <a:latin typeface="Amasis MT Pro" panose="020F0502020204030204" pitchFamily="34" charset="0"/>
                <a:cs typeface="Amasis MT Pro" panose="020F0502020204030204" pitchFamily="34" charset="0"/>
              </a:rPr>
              <a:t>4.5 GHz to 11 MHz </a:t>
            </a:r>
          </a:p>
        </p:txBody>
      </p:sp>
      <p:sp>
        <p:nvSpPr>
          <p:cNvPr id="12" name="TextBox 11">
            <a:extLst>
              <a:ext uri="{FF2B5EF4-FFF2-40B4-BE49-F238E27FC236}">
                <a16:creationId xmlns:a16="http://schemas.microsoft.com/office/drawing/2014/main" id="{A539AEA3-3189-30A3-47C6-2A74DA57CEAD}"/>
              </a:ext>
            </a:extLst>
          </p:cNvPr>
          <p:cNvSpPr txBox="1"/>
          <p:nvPr/>
        </p:nvSpPr>
        <p:spPr>
          <a:xfrm>
            <a:off x="7450545" y="4294888"/>
            <a:ext cx="1511418" cy="276999"/>
          </a:xfrm>
          <a:prstGeom prst="rect">
            <a:avLst/>
          </a:prstGeom>
          <a:solidFill>
            <a:schemeClr val="tx2">
              <a:lumMod val="20000"/>
              <a:lumOff val="80000"/>
            </a:schemeClr>
          </a:solidFill>
          <a:ln w="15875">
            <a:solidFill>
              <a:srgbClr val="FF0000"/>
            </a:solidFill>
          </a:ln>
        </p:spPr>
        <p:txBody>
          <a:bodyPr wrap="square" rtlCol="0">
            <a:spAutoFit/>
          </a:bodyPr>
          <a:lstStyle/>
          <a:p>
            <a:r>
              <a:rPr lang="en-US" sz="1200" dirty="0">
                <a:latin typeface="Amasis MT Pro" panose="020F0502020204030204" pitchFamily="34" charset="0"/>
                <a:cs typeface="Amasis MT Pro" panose="020F0502020204030204" pitchFamily="34" charset="0"/>
              </a:rPr>
              <a:t>~200 km to 400 km</a:t>
            </a:r>
          </a:p>
        </p:txBody>
      </p:sp>
    </p:spTree>
    <p:extLst>
      <p:ext uri="{BB962C8B-B14F-4D97-AF65-F5344CB8AC3E}">
        <p14:creationId xmlns:p14="http://schemas.microsoft.com/office/powerpoint/2010/main" val="133621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Google Shape;62;p14" title="b1933_freq_subavgs.png">
            <a:extLst>
              <a:ext uri="{FF2B5EF4-FFF2-40B4-BE49-F238E27FC236}">
                <a16:creationId xmlns:a16="http://schemas.microsoft.com/office/drawing/2014/main" id="{1C2068C4-8300-2BB8-D321-660AA2978DAC}"/>
              </a:ext>
            </a:extLst>
          </p:cNvPr>
          <p:cNvPicPr preferRelativeResize="0"/>
          <p:nvPr/>
        </p:nvPicPr>
        <p:blipFill>
          <a:blip r:embed="rId2">
            <a:alphaModFix/>
          </a:blip>
          <a:stretch>
            <a:fillRect/>
          </a:stretch>
        </p:blipFill>
        <p:spPr>
          <a:xfrm>
            <a:off x="4454438" y="926339"/>
            <a:ext cx="3603550" cy="2806662"/>
          </a:xfrm>
          <a:prstGeom prst="rect">
            <a:avLst/>
          </a:prstGeom>
          <a:noFill/>
          <a:ln>
            <a:noFill/>
          </a:ln>
        </p:spPr>
      </p:pic>
      <p:sp>
        <p:nvSpPr>
          <p:cNvPr id="2" name="Title 1">
            <a:extLst>
              <a:ext uri="{FF2B5EF4-FFF2-40B4-BE49-F238E27FC236}">
                <a16:creationId xmlns:a16="http://schemas.microsoft.com/office/drawing/2014/main" id="{AC7276DF-27A3-DD2F-D6F7-95DD82170A8F}"/>
              </a:ext>
            </a:extLst>
          </p:cNvPr>
          <p:cNvSpPr>
            <a:spLocks noGrp="1"/>
          </p:cNvSpPr>
          <p:nvPr>
            <p:ph type="title"/>
          </p:nvPr>
        </p:nvSpPr>
        <p:spPr>
          <a:xfrm>
            <a:off x="223553" y="241520"/>
            <a:ext cx="8694734" cy="629651"/>
          </a:xfrm>
        </p:spPr>
        <p:txBody>
          <a:bodyPr anchor="t">
            <a:normAutofit/>
          </a:bodyPr>
          <a:lstStyle/>
          <a:p>
            <a:pPr algn="ctr"/>
            <a:r>
              <a:rPr lang="en-US" sz="3100" b="1" dirty="0">
                <a:latin typeface="Helvetica" pitchFamily="2" charset="0"/>
              </a:rPr>
              <a:t>MWA Pulse broadening study of J1935+1616</a:t>
            </a:r>
          </a:p>
        </p:txBody>
      </p:sp>
      <p:sp>
        <p:nvSpPr>
          <p:cNvPr id="3" name="Content Placeholder 2">
            <a:extLst>
              <a:ext uri="{FF2B5EF4-FFF2-40B4-BE49-F238E27FC236}">
                <a16:creationId xmlns:a16="http://schemas.microsoft.com/office/drawing/2014/main" id="{D91432C2-51B6-B5C4-1088-EB427774DDA6}"/>
              </a:ext>
            </a:extLst>
          </p:cNvPr>
          <p:cNvSpPr>
            <a:spLocks noGrp="1"/>
          </p:cNvSpPr>
          <p:nvPr>
            <p:ph idx="1"/>
          </p:nvPr>
        </p:nvSpPr>
        <p:spPr>
          <a:xfrm>
            <a:off x="48220" y="1813551"/>
            <a:ext cx="5788115" cy="5204462"/>
          </a:xfrm>
        </p:spPr>
        <p:txBody>
          <a:bodyPr anchor="t">
            <a:normAutofit/>
          </a:bodyPr>
          <a:lstStyle/>
          <a:p>
            <a:pPr marL="0" indent="0">
              <a:lnSpc>
                <a:spcPct val="90000"/>
              </a:lnSpc>
              <a:buNone/>
            </a:pPr>
            <a:endParaRPr lang="en-US" sz="2100" dirty="0"/>
          </a:p>
          <a:p>
            <a:pPr marL="0" indent="0">
              <a:lnSpc>
                <a:spcPct val="90000"/>
              </a:lnSpc>
              <a:buNone/>
            </a:pPr>
            <a:endParaRPr lang="en-US" sz="2100" dirty="0"/>
          </a:p>
        </p:txBody>
      </p:sp>
      <p:sp>
        <p:nvSpPr>
          <p:cNvPr id="6" name="Slide Number Placeholder 5">
            <a:extLst>
              <a:ext uri="{FF2B5EF4-FFF2-40B4-BE49-F238E27FC236}">
                <a16:creationId xmlns:a16="http://schemas.microsoft.com/office/drawing/2014/main" id="{A2F7C05F-6353-6BB4-D8D3-AABEE432C8E3}"/>
              </a:ext>
            </a:extLst>
          </p:cNvPr>
          <p:cNvSpPr>
            <a:spLocks noGrp="1"/>
          </p:cNvSpPr>
          <p:nvPr>
            <p:ph type="sldNum" sz="quarter" idx="12"/>
          </p:nvPr>
        </p:nvSpPr>
        <p:spPr>
          <a:xfrm>
            <a:off x="8778240" y="6451877"/>
            <a:ext cx="336042" cy="365125"/>
          </a:xfrm>
        </p:spPr>
        <p:txBody>
          <a:bodyPr>
            <a:normAutofit/>
          </a:bodyPr>
          <a:lstStyle/>
          <a:p>
            <a:pPr>
              <a:spcAft>
                <a:spcPts val="600"/>
              </a:spcAft>
            </a:pPr>
            <a:fld id="{50518D95-076C-074B-9658-76215B711CD8}" type="slidenum">
              <a:rPr lang="en-US" sz="1000">
                <a:solidFill>
                  <a:srgbClr val="FFFFFF"/>
                </a:solidFill>
                <a:latin typeface="Calibri"/>
              </a:rPr>
              <a:pPr>
                <a:spcAft>
                  <a:spcPts val="600"/>
                </a:spcAft>
              </a:pPr>
              <a:t>13</a:t>
            </a:fld>
            <a:endParaRPr lang="en-US" sz="1000">
              <a:solidFill>
                <a:srgbClr val="FFFFFF"/>
              </a:solidFill>
              <a:latin typeface="Calibri"/>
            </a:endParaRPr>
          </a:p>
        </p:txBody>
      </p:sp>
      <p:sp>
        <p:nvSpPr>
          <p:cNvPr id="8" name="Content Placeholder 2">
            <a:extLst>
              <a:ext uri="{FF2B5EF4-FFF2-40B4-BE49-F238E27FC236}">
                <a16:creationId xmlns:a16="http://schemas.microsoft.com/office/drawing/2014/main" id="{0B340EBB-0A58-480F-4DD5-3EBF850EA76D}"/>
              </a:ext>
            </a:extLst>
          </p:cNvPr>
          <p:cNvSpPr txBox="1">
            <a:spLocks/>
          </p:cNvSpPr>
          <p:nvPr/>
        </p:nvSpPr>
        <p:spPr>
          <a:xfrm>
            <a:off x="93308" y="1263570"/>
            <a:ext cx="4316042" cy="879266"/>
          </a:xfrm>
          <a:prstGeom prst="rect">
            <a:avLst/>
          </a:prstGeom>
          <a:ln>
            <a:solidFill>
              <a:schemeClr val="accent1"/>
            </a:solidFill>
          </a:ln>
        </p:spPr>
        <p:txBody>
          <a:bodyPr vert="horz" lIns="91440" tIns="45720" rIns="91440" bIns="45720" rtlCol="0" anchor="t">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Avenir Next" panose="020B0503020202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venir Next" panose="020B0503020202020204"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venir Next" panose="020B0503020202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venir Next" panose="020B050302020202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venir Next" panose="020B0503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90000"/>
              </a:lnSpc>
              <a:spcAft>
                <a:spcPts val="0"/>
              </a:spcAft>
              <a:buNone/>
            </a:pPr>
            <a:r>
              <a:rPr lang="en-US" sz="1400" b="1" dirty="0"/>
              <a:t>Multipath due to electron density microturbulence</a:t>
            </a:r>
          </a:p>
          <a:p>
            <a:pPr marL="346075" lvl="2" indent="-227013" fontAlgn="auto">
              <a:lnSpc>
                <a:spcPct val="90000"/>
              </a:lnSpc>
              <a:spcAft>
                <a:spcPts val="0"/>
              </a:spcAft>
            </a:pPr>
            <a:r>
              <a:rPr lang="en-US" sz="1400" dirty="0"/>
              <a:t>A unique tracer of the wavenumber spectrum</a:t>
            </a:r>
          </a:p>
          <a:p>
            <a:pPr marL="346075" lvl="2" indent="-227013" fontAlgn="auto">
              <a:lnSpc>
                <a:spcPct val="90000"/>
              </a:lnSpc>
              <a:spcAft>
                <a:spcPts val="0"/>
              </a:spcAft>
            </a:pPr>
            <a:r>
              <a:rPr lang="en-US" sz="1400" dirty="0"/>
              <a:t>Deleterious for precision pulsar timing (PTAs etc.)</a:t>
            </a:r>
          </a:p>
        </p:txBody>
      </p:sp>
      <p:pic>
        <p:nvPicPr>
          <p:cNvPr id="14" name="Google Shape;79;p16" title="Screenshot 2025-06-30 at 9.14.20 AM.png">
            <a:extLst>
              <a:ext uri="{FF2B5EF4-FFF2-40B4-BE49-F238E27FC236}">
                <a16:creationId xmlns:a16="http://schemas.microsoft.com/office/drawing/2014/main" id="{ED4DA767-54FB-0257-EF68-7FC08B68D618}"/>
              </a:ext>
            </a:extLst>
          </p:cNvPr>
          <p:cNvPicPr preferRelativeResize="0"/>
          <p:nvPr/>
        </p:nvPicPr>
        <p:blipFill>
          <a:blip r:embed="rId3">
            <a:alphaModFix/>
          </a:blip>
          <a:stretch>
            <a:fillRect/>
          </a:stretch>
        </p:blipFill>
        <p:spPr>
          <a:xfrm>
            <a:off x="5722179" y="3996609"/>
            <a:ext cx="3415821" cy="2556785"/>
          </a:xfrm>
          <a:prstGeom prst="rect">
            <a:avLst/>
          </a:prstGeom>
          <a:noFill/>
          <a:ln>
            <a:noFill/>
          </a:ln>
        </p:spPr>
      </p:pic>
      <p:pic>
        <p:nvPicPr>
          <p:cNvPr id="15" name="Google Shape;87;p17" title="archival_obs_x_tau.png">
            <a:extLst>
              <a:ext uri="{FF2B5EF4-FFF2-40B4-BE49-F238E27FC236}">
                <a16:creationId xmlns:a16="http://schemas.microsoft.com/office/drawing/2014/main" id="{3AA25BF4-CBCE-5290-437A-AC6B37DF88E6}"/>
              </a:ext>
            </a:extLst>
          </p:cNvPr>
          <p:cNvPicPr preferRelativeResize="0"/>
          <p:nvPr/>
        </p:nvPicPr>
        <p:blipFill>
          <a:blip r:embed="rId4">
            <a:alphaModFix/>
          </a:blip>
          <a:stretch>
            <a:fillRect/>
          </a:stretch>
        </p:blipFill>
        <p:spPr>
          <a:xfrm>
            <a:off x="27557" y="3209313"/>
            <a:ext cx="3737619" cy="2556785"/>
          </a:xfrm>
          <a:prstGeom prst="rect">
            <a:avLst/>
          </a:prstGeom>
          <a:noFill/>
          <a:ln>
            <a:noFill/>
          </a:ln>
        </p:spPr>
      </p:pic>
      <p:sp>
        <p:nvSpPr>
          <p:cNvPr id="16" name="TextBox 15">
            <a:extLst>
              <a:ext uri="{FF2B5EF4-FFF2-40B4-BE49-F238E27FC236}">
                <a16:creationId xmlns:a16="http://schemas.microsoft.com/office/drawing/2014/main" id="{ACCB6213-8450-9726-BE1B-2B3BBC18F739}"/>
              </a:ext>
            </a:extLst>
          </p:cNvPr>
          <p:cNvSpPr txBox="1"/>
          <p:nvPr/>
        </p:nvSpPr>
        <p:spPr>
          <a:xfrm>
            <a:off x="93308" y="5982373"/>
            <a:ext cx="8525833" cy="1058751"/>
          </a:xfrm>
          <a:prstGeom prst="rect">
            <a:avLst/>
          </a:prstGeom>
          <a:noFill/>
        </p:spPr>
        <p:txBody>
          <a:bodyPr wrap="square" rtlCol="0">
            <a:spAutoFit/>
          </a:bodyPr>
          <a:lstStyle/>
          <a:p>
            <a:pPr marL="285750" lvl="1" indent="-285750">
              <a:lnSpc>
                <a:spcPct val="110000"/>
              </a:lnSpc>
              <a:buFont typeface="Arial" panose="020B0604020202020204" pitchFamily="34" charset="0"/>
              <a:buChar char="•"/>
            </a:pPr>
            <a:r>
              <a:rPr lang="en-US" sz="1400" b="1" dirty="0">
                <a:sym typeface="Wingdings" pitchFamily="2" charset="2"/>
              </a:rPr>
              <a:t>MWA measurements for better discrimination between PBF models</a:t>
            </a:r>
          </a:p>
          <a:p>
            <a:pPr marL="285750" lvl="1" indent="-285750">
              <a:lnSpc>
                <a:spcPct val="110000"/>
              </a:lnSpc>
              <a:buFont typeface="Arial" panose="020B0604020202020204" pitchFamily="34" charset="0"/>
              <a:buChar char="•"/>
            </a:pPr>
            <a:r>
              <a:rPr lang="en-US" sz="1400" dirty="0">
                <a:solidFill>
                  <a:srgbClr val="0432FF"/>
                </a:solidFill>
                <a:sym typeface="Wingdings" pitchFamily="2" charset="2"/>
              </a:rPr>
              <a:t>G099 project to extend the frequency coverage</a:t>
            </a:r>
            <a:r>
              <a:rPr lang="en-US" sz="1400" dirty="0">
                <a:sym typeface="Wingdings" pitchFamily="2" charset="2"/>
              </a:rPr>
              <a:t> from 80 MHz to 230 MHz </a:t>
            </a:r>
            <a:r>
              <a:rPr lang="en-US" sz="1400" dirty="0"/>
              <a:t>  </a:t>
            </a:r>
            <a:endParaRPr lang="en-AU" sz="1400" dirty="0"/>
          </a:p>
          <a:p>
            <a:pPr marL="285750" indent="-285750">
              <a:buFont typeface="Arial" panose="020B0604020202020204" pitchFamily="34" charset="0"/>
              <a:buChar char="•"/>
            </a:pPr>
            <a:r>
              <a:rPr lang="en-AU" sz="1400" dirty="0"/>
              <a:t>Consistency with an extended, </a:t>
            </a:r>
            <a:r>
              <a:rPr lang="en-AU" sz="1400" dirty="0">
                <a:solidFill>
                  <a:srgbClr val="0432FF"/>
                </a:solidFill>
              </a:rPr>
              <a:t>Kolmogorov medium</a:t>
            </a:r>
            <a:r>
              <a:rPr lang="en-AU" sz="1400" dirty="0"/>
              <a:t> (with small inner scale) in contrast with the literature</a:t>
            </a:r>
          </a:p>
          <a:p>
            <a:endParaRPr lang="en-US" dirty="0"/>
          </a:p>
        </p:txBody>
      </p:sp>
      <p:sp>
        <p:nvSpPr>
          <p:cNvPr id="18" name="TextBox 17">
            <a:extLst>
              <a:ext uri="{FF2B5EF4-FFF2-40B4-BE49-F238E27FC236}">
                <a16:creationId xmlns:a16="http://schemas.microsoft.com/office/drawing/2014/main" id="{3BBA538E-45EF-FE9D-2DD0-FEDE964884DB}"/>
              </a:ext>
            </a:extLst>
          </p:cNvPr>
          <p:cNvSpPr txBox="1"/>
          <p:nvPr/>
        </p:nvSpPr>
        <p:spPr>
          <a:xfrm>
            <a:off x="4823676" y="3730466"/>
            <a:ext cx="2663491" cy="276999"/>
          </a:xfrm>
          <a:prstGeom prst="rect">
            <a:avLst/>
          </a:prstGeom>
          <a:noFill/>
        </p:spPr>
        <p:txBody>
          <a:bodyPr wrap="square">
            <a:spAutoFit/>
          </a:bodyPr>
          <a:lstStyle/>
          <a:p>
            <a:r>
              <a:rPr lang="en" sz="1200" dirty="0">
                <a:latin typeface="Bookman Old Style" panose="02050604050505020204" pitchFamily="18" charset="0"/>
              </a:rPr>
              <a:t>P=0.36 s    DM=158 pc cm</a:t>
            </a:r>
            <a:r>
              <a:rPr lang="en" sz="1200" baseline="30000" dirty="0">
                <a:latin typeface="Bookman Old Style" panose="02050604050505020204" pitchFamily="18" charset="0"/>
              </a:rPr>
              <a:t>-3</a:t>
            </a:r>
            <a:endParaRPr lang="en-US" sz="1200" dirty="0">
              <a:latin typeface="Bookman Old Style" panose="02050604050505020204" pitchFamily="18" charset="0"/>
            </a:endParaRPr>
          </a:p>
        </p:txBody>
      </p:sp>
      <p:pic>
        <p:nvPicPr>
          <p:cNvPr id="7" name="Picture 6">
            <a:extLst>
              <a:ext uri="{FF2B5EF4-FFF2-40B4-BE49-F238E27FC236}">
                <a16:creationId xmlns:a16="http://schemas.microsoft.com/office/drawing/2014/main" id="{AC1E6F42-ED6C-21AB-6EC9-507CFE09787E}"/>
              </a:ext>
            </a:extLst>
          </p:cNvPr>
          <p:cNvPicPr>
            <a:picLocks noChangeAspect="1"/>
          </p:cNvPicPr>
          <p:nvPr/>
        </p:nvPicPr>
        <p:blipFill>
          <a:blip r:embed="rId5"/>
          <a:stretch>
            <a:fillRect/>
          </a:stretch>
        </p:blipFill>
        <p:spPr>
          <a:xfrm>
            <a:off x="223553" y="2472120"/>
            <a:ext cx="2125958" cy="608464"/>
          </a:xfrm>
          <a:prstGeom prst="rect">
            <a:avLst/>
          </a:prstGeom>
        </p:spPr>
      </p:pic>
      <p:pic>
        <p:nvPicPr>
          <p:cNvPr id="4" name="Picture 3" descr="A person wearing glasses and a blue shirt&#10;&#10;Description automatically generated">
            <a:extLst>
              <a:ext uri="{FF2B5EF4-FFF2-40B4-BE49-F238E27FC236}">
                <a16:creationId xmlns:a16="http://schemas.microsoft.com/office/drawing/2014/main" id="{EB632B07-4B4B-94BC-CAC6-C1341B17C3AA}"/>
              </a:ext>
            </a:extLst>
          </p:cNvPr>
          <p:cNvPicPr>
            <a:picLocks noChangeAspect="1"/>
          </p:cNvPicPr>
          <p:nvPr/>
        </p:nvPicPr>
        <p:blipFill>
          <a:blip r:embed="rId6"/>
          <a:stretch>
            <a:fillRect/>
          </a:stretch>
        </p:blipFill>
        <p:spPr>
          <a:xfrm>
            <a:off x="8115763" y="1451750"/>
            <a:ext cx="971177" cy="1112387"/>
          </a:xfrm>
          <a:prstGeom prst="rect">
            <a:avLst/>
          </a:prstGeom>
        </p:spPr>
      </p:pic>
      <p:pic>
        <p:nvPicPr>
          <p:cNvPr id="5" name="Picture 4" descr="A person smiling for a picture&#10;&#10;Description automatically generated">
            <a:extLst>
              <a:ext uri="{FF2B5EF4-FFF2-40B4-BE49-F238E27FC236}">
                <a16:creationId xmlns:a16="http://schemas.microsoft.com/office/drawing/2014/main" id="{145BF654-516B-C8DE-F85A-3C425ECAC4CB}"/>
              </a:ext>
            </a:extLst>
          </p:cNvPr>
          <p:cNvPicPr>
            <a:picLocks noChangeAspect="1"/>
          </p:cNvPicPr>
          <p:nvPr/>
        </p:nvPicPr>
        <p:blipFill>
          <a:blip r:embed="rId7"/>
          <a:stretch>
            <a:fillRect/>
          </a:stretch>
        </p:blipFill>
        <p:spPr>
          <a:xfrm>
            <a:off x="8115763" y="2837822"/>
            <a:ext cx="983700" cy="983700"/>
          </a:xfrm>
          <a:prstGeom prst="rect">
            <a:avLst/>
          </a:prstGeom>
        </p:spPr>
      </p:pic>
      <p:sp>
        <p:nvSpPr>
          <p:cNvPr id="9" name="TextBox 8">
            <a:extLst>
              <a:ext uri="{FF2B5EF4-FFF2-40B4-BE49-F238E27FC236}">
                <a16:creationId xmlns:a16="http://schemas.microsoft.com/office/drawing/2014/main" id="{C93AD128-25A9-BD1A-5972-A423E71D03DA}"/>
              </a:ext>
            </a:extLst>
          </p:cNvPr>
          <p:cNvSpPr txBox="1"/>
          <p:nvPr/>
        </p:nvSpPr>
        <p:spPr>
          <a:xfrm>
            <a:off x="8271284" y="3799610"/>
            <a:ext cx="976741" cy="246221"/>
          </a:xfrm>
          <a:prstGeom prst="rect">
            <a:avLst/>
          </a:prstGeom>
          <a:noFill/>
        </p:spPr>
        <p:txBody>
          <a:bodyPr wrap="square" rtlCol="0">
            <a:spAutoFit/>
          </a:bodyPr>
          <a:lstStyle/>
          <a:p>
            <a:pPr algn="ctr"/>
            <a:r>
              <a:rPr lang="en-US" sz="1000" dirty="0" err="1"/>
              <a:t>Abra</a:t>
            </a:r>
            <a:r>
              <a:rPr lang="en-US" sz="1000" dirty="0"/>
              <a:t> Geiger</a:t>
            </a:r>
          </a:p>
        </p:txBody>
      </p:sp>
      <p:sp>
        <p:nvSpPr>
          <p:cNvPr id="10" name="TextBox 9">
            <a:extLst>
              <a:ext uri="{FF2B5EF4-FFF2-40B4-BE49-F238E27FC236}">
                <a16:creationId xmlns:a16="http://schemas.microsoft.com/office/drawing/2014/main" id="{E07F543F-B6F0-E4AC-5DC9-A0EB49C9F593}"/>
              </a:ext>
            </a:extLst>
          </p:cNvPr>
          <p:cNvSpPr txBox="1"/>
          <p:nvPr/>
        </p:nvSpPr>
        <p:spPr>
          <a:xfrm>
            <a:off x="7905752" y="2591601"/>
            <a:ext cx="1370849" cy="246221"/>
          </a:xfrm>
          <a:prstGeom prst="rect">
            <a:avLst/>
          </a:prstGeom>
          <a:noFill/>
        </p:spPr>
        <p:txBody>
          <a:bodyPr wrap="square" rtlCol="0">
            <a:spAutoFit/>
          </a:bodyPr>
          <a:lstStyle/>
          <a:p>
            <a:pPr algn="ctr"/>
            <a:r>
              <a:rPr lang="en-US" sz="1000" dirty="0"/>
              <a:t>Jim Cordes (Cornell)  </a:t>
            </a:r>
          </a:p>
        </p:txBody>
      </p:sp>
      <p:sp>
        <p:nvSpPr>
          <p:cNvPr id="11" name="TextBox 10">
            <a:extLst>
              <a:ext uri="{FF2B5EF4-FFF2-40B4-BE49-F238E27FC236}">
                <a16:creationId xmlns:a16="http://schemas.microsoft.com/office/drawing/2014/main" id="{79CEA28F-2F09-2797-577B-2EB15C88C900}"/>
              </a:ext>
            </a:extLst>
          </p:cNvPr>
          <p:cNvSpPr txBox="1"/>
          <p:nvPr/>
        </p:nvSpPr>
        <p:spPr>
          <a:xfrm>
            <a:off x="2613521" y="3444377"/>
            <a:ext cx="2543058" cy="307777"/>
          </a:xfrm>
          <a:prstGeom prst="rect">
            <a:avLst/>
          </a:prstGeom>
          <a:solidFill>
            <a:schemeClr val="bg1"/>
          </a:solidFill>
        </p:spPr>
        <p:txBody>
          <a:bodyPr wrap="square" rtlCol="0">
            <a:spAutoFit/>
          </a:bodyPr>
          <a:lstStyle/>
          <a:p>
            <a:r>
              <a:rPr lang="en-US" sz="1400" dirty="0">
                <a:solidFill>
                  <a:srgbClr val="0432FF"/>
                </a:solidFill>
                <a:latin typeface="Bookman Old Style" panose="02050604050505020204" pitchFamily="18" charset="0"/>
              </a:rPr>
              <a:t>Geiger et al. (in prep.)</a:t>
            </a:r>
          </a:p>
        </p:txBody>
      </p:sp>
    </p:spTree>
    <p:extLst>
      <p:ext uri="{BB962C8B-B14F-4D97-AF65-F5344CB8AC3E}">
        <p14:creationId xmlns:p14="http://schemas.microsoft.com/office/powerpoint/2010/main" val="3231119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9" descr="ペーストされたムービー.png"/>
          <p:cNvPicPr preferRelativeResize="0"/>
          <p:nvPr/>
        </p:nvPicPr>
        <p:blipFill rotWithShape="1">
          <a:blip r:embed="rId3">
            <a:alphaModFix/>
          </a:blip>
          <a:srcRect/>
          <a:stretch/>
        </p:blipFill>
        <p:spPr>
          <a:xfrm>
            <a:off x="197252" y="2607843"/>
            <a:ext cx="4461500" cy="2920451"/>
          </a:xfrm>
          <a:prstGeom prst="rect">
            <a:avLst/>
          </a:prstGeom>
          <a:noFill/>
          <a:ln>
            <a:noFill/>
          </a:ln>
        </p:spPr>
      </p:pic>
      <p:sp>
        <p:nvSpPr>
          <p:cNvPr id="87" name="Google Shape;87;p19"/>
          <p:cNvSpPr txBox="1"/>
          <p:nvPr/>
        </p:nvSpPr>
        <p:spPr>
          <a:xfrm>
            <a:off x="1276804" y="357812"/>
            <a:ext cx="3117009" cy="430952"/>
          </a:xfrm>
          <a:prstGeom prst="rect">
            <a:avLst/>
          </a:prstGeom>
          <a:noFill/>
          <a:ln>
            <a:noFill/>
          </a:ln>
        </p:spPr>
        <p:txBody>
          <a:bodyPr spcFirstLastPara="1" wrap="square" lIns="19050" tIns="19050" rIns="19050" bIns="19050" anchor="ctr" anchorCtr="0">
            <a:spAutoFit/>
          </a:bodyPr>
          <a:lstStyle/>
          <a:p>
            <a:pPr>
              <a:lnSpc>
                <a:spcPct val="80000"/>
              </a:lnSpc>
              <a:buClr>
                <a:srgbClr val="000000"/>
              </a:buClr>
              <a:buSzPts val="8500"/>
            </a:pPr>
            <a:r>
              <a:rPr lang="en-US" sz="3188">
                <a:solidFill>
                  <a:srgbClr val="000000"/>
                </a:solidFill>
                <a:latin typeface="Arial"/>
                <a:ea typeface="Arial"/>
                <a:cs typeface="Arial"/>
                <a:sym typeface="Arial"/>
              </a:rPr>
              <a:t>MWA-IPRT VLBI</a:t>
            </a:r>
            <a:endParaRPr sz="675"/>
          </a:p>
        </p:txBody>
      </p:sp>
      <p:sp>
        <p:nvSpPr>
          <p:cNvPr id="88" name="Google Shape;88;p19"/>
          <p:cNvSpPr txBox="1"/>
          <p:nvPr/>
        </p:nvSpPr>
        <p:spPr>
          <a:xfrm>
            <a:off x="4672131" y="2740508"/>
            <a:ext cx="2643638" cy="246221"/>
          </a:xfrm>
          <a:prstGeom prst="rect">
            <a:avLst/>
          </a:prstGeom>
          <a:noFill/>
          <a:ln>
            <a:noFill/>
          </a:ln>
        </p:spPr>
        <p:txBody>
          <a:bodyPr spcFirstLastPara="1" wrap="square" lIns="19050" tIns="19050" rIns="19050" bIns="19050" anchor="ctr" anchorCtr="0">
            <a:spAutoFit/>
          </a:bodyPr>
          <a:lstStyle/>
          <a:p>
            <a:pPr>
              <a:lnSpc>
                <a:spcPct val="90000"/>
              </a:lnSpc>
              <a:buClr>
                <a:srgbClr val="000000"/>
              </a:buClr>
              <a:buSzPts val="3500"/>
            </a:pPr>
            <a:r>
              <a:rPr lang="en-US" sz="1500" b="1" dirty="0">
                <a:solidFill>
                  <a:srgbClr val="0432FF"/>
                </a:solidFill>
                <a:latin typeface="Arial"/>
                <a:ea typeface="Arial"/>
                <a:cs typeface="Arial"/>
                <a:sym typeface="Arial"/>
              </a:rPr>
              <a:t>MWA phase-up beam is key! </a:t>
            </a:r>
            <a:endParaRPr sz="1500" b="1" dirty="0">
              <a:solidFill>
                <a:srgbClr val="0432FF"/>
              </a:solidFill>
            </a:endParaRPr>
          </a:p>
        </p:txBody>
      </p:sp>
      <p:sp>
        <p:nvSpPr>
          <p:cNvPr id="89" name="Google Shape;89;p19"/>
          <p:cNvSpPr txBox="1"/>
          <p:nvPr/>
        </p:nvSpPr>
        <p:spPr>
          <a:xfrm>
            <a:off x="4050161" y="4176808"/>
            <a:ext cx="4886325" cy="869469"/>
          </a:xfrm>
          <a:prstGeom prst="rect">
            <a:avLst/>
          </a:prstGeom>
          <a:noFill/>
          <a:ln>
            <a:noFill/>
          </a:ln>
        </p:spPr>
        <p:txBody>
          <a:bodyPr spcFirstLastPara="1" wrap="square" lIns="19050" tIns="19050" rIns="19050" bIns="19050" anchor="ctr" anchorCtr="0">
            <a:spAutoFit/>
          </a:bodyPr>
          <a:lstStyle/>
          <a:p>
            <a:pPr>
              <a:lnSpc>
                <a:spcPct val="90000"/>
              </a:lnSpc>
              <a:buClr>
                <a:srgbClr val="000000"/>
              </a:buClr>
              <a:buSzPts val="3500"/>
            </a:pPr>
            <a:r>
              <a:rPr lang="en-US" sz="1500">
                <a:solidFill>
                  <a:srgbClr val="000000"/>
                </a:solidFill>
                <a:latin typeface="Arial"/>
                <a:ea typeface="Arial"/>
                <a:cs typeface="Arial"/>
                <a:sym typeface="Arial"/>
              </a:rPr>
              <a:t>✅ 1st test observation of 3C273 at 209 MHz in Feb 2025</a:t>
            </a:r>
            <a:endParaRPr sz="1500"/>
          </a:p>
          <a:p>
            <a:pPr>
              <a:lnSpc>
                <a:spcPct val="90000"/>
              </a:lnSpc>
              <a:buClr>
                <a:srgbClr val="000000"/>
              </a:buClr>
              <a:buSzPts val="3500"/>
            </a:pPr>
            <a:r>
              <a:rPr lang="en-US" sz="1500">
                <a:solidFill>
                  <a:srgbClr val="000000"/>
                </a:solidFill>
                <a:latin typeface="Arial"/>
                <a:ea typeface="Arial"/>
                <a:cs typeface="Arial"/>
                <a:sym typeface="Arial"/>
              </a:rPr>
              <a:t>✅ Quick data check and data format conversion software </a:t>
            </a:r>
            <a:endParaRPr sz="1500"/>
          </a:p>
          <a:p>
            <a:pPr>
              <a:lnSpc>
                <a:spcPct val="90000"/>
              </a:lnSpc>
              <a:buClr>
                <a:srgbClr val="000000"/>
              </a:buClr>
              <a:buSzPts val="3500"/>
            </a:pPr>
            <a:r>
              <a:rPr lang="en-US" sz="1500">
                <a:solidFill>
                  <a:srgbClr val="000000"/>
                </a:solidFill>
                <a:latin typeface="Arial"/>
                <a:ea typeface="Arial"/>
                <a:cs typeface="Arial"/>
                <a:sym typeface="Arial"/>
              </a:rPr>
              <a:t>➡️ Correlation in Mizusawa VLBI observatory (</a:t>
            </a:r>
            <a:r>
              <a:rPr lang="en-US" sz="1500" u="sng">
                <a:solidFill>
                  <a:srgbClr val="000000"/>
                </a:solidFill>
                <a:latin typeface="Arial"/>
                <a:ea typeface="Arial"/>
                <a:cs typeface="Arial"/>
                <a:sym typeface="Arial"/>
              </a:rPr>
              <a:t>on-going</a:t>
            </a:r>
            <a:r>
              <a:rPr lang="en-US" sz="1500">
                <a:solidFill>
                  <a:srgbClr val="000000"/>
                </a:solidFill>
                <a:latin typeface="Arial"/>
                <a:ea typeface="Arial"/>
                <a:cs typeface="Arial"/>
                <a:sym typeface="Arial"/>
              </a:rPr>
              <a:t>)</a:t>
            </a:r>
            <a:endParaRPr sz="1500"/>
          </a:p>
          <a:p>
            <a:pPr>
              <a:lnSpc>
                <a:spcPct val="90000"/>
              </a:lnSpc>
              <a:buClr>
                <a:srgbClr val="000000"/>
              </a:buClr>
              <a:buSzPts val="3500"/>
            </a:pPr>
            <a:r>
              <a:rPr lang="en-US" sz="1500">
                <a:solidFill>
                  <a:srgbClr val="000000"/>
                </a:solidFill>
                <a:latin typeface="Arial"/>
                <a:ea typeface="Arial"/>
                <a:cs typeface="Arial"/>
                <a:sym typeface="Arial"/>
              </a:rPr>
              <a:t> 　Next test observation @ 180 MHz - 2</a:t>
            </a:r>
            <a:r>
              <a:rPr lang="en-US" sz="1500"/>
              <a:t>10 </a:t>
            </a:r>
            <a:r>
              <a:rPr lang="en-US" sz="1500">
                <a:solidFill>
                  <a:srgbClr val="000000"/>
                </a:solidFill>
                <a:latin typeface="Arial"/>
                <a:ea typeface="Arial"/>
                <a:cs typeface="Arial"/>
                <a:sym typeface="Arial"/>
              </a:rPr>
              <a:t>MHz </a:t>
            </a:r>
            <a:r>
              <a:rPr lang="en-US" sz="1500"/>
              <a:t>(TBD)</a:t>
            </a:r>
            <a:endParaRPr sz="1500"/>
          </a:p>
        </p:txBody>
      </p:sp>
      <p:sp>
        <p:nvSpPr>
          <p:cNvPr id="90" name="Google Shape;90;p19"/>
          <p:cNvSpPr txBox="1"/>
          <p:nvPr/>
        </p:nvSpPr>
        <p:spPr>
          <a:xfrm>
            <a:off x="4680007" y="2978594"/>
            <a:ext cx="2683350" cy="453970"/>
          </a:xfrm>
          <a:prstGeom prst="rect">
            <a:avLst/>
          </a:prstGeom>
          <a:noFill/>
          <a:ln>
            <a:noFill/>
          </a:ln>
        </p:spPr>
        <p:txBody>
          <a:bodyPr spcFirstLastPara="1" wrap="square" lIns="19050" tIns="19050" rIns="19050" bIns="19050" anchor="ctr" anchorCtr="0">
            <a:spAutoFit/>
          </a:bodyPr>
          <a:lstStyle/>
          <a:p>
            <a:pPr>
              <a:lnSpc>
                <a:spcPct val="90000"/>
              </a:lnSpc>
              <a:buClr>
                <a:srgbClr val="000000"/>
              </a:buClr>
              <a:buSzPts val="3500"/>
            </a:pPr>
            <a:r>
              <a:rPr lang="en-US" sz="1500">
                <a:solidFill>
                  <a:srgbClr val="000000"/>
                </a:solidFill>
                <a:latin typeface="Arial"/>
                <a:ea typeface="Arial"/>
                <a:cs typeface="Arial"/>
                <a:sym typeface="Arial"/>
              </a:rPr>
              <a:t>Baseline sensitivity ~ 100 mJy </a:t>
            </a:r>
            <a:endParaRPr sz="1500"/>
          </a:p>
          <a:p>
            <a:pPr>
              <a:lnSpc>
                <a:spcPct val="90000"/>
              </a:lnSpc>
              <a:buClr>
                <a:srgbClr val="000000"/>
              </a:buClr>
              <a:buSzPts val="3500"/>
            </a:pPr>
            <a:r>
              <a:rPr lang="en-US" sz="1500">
                <a:solidFill>
                  <a:srgbClr val="000000"/>
                </a:solidFill>
                <a:latin typeface="Arial"/>
                <a:ea typeface="Arial"/>
                <a:cs typeface="Arial"/>
                <a:sym typeface="Arial"/>
              </a:rPr>
              <a:t>(ΔB=30MHz, Δt = 30s, EL=30°)</a:t>
            </a:r>
            <a:endParaRPr sz="1500"/>
          </a:p>
        </p:txBody>
      </p:sp>
      <p:sp>
        <p:nvSpPr>
          <p:cNvPr id="91" name="Google Shape;91;p19"/>
          <p:cNvSpPr txBox="1"/>
          <p:nvPr/>
        </p:nvSpPr>
        <p:spPr>
          <a:xfrm>
            <a:off x="308362" y="1291628"/>
            <a:ext cx="8527275" cy="765851"/>
          </a:xfrm>
          <a:prstGeom prst="rect">
            <a:avLst/>
          </a:prstGeom>
          <a:noFill/>
          <a:ln>
            <a:noFill/>
          </a:ln>
        </p:spPr>
        <p:txBody>
          <a:bodyPr spcFirstLastPara="1" wrap="square" lIns="19050" tIns="19050" rIns="19050" bIns="19050" anchor="ctr" anchorCtr="0">
            <a:spAutoFit/>
          </a:bodyPr>
          <a:lstStyle/>
          <a:p>
            <a:pPr>
              <a:lnSpc>
                <a:spcPct val="90000"/>
              </a:lnSpc>
              <a:buClr>
                <a:srgbClr val="000000"/>
              </a:buClr>
              <a:buSzPts val="3200"/>
            </a:pPr>
            <a:r>
              <a:rPr lang="en-US" sz="1313" dirty="0">
                <a:solidFill>
                  <a:srgbClr val="000000"/>
                </a:solidFill>
                <a:latin typeface="Arial"/>
                <a:ea typeface="Arial"/>
                <a:cs typeface="Arial"/>
                <a:sym typeface="Arial"/>
              </a:rPr>
              <a:t>Collaboration between Australia team and Japan toward low frequency VLBI at &lt; 350MHz</a:t>
            </a:r>
            <a:endParaRPr sz="1313" dirty="0"/>
          </a:p>
          <a:p>
            <a:pPr>
              <a:lnSpc>
                <a:spcPct val="90000"/>
              </a:lnSpc>
              <a:buClr>
                <a:srgbClr val="000000"/>
              </a:buClr>
              <a:buSzPts val="3200"/>
            </a:pPr>
            <a:r>
              <a:rPr lang="en-US" sz="1313" dirty="0">
                <a:solidFill>
                  <a:srgbClr val="000000"/>
                </a:solidFill>
                <a:latin typeface="Arial"/>
                <a:ea typeface="Arial"/>
                <a:cs typeface="Arial"/>
                <a:sym typeface="Arial"/>
              </a:rPr>
              <a:t>S. </a:t>
            </a:r>
            <a:r>
              <a:rPr lang="en-US" sz="1313" dirty="0" err="1">
                <a:solidFill>
                  <a:srgbClr val="000000"/>
                </a:solidFill>
                <a:latin typeface="Arial"/>
                <a:ea typeface="Arial"/>
                <a:cs typeface="Arial"/>
                <a:sym typeface="Arial"/>
              </a:rPr>
              <a:t>Yoshiura</a:t>
            </a:r>
            <a:r>
              <a:rPr lang="en-US" sz="1313" dirty="0">
                <a:solidFill>
                  <a:srgbClr val="000000"/>
                </a:solidFill>
                <a:latin typeface="Arial"/>
                <a:ea typeface="Arial"/>
                <a:cs typeface="Arial"/>
                <a:sym typeface="Arial"/>
              </a:rPr>
              <a:t>, Y. </a:t>
            </a:r>
            <a:r>
              <a:rPr lang="en-US" sz="1313" dirty="0" err="1">
                <a:solidFill>
                  <a:srgbClr val="000000"/>
                </a:solidFill>
                <a:latin typeface="Arial"/>
                <a:ea typeface="Arial"/>
                <a:cs typeface="Arial"/>
                <a:sym typeface="Arial"/>
              </a:rPr>
              <a:t>Kono</a:t>
            </a:r>
            <a:r>
              <a:rPr lang="en-US" sz="1313" dirty="0">
                <a:solidFill>
                  <a:srgbClr val="000000"/>
                </a:solidFill>
                <a:latin typeface="Arial"/>
                <a:ea typeface="Arial"/>
                <a:cs typeface="Arial"/>
                <a:sym typeface="Arial"/>
              </a:rPr>
              <a:t>, T. </a:t>
            </a:r>
            <a:r>
              <a:rPr lang="en-US" sz="1313" dirty="0" err="1">
                <a:solidFill>
                  <a:srgbClr val="000000"/>
                </a:solidFill>
                <a:latin typeface="Arial"/>
                <a:ea typeface="Arial"/>
                <a:cs typeface="Arial"/>
                <a:sym typeface="Arial"/>
              </a:rPr>
              <a:t>Oyama</a:t>
            </a:r>
            <a:r>
              <a:rPr lang="en-US" sz="1313" dirty="0">
                <a:solidFill>
                  <a:srgbClr val="000000"/>
                </a:solidFill>
                <a:latin typeface="Arial"/>
                <a:ea typeface="Arial"/>
                <a:cs typeface="Arial"/>
                <a:sym typeface="Arial"/>
              </a:rPr>
              <a:t>, H. Misawa, F. Tsuchiya, H. Kobayashi, </a:t>
            </a:r>
            <a:endParaRPr sz="1313" dirty="0"/>
          </a:p>
          <a:p>
            <a:pPr>
              <a:lnSpc>
                <a:spcPct val="90000"/>
              </a:lnSpc>
              <a:buClr>
                <a:srgbClr val="000000"/>
              </a:buClr>
              <a:buSzPts val="3200"/>
            </a:pPr>
            <a:r>
              <a:rPr lang="en-US" sz="1313" dirty="0">
                <a:solidFill>
                  <a:srgbClr val="000000"/>
                </a:solidFill>
                <a:latin typeface="Arial"/>
                <a:ea typeface="Arial"/>
                <a:cs typeface="Arial"/>
                <a:sym typeface="Arial"/>
              </a:rPr>
              <a:t>K. </a:t>
            </a:r>
            <a:r>
              <a:rPr lang="en-US" sz="1313" dirty="0" err="1">
                <a:solidFill>
                  <a:srgbClr val="000000"/>
                </a:solidFill>
                <a:latin typeface="Arial"/>
                <a:ea typeface="Arial"/>
                <a:cs typeface="Arial"/>
                <a:sym typeface="Arial"/>
              </a:rPr>
              <a:t>Niinuma</a:t>
            </a:r>
            <a:r>
              <a:rPr lang="en-US" sz="1313" dirty="0">
                <a:solidFill>
                  <a:srgbClr val="000000"/>
                </a:solidFill>
                <a:latin typeface="Arial"/>
                <a:ea typeface="Arial"/>
                <a:cs typeface="Arial"/>
                <a:sym typeface="Arial"/>
              </a:rPr>
              <a:t>, K. Fujita, K. Takahashi, K. </a:t>
            </a:r>
            <a:r>
              <a:rPr lang="en-US" sz="1313" dirty="0" err="1">
                <a:solidFill>
                  <a:srgbClr val="000000"/>
                </a:solidFill>
                <a:latin typeface="Arial"/>
                <a:ea typeface="Arial"/>
                <a:cs typeface="Arial"/>
                <a:sym typeface="Arial"/>
              </a:rPr>
              <a:t>Kurahara</a:t>
            </a:r>
            <a:r>
              <a:rPr lang="en-US" sz="1313" dirty="0">
                <a:solidFill>
                  <a:srgbClr val="000000"/>
                </a:solidFill>
                <a:latin typeface="Arial"/>
                <a:ea typeface="Arial"/>
                <a:cs typeface="Arial"/>
                <a:sym typeface="Arial"/>
              </a:rPr>
              <a:t>, T. </a:t>
            </a:r>
            <a:r>
              <a:rPr lang="en-US" sz="1313" dirty="0" err="1">
                <a:solidFill>
                  <a:srgbClr val="000000"/>
                </a:solidFill>
                <a:latin typeface="Arial"/>
                <a:ea typeface="Arial"/>
                <a:cs typeface="Arial"/>
                <a:sym typeface="Arial"/>
              </a:rPr>
              <a:t>Jike</a:t>
            </a:r>
            <a:r>
              <a:rPr lang="en-US" sz="1313" dirty="0">
                <a:solidFill>
                  <a:srgbClr val="000000"/>
                </a:solidFill>
                <a:latin typeface="Arial"/>
                <a:ea typeface="Arial"/>
                <a:cs typeface="Arial"/>
                <a:sym typeface="Arial"/>
              </a:rPr>
              <a:t>,</a:t>
            </a:r>
            <a:endParaRPr sz="1313" dirty="0"/>
          </a:p>
          <a:p>
            <a:pPr>
              <a:lnSpc>
                <a:spcPct val="90000"/>
              </a:lnSpc>
              <a:buClr>
                <a:srgbClr val="000000"/>
              </a:buClr>
              <a:buSzPts val="3200"/>
            </a:pPr>
            <a:r>
              <a:rPr lang="en-US" sz="1313" dirty="0">
                <a:solidFill>
                  <a:srgbClr val="000000"/>
                </a:solidFill>
                <a:latin typeface="Arial"/>
                <a:ea typeface="Arial"/>
                <a:cs typeface="Arial"/>
                <a:sym typeface="Arial"/>
              </a:rPr>
              <a:t>R. Bhat, B. Meyers, A. Williams, S. </a:t>
            </a:r>
            <a:r>
              <a:rPr lang="en-US" sz="1313" dirty="0" err="1">
                <a:solidFill>
                  <a:srgbClr val="000000"/>
                </a:solidFill>
                <a:latin typeface="Arial"/>
                <a:ea typeface="Arial"/>
                <a:cs typeface="Arial"/>
                <a:sym typeface="Arial"/>
              </a:rPr>
              <a:t>Tingay</a:t>
            </a:r>
            <a:r>
              <a:rPr lang="en-US" sz="1313" dirty="0">
                <a:solidFill>
                  <a:srgbClr val="000000"/>
                </a:solidFill>
                <a:latin typeface="Arial"/>
                <a:ea typeface="Arial"/>
                <a:cs typeface="Arial"/>
                <a:sym typeface="Arial"/>
              </a:rPr>
              <a:t> </a:t>
            </a:r>
            <a:endParaRPr sz="1313" dirty="0"/>
          </a:p>
        </p:txBody>
      </p:sp>
      <p:sp>
        <p:nvSpPr>
          <p:cNvPr id="92" name="Google Shape;92;p19"/>
          <p:cNvSpPr txBox="1"/>
          <p:nvPr/>
        </p:nvSpPr>
        <p:spPr>
          <a:xfrm rot="-1020000">
            <a:off x="1777045" y="3062959"/>
            <a:ext cx="1021271" cy="287771"/>
          </a:xfrm>
          <a:prstGeom prst="rect">
            <a:avLst/>
          </a:prstGeom>
          <a:solidFill>
            <a:srgbClr val="FFFFFF"/>
          </a:solidFill>
          <a:ln>
            <a:noFill/>
          </a:ln>
        </p:spPr>
        <p:txBody>
          <a:bodyPr spcFirstLastPara="1" wrap="square" lIns="19050" tIns="19050" rIns="19050" bIns="19050" anchor="ctr" anchorCtr="0">
            <a:spAutoFit/>
          </a:bodyPr>
          <a:lstStyle/>
          <a:p>
            <a:pPr>
              <a:lnSpc>
                <a:spcPct val="90000"/>
              </a:lnSpc>
              <a:buClr>
                <a:srgbClr val="000000"/>
              </a:buClr>
              <a:buSzPts val="2400"/>
            </a:pPr>
            <a:r>
              <a:rPr lang="en-US" sz="900">
                <a:solidFill>
                  <a:srgbClr val="000000"/>
                </a:solidFill>
                <a:latin typeface="Arial"/>
                <a:ea typeface="Arial"/>
                <a:cs typeface="Arial"/>
                <a:sym typeface="Arial"/>
              </a:rPr>
              <a:t>Fringe detected</a:t>
            </a:r>
            <a:endParaRPr sz="675"/>
          </a:p>
          <a:p>
            <a:pPr>
              <a:lnSpc>
                <a:spcPct val="90000"/>
              </a:lnSpc>
              <a:buClr>
                <a:srgbClr val="000000"/>
              </a:buClr>
              <a:buSzPts val="2400"/>
            </a:pPr>
            <a:r>
              <a:rPr lang="en-US" sz="900">
                <a:solidFill>
                  <a:srgbClr val="000000"/>
                </a:solidFill>
                <a:latin typeface="Arial"/>
                <a:ea typeface="Arial"/>
                <a:cs typeface="Arial"/>
                <a:sym typeface="Arial"/>
              </a:rPr>
              <a:t>In 2025</a:t>
            </a:r>
            <a:endParaRPr sz="675"/>
          </a:p>
        </p:txBody>
      </p:sp>
      <p:sp>
        <p:nvSpPr>
          <p:cNvPr id="93" name="Google Shape;93;p19"/>
          <p:cNvSpPr txBox="1"/>
          <p:nvPr/>
        </p:nvSpPr>
        <p:spPr>
          <a:xfrm>
            <a:off x="1276804" y="4176768"/>
            <a:ext cx="914625" cy="329321"/>
          </a:xfrm>
          <a:prstGeom prst="rect">
            <a:avLst/>
          </a:prstGeom>
          <a:noFill/>
          <a:ln>
            <a:noFill/>
          </a:ln>
        </p:spPr>
        <p:txBody>
          <a:bodyPr spcFirstLastPara="1" wrap="square" lIns="19050" tIns="19050" rIns="19050" bIns="19050" anchor="ctr" anchorCtr="0">
            <a:spAutoFit/>
          </a:bodyPr>
          <a:lstStyle/>
          <a:p>
            <a:pPr>
              <a:lnSpc>
                <a:spcPct val="90000"/>
              </a:lnSpc>
              <a:buClr>
                <a:srgbClr val="000000"/>
              </a:buClr>
              <a:buSzPts val="2800"/>
            </a:pPr>
            <a:r>
              <a:rPr lang="en-US" sz="1050">
                <a:solidFill>
                  <a:srgbClr val="000000"/>
                </a:solidFill>
                <a:latin typeface="Arial"/>
                <a:ea typeface="Arial"/>
                <a:cs typeface="Arial"/>
                <a:sym typeface="Arial"/>
              </a:rPr>
              <a:t>Established </a:t>
            </a:r>
            <a:endParaRPr sz="675"/>
          </a:p>
          <a:p>
            <a:pPr>
              <a:lnSpc>
                <a:spcPct val="90000"/>
              </a:lnSpc>
              <a:buClr>
                <a:srgbClr val="000000"/>
              </a:buClr>
              <a:buSzPts val="2800"/>
            </a:pPr>
            <a:r>
              <a:rPr lang="en-US" sz="1050">
                <a:solidFill>
                  <a:srgbClr val="000000"/>
                </a:solidFill>
                <a:latin typeface="Arial"/>
                <a:ea typeface="Arial"/>
                <a:cs typeface="Arial"/>
                <a:sym typeface="Arial"/>
              </a:rPr>
              <a:t>in 2017</a:t>
            </a:r>
            <a:endParaRPr sz="675"/>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5" name="Google Shape;443;p48">
            <a:extLst>
              <a:ext uri="{FF2B5EF4-FFF2-40B4-BE49-F238E27FC236}">
                <a16:creationId xmlns:a16="http://schemas.microsoft.com/office/drawing/2014/main" id="{704DE68C-F5EA-17FD-6587-D3987219EACA}"/>
              </a:ext>
            </a:extLst>
          </p:cNvPr>
          <p:cNvSpPr txBox="1">
            <a:spLocks noGrp="1"/>
          </p:cNvSpPr>
          <p:nvPr>
            <p:ph type="title"/>
          </p:nvPr>
        </p:nvSpPr>
        <p:spPr>
          <a:xfrm>
            <a:off x="311944" y="2218575"/>
            <a:ext cx="8659934" cy="2139600"/>
          </a:xfrm>
          <a:prstGeom prst="rect">
            <a:avLst/>
          </a:prstGeom>
        </p:spPr>
        <p:txBody>
          <a:bodyPr spcFirstLastPara="1" vert="horz" wrap="square" lIns="68575" tIns="34275" rIns="68575" bIns="34275" rtlCol="0" anchor="b" anchorCtr="0">
            <a:normAutofit/>
          </a:bodyPr>
          <a:lstStyle/>
          <a:p>
            <a:pPr algn="ctr"/>
            <a:r>
              <a:rPr lang="en-GB" sz="4400" dirty="0">
                <a:solidFill>
                  <a:srgbClr val="0432FF"/>
                </a:solidFill>
                <a:latin typeface="Helvetica" pitchFamily="2" charset="0"/>
                <a:ea typeface="Lexend"/>
                <a:cs typeface="Lexend"/>
                <a:sym typeface="Lexend"/>
              </a:rPr>
              <a:t>PFT Science </a:t>
            </a:r>
            <a:r>
              <a:rPr lang="en-GB" sz="3600" dirty="0">
                <a:solidFill>
                  <a:srgbClr val="FF40FF"/>
                </a:solidFill>
                <a:latin typeface="Helvetica" pitchFamily="2" charset="0"/>
                <a:ea typeface="Lexend"/>
                <a:cs typeface="Lexend"/>
                <a:sym typeface="Lexend"/>
              </a:rPr>
              <a:t>in the </a:t>
            </a:r>
            <a:r>
              <a:rPr lang="en-GB" sz="3600" dirty="0" err="1">
                <a:solidFill>
                  <a:srgbClr val="FF40FF"/>
                </a:solidFill>
                <a:latin typeface="Bookman Old Style" panose="02050604050505020204" pitchFamily="18" charset="0"/>
                <a:ea typeface="Lexend"/>
                <a:cs typeface="Lexend"/>
                <a:sym typeface="Lexend"/>
              </a:rPr>
              <a:t>MWAXbeam</a:t>
            </a:r>
            <a:r>
              <a:rPr lang="en-GB" sz="3600" dirty="0">
                <a:solidFill>
                  <a:srgbClr val="FF40FF"/>
                </a:solidFill>
                <a:latin typeface="Helvetica" pitchFamily="2" charset="0"/>
                <a:ea typeface="Lexend"/>
                <a:cs typeface="Lexend"/>
                <a:sym typeface="Lexend"/>
              </a:rPr>
              <a:t> era</a:t>
            </a:r>
            <a:br>
              <a:rPr lang="en-GB" sz="3600" dirty="0">
                <a:solidFill>
                  <a:srgbClr val="0432FF"/>
                </a:solidFill>
                <a:latin typeface="Helvetica" pitchFamily="2" charset="0"/>
                <a:ea typeface="Lexend"/>
                <a:cs typeface="Lexend"/>
                <a:sym typeface="Lexend"/>
              </a:rPr>
            </a:br>
            <a:endParaRPr sz="3600" dirty="0">
              <a:solidFill>
                <a:srgbClr val="0432FF"/>
              </a:solidFill>
              <a:latin typeface="Helvetica" pitchFamily="2" charset="0"/>
              <a:ea typeface="Lexend"/>
              <a:cs typeface="Lexend"/>
              <a:sym typeface="Lexend"/>
            </a:endParaRPr>
          </a:p>
        </p:txBody>
      </p:sp>
    </p:spTree>
    <p:extLst>
      <p:ext uri="{BB962C8B-B14F-4D97-AF65-F5344CB8AC3E}">
        <p14:creationId xmlns:p14="http://schemas.microsoft.com/office/powerpoint/2010/main" val="170433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16</a:t>
            </a:fld>
            <a:endParaRPr lang="en-AU" sz="1270" b="1">
              <a:latin typeface="Arial" pitchFamily="34"/>
              <a:ea typeface="Arial Unicode MS" pitchFamily="2"/>
              <a:cs typeface="Tahoma" pitchFamily="2"/>
            </a:endParaRPr>
          </a:p>
        </p:txBody>
      </p:sp>
      <p:sp>
        <p:nvSpPr>
          <p:cNvPr id="5" name="Title 1">
            <a:extLst>
              <a:ext uri="{FF2B5EF4-FFF2-40B4-BE49-F238E27FC236}">
                <a16:creationId xmlns:a16="http://schemas.microsoft.com/office/drawing/2014/main" id="{2F6385BC-A355-AEC0-1DF2-E0319A39017C}"/>
              </a:ext>
            </a:extLst>
          </p:cNvPr>
          <p:cNvSpPr txBox="1">
            <a:spLocks/>
          </p:cNvSpPr>
          <p:nvPr/>
        </p:nvSpPr>
        <p:spPr>
          <a:xfrm>
            <a:off x="546100" y="168712"/>
            <a:ext cx="8597900" cy="646331"/>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3600" dirty="0">
                <a:solidFill>
                  <a:srgbClr val="0432FF"/>
                </a:solidFill>
                <a:latin typeface="Helvetica" pitchFamily="2" charset="0"/>
                <a:ea typeface="American Typewriter" charset="0"/>
                <a:cs typeface="American Typewriter" charset="0"/>
              </a:rPr>
              <a:t>Transition to the MWAX Beamformer</a:t>
            </a:r>
            <a:endParaRPr lang="en-AU" sz="3600" dirty="0">
              <a:latin typeface="Helvetica" pitchFamily="2" charset="0"/>
              <a:ea typeface="American Typewriter" charset="0"/>
              <a:cs typeface="American Typewriter" charset="0"/>
            </a:endParaRPr>
          </a:p>
        </p:txBody>
      </p:sp>
      <p:sp>
        <p:nvSpPr>
          <p:cNvPr id="11" name="Text Placeholder 2">
            <a:extLst>
              <a:ext uri="{FF2B5EF4-FFF2-40B4-BE49-F238E27FC236}">
                <a16:creationId xmlns:a16="http://schemas.microsoft.com/office/drawing/2014/main" id="{7E3E5416-3232-6732-F0EF-EC005B60B627}"/>
              </a:ext>
            </a:extLst>
          </p:cNvPr>
          <p:cNvSpPr txBox="1">
            <a:spLocks/>
          </p:cNvSpPr>
          <p:nvPr/>
        </p:nvSpPr>
        <p:spPr>
          <a:xfrm>
            <a:off x="189159" y="1987554"/>
            <a:ext cx="4748602" cy="4454278"/>
          </a:xfrm>
          <a:prstGeom prst="rect">
            <a:avLst/>
          </a:prstGeom>
        </p:spPr>
        <p:txBody>
          <a:bodyPr>
            <a:noAutofit/>
          </a:bodyPr>
          <a:lstStyle>
            <a:lvl1pPr marL="0" indent="0" algn="l" defTabSz="457200" rtl="0" eaLnBrk="1" latinLnBrk="0" hangingPunct="1">
              <a:spcBef>
                <a:spcPct val="20000"/>
              </a:spcBef>
              <a:buFont typeface="Arial"/>
              <a:buNone/>
              <a:defRPr sz="2800" b="1" i="0" kern="1200">
                <a:solidFill>
                  <a:srgbClr val="CD0920"/>
                </a:solidFill>
                <a:latin typeface="Arial"/>
                <a:ea typeface="+mn-ea"/>
                <a:cs typeface="Arial"/>
              </a:defRPr>
            </a:lvl1pPr>
            <a:lvl2pPr marL="0" indent="0" algn="l" defTabSz="457200" rtl="0" eaLnBrk="1" latinLnBrk="0" hangingPunct="1">
              <a:spcBef>
                <a:spcPts val="0"/>
              </a:spcBef>
              <a:buFont typeface="Arial"/>
              <a:buNone/>
              <a:defRPr sz="2400" b="0" i="0" kern="1200">
                <a:solidFill>
                  <a:schemeClr val="tx1"/>
                </a:solidFill>
                <a:latin typeface="Arial"/>
                <a:ea typeface="+mn-ea"/>
                <a:cs typeface="Arial"/>
              </a:defRPr>
            </a:lvl2pPr>
            <a:lvl3pPr marL="532800" indent="-228600" algn="l" defTabSz="457200" rtl="0" eaLnBrk="1" latinLnBrk="0" hangingPunct="1">
              <a:spcBef>
                <a:spcPts val="0"/>
              </a:spcBef>
              <a:buSzPct val="80000"/>
              <a:buFont typeface="Arial"/>
              <a:buChar char="•"/>
              <a:defRPr sz="2400" b="0" i="0" kern="1200">
                <a:solidFill>
                  <a:schemeClr val="tx1"/>
                </a:solidFill>
                <a:latin typeface="Arial"/>
                <a:ea typeface="+mn-ea"/>
                <a:cs typeface="Arial"/>
              </a:defRPr>
            </a:lvl3pPr>
            <a:lvl4pPr marL="846000" indent="-228600" algn="l" defTabSz="457200" rtl="0" eaLnBrk="1" latinLnBrk="0" hangingPunct="1">
              <a:spcBef>
                <a:spcPts val="0"/>
              </a:spcBef>
              <a:buSzPct val="80000"/>
              <a:buFont typeface="Arial"/>
              <a:buChar char="–"/>
              <a:defRPr sz="2200" b="0" i="0" kern="1200">
                <a:solidFill>
                  <a:schemeClr val="tx1"/>
                </a:solidFill>
                <a:latin typeface="Arial"/>
                <a:ea typeface="+mn-ea"/>
                <a:cs typeface="Arial"/>
              </a:defRPr>
            </a:lvl4pPr>
            <a:lvl5pPr marL="1339200" indent="-228600" algn="l" defTabSz="457200" rtl="0" eaLnBrk="1" latinLnBrk="0" hangingPunct="1">
              <a:spcBef>
                <a:spcPts val="0"/>
              </a:spcBef>
              <a:buSzPct val="80000"/>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75700" lvl="2" indent="-342900">
              <a:buFont typeface="Wingdings" charset="2"/>
              <a:buChar char=""/>
            </a:pPr>
            <a:endParaRPr lang="en-AU" sz="1400" dirty="0">
              <a:latin typeface="Helvetica" pitchFamily="2" charset="0"/>
              <a:ea typeface="American Typewriter" charset="0"/>
              <a:cs typeface="American Typewriter" charset="0"/>
            </a:endParaRPr>
          </a:p>
          <a:p>
            <a:pPr marL="342900" lvl="1" indent="-342900">
              <a:spcAft>
                <a:spcPts val="1800"/>
              </a:spcAft>
              <a:buFont typeface="Wingdings" charset="2"/>
              <a:buChar char=""/>
            </a:pPr>
            <a:r>
              <a:rPr lang="en-AU" sz="1600" dirty="0" err="1">
                <a:latin typeface="Helvetica" pitchFamily="2" charset="0"/>
                <a:ea typeface="American Typewriter" charset="0"/>
                <a:cs typeface="American Typewriter" charset="0"/>
              </a:rPr>
              <a:t>MWAXbeam</a:t>
            </a:r>
            <a:r>
              <a:rPr lang="en-AU" sz="1600" dirty="0">
                <a:latin typeface="Helvetica" pitchFamily="2" charset="0"/>
                <a:ea typeface="American Typewriter" charset="0"/>
                <a:cs typeface="American Typewriter" charset="0"/>
              </a:rPr>
              <a:t> (real-time processing/tied-array beamforming) will enable a multitude of new science: </a:t>
            </a:r>
          </a:p>
          <a:p>
            <a:pPr marL="875700" lvl="2" indent="-342900">
              <a:buFont typeface="Wingdings" charset="2"/>
              <a:buChar char=""/>
            </a:pPr>
            <a:r>
              <a:rPr lang="en-AU" sz="1600" dirty="0">
                <a:latin typeface="Helvetica" pitchFamily="2" charset="0"/>
                <a:ea typeface="American Typewriter" charset="0"/>
                <a:cs typeface="American Typewriter" charset="0"/>
              </a:rPr>
              <a:t>Targeted pulsar searches (GCs, Fermi targets)</a:t>
            </a:r>
          </a:p>
          <a:p>
            <a:pPr marL="875700" lvl="2" indent="-342900">
              <a:buFont typeface="Wingdings" charset="2"/>
              <a:buChar char=""/>
            </a:pPr>
            <a:r>
              <a:rPr lang="en-AU" sz="1600" dirty="0">
                <a:latin typeface="Helvetica" pitchFamily="2" charset="0"/>
                <a:ea typeface="American Typewriter" charset="0"/>
                <a:cs typeface="American Typewriter" charset="0"/>
              </a:rPr>
              <a:t>Monitoring FRBs (e.g. active repeaters)   </a:t>
            </a:r>
          </a:p>
          <a:p>
            <a:pPr marL="875700" lvl="2" indent="-342900">
              <a:buFont typeface="Wingdings" charset="2"/>
              <a:buChar char=""/>
            </a:pPr>
            <a:r>
              <a:rPr lang="en-AU" sz="1600" dirty="0">
                <a:latin typeface="Helvetica" pitchFamily="2" charset="0"/>
                <a:ea typeface="American Typewriter" charset="0"/>
                <a:cs typeface="American Typewriter" charset="0"/>
              </a:rPr>
              <a:t>Low-frequency VLBI (LAMBDA, SKA-Low) </a:t>
            </a:r>
          </a:p>
          <a:p>
            <a:pPr marL="875700" lvl="2" indent="-342900">
              <a:buFont typeface="Wingdings" charset="2"/>
              <a:buChar char=""/>
            </a:pPr>
            <a:r>
              <a:rPr lang="en-AU" sz="1600" dirty="0">
                <a:latin typeface="Helvetica" pitchFamily="2" charset="0"/>
                <a:ea typeface="American Typewriter" charset="0"/>
                <a:cs typeface="American Typewriter" charset="0"/>
              </a:rPr>
              <a:t>Triggering on transients (FRBs, GRBs, GW events)</a:t>
            </a:r>
          </a:p>
          <a:p>
            <a:pPr marL="875700" lvl="2" indent="-342900">
              <a:buFont typeface="Wingdings" charset="2"/>
              <a:buChar char=""/>
            </a:pPr>
            <a:endParaRPr lang="en-AU" sz="1600" dirty="0">
              <a:latin typeface="Helvetica" pitchFamily="2" charset="0"/>
              <a:ea typeface="American Typewriter" charset="0"/>
              <a:cs typeface="American Typewriter" charset="0"/>
            </a:endParaRPr>
          </a:p>
          <a:p>
            <a:pPr marL="342900" lvl="1" indent="-342900">
              <a:spcAft>
                <a:spcPts val="1800"/>
              </a:spcAft>
              <a:buFont typeface="Wingdings" charset="2"/>
              <a:buChar char=""/>
            </a:pPr>
            <a:r>
              <a:rPr lang="en-AU" sz="1600" dirty="0">
                <a:solidFill>
                  <a:srgbClr val="0432FF"/>
                </a:solidFill>
                <a:latin typeface="Helvetica" pitchFamily="2" charset="0"/>
                <a:ea typeface="American Typewriter" charset="0"/>
                <a:cs typeface="American Typewriter" charset="0"/>
              </a:rPr>
              <a:t>Timing new pulsar discoveries </a:t>
            </a:r>
            <a:r>
              <a:rPr lang="en-AU" sz="1600" dirty="0">
                <a:latin typeface="Helvetica" pitchFamily="2" charset="0"/>
                <a:ea typeface="American Typewriter" charset="0"/>
                <a:cs typeface="American Typewriter" charset="0"/>
              </a:rPr>
              <a:t>from SMART </a:t>
            </a:r>
          </a:p>
          <a:p>
            <a:pPr marL="342900" lvl="1" indent="-342900">
              <a:spcAft>
                <a:spcPts val="1800"/>
              </a:spcAft>
              <a:buFont typeface="Wingdings" charset="2"/>
              <a:buChar char=""/>
            </a:pPr>
            <a:r>
              <a:rPr lang="en-AU" sz="1600" dirty="0">
                <a:solidFill>
                  <a:srgbClr val="FF40FF"/>
                </a:solidFill>
                <a:latin typeface="Helvetica" pitchFamily="2" charset="0"/>
                <a:ea typeface="American Typewriter" charset="0"/>
                <a:cs typeface="American Typewriter" charset="0"/>
              </a:rPr>
              <a:t>Pulsar Monitoring project </a:t>
            </a:r>
            <a:r>
              <a:rPr lang="en-AU" sz="1600" dirty="0">
                <a:latin typeface="Helvetica" pitchFamily="2" charset="0"/>
                <a:ea typeface="American Typewriter" charset="0"/>
                <a:cs typeface="American Typewriter" charset="0"/>
              </a:rPr>
              <a:t>in support of global PTA efforts (plus a lot of ISM science!)  </a:t>
            </a:r>
          </a:p>
          <a:p>
            <a:pPr marL="342900" lvl="1" indent="-342900">
              <a:spcAft>
                <a:spcPts val="1800"/>
              </a:spcAft>
              <a:buFont typeface="Wingdings" charset="2"/>
              <a:buChar char=""/>
            </a:pPr>
            <a:endParaRPr lang="en-AU" sz="1800" dirty="0">
              <a:solidFill>
                <a:srgbClr val="0432FF"/>
              </a:solidFill>
              <a:latin typeface="Helvetica" pitchFamily="2" charset="0"/>
              <a:ea typeface="American Typewriter" charset="0"/>
              <a:cs typeface="American Typewriter" charset="0"/>
            </a:endParaRPr>
          </a:p>
          <a:p>
            <a:pPr marL="342900" lvl="1" indent="-342900">
              <a:spcAft>
                <a:spcPts val="1800"/>
              </a:spcAft>
              <a:buFont typeface="Wingdings" charset="2"/>
              <a:buChar char=""/>
            </a:pPr>
            <a:endParaRPr lang="is-IS" sz="1400" dirty="0">
              <a:latin typeface="American Typewriter" charset="0"/>
              <a:ea typeface="American Typewriter" charset="0"/>
              <a:cs typeface="American Typewriter" charset="0"/>
            </a:endParaRPr>
          </a:p>
        </p:txBody>
      </p:sp>
      <p:sp>
        <p:nvSpPr>
          <p:cNvPr id="2" name="TextBox 1">
            <a:extLst>
              <a:ext uri="{FF2B5EF4-FFF2-40B4-BE49-F238E27FC236}">
                <a16:creationId xmlns:a16="http://schemas.microsoft.com/office/drawing/2014/main" id="{C73A7AAE-EFED-566B-F090-9CA83975681D}"/>
              </a:ext>
            </a:extLst>
          </p:cNvPr>
          <p:cNvSpPr txBox="1"/>
          <p:nvPr/>
        </p:nvSpPr>
        <p:spPr>
          <a:xfrm>
            <a:off x="187036" y="1395974"/>
            <a:ext cx="8769927" cy="338554"/>
          </a:xfrm>
          <a:prstGeom prst="rect">
            <a:avLst/>
          </a:prstGeom>
          <a:solidFill>
            <a:schemeClr val="tx2">
              <a:lumMod val="20000"/>
              <a:lumOff val="80000"/>
            </a:schemeClr>
          </a:solidFill>
          <a:ln w="31750">
            <a:solidFill>
              <a:srgbClr val="C00000"/>
            </a:solidFill>
          </a:ln>
        </p:spPr>
        <p:txBody>
          <a:bodyPr wrap="square" rtlCol="0">
            <a:spAutoFit/>
          </a:bodyPr>
          <a:lstStyle/>
          <a:p>
            <a:pPr marL="0" lvl="1" algn="ctr">
              <a:spcAft>
                <a:spcPts val="1800"/>
              </a:spcAft>
            </a:pPr>
            <a:r>
              <a:rPr lang="en-AU" sz="1600" dirty="0">
                <a:latin typeface="Bookman Old Style" panose="02050604050505020204" pitchFamily="18" charset="0"/>
                <a:ea typeface="American Typewriter" charset="0"/>
                <a:cs typeface="American Typewriter" charset="0"/>
              </a:rPr>
              <a:t>Transitioning from </a:t>
            </a:r>
            <a:r>
              <a:rPr lang="en-AU" sz="1600" b="1" dirty="0" err="1">
                <a:solidFill>
                  <a:srgbClr val="0432FF"/>
                </a:solidFill>
                <a:latin typeface="Bookman Old Style" panose="02050604050505020204" pitchFamily="18" charset="0"/>
                <a:ea typeface="American Typewriter" charset="0"/>
                <a:cs typeface="American Typewriter" charset="0"/>
              </a:rPr>
              <a:t>VCSBeam</a:t>
            </a:r>
            <a:r>
              <a:rPr lang="en-AU" sz="1600" dirty="0">
                <a:latin typeface="Bookman Old Style" panose="02050604050505020204" pitchFamily="18" charset="0"/>
                <a:ea typeface="American Typewriter" charset="0"/>
                <a:cs typeface="American Typewriter" charset="0"/>
              </a:rPr>
              <a:t> </a:t>
            </a:r>
            <a:r>
              <a:rPr lang="en-AU" sz="1600" dirty="0">
                <a:latin typeface="Bookman Old Style" panose="02050604050505020204" pitchFamily="18" charset="0"/>
                <a:ea typeface="American Typewriter" charset="0"/>
                <a:cs typeface="American Typewriter" charset="0"/>
                <a:sym typeface="Wingdings" pitchFamily="2" charset="2"/>
              </a:rPr>
              <a:t> </a:t>
            </a:r>
            <a:r>
              <a:rPr lang="en-AU" sz="1600" b="1" dirty="0" err="1">
                <a:solidFill>
                  <a:srgbClr val="FF40FF"/>
                </a:solidFill>
                <a:latin typeface="Bookman Old Style" panose="02050604050505020204" pitchFamily="18" charset="0"/>
                <a:ea typeface="American Typewriter" charset="0"/>
                <a:cs typeface="American Typewriter" charset="0"/>
                <a:sym typeface="Wingdings" pitchFamily="2" charset="2"/>
              </a:rPr>
              <a:t>MWAXBeam</a:t>
            </a:r>
            <a:r>
              <a:rPr lang="en-AU" sz="1600" dirty="0">
                <a:latin typeface="Bookman Old Style" panose="02050604050505020204" pitchFamily="18" charset="0"/>
                <a:ea typeface="American Typewriter" charset="0"/>
                <a:cs typeface="American Typewriter" charset="0"/>
                <a:sym typeface="Wingdings" pitchFamily="2" charset="2"/>
              </a:rPr>
              <a:t> will be </a:t>
            </a:r>
            <a:r>
              <a:rPr lang="en-AU" sz="1600" dirty="0">
                <a:solidFill>
                  <a:srgbClr val="FF0000"/>
                </a:solidFill>
                <a:latin typeface="Bookman Old Style" panose="02050604050505020204" pitchFamily="18" charset="0"/>
                <a:ea typeface="American Typewriter" charset="0"/>
                <a:cs typeface="American Typewriter" charset="0"/>
                <a:sym typeface="Wingdings" pitchFamily="2" charset="2"/>
              </a:rPr>
              <a:t>a gamechanger for PFT Science</a:t>
            </a:r>
            <a:endParaRPr lang="en-AU" sz="1600" dirty="0">
              <a:solidFill>
                <a:srgbClr val="FF0000"/>
              </a:solidFill>
              <a:latin typeface="Bookman Old Style" panose="02050604050505020204" pitchFamily="18" charset="0"/>
              <a:ea typeface="American Typewriter" charset="0"/>
              <a:cs typeface="American Typewriter" charset="0"/>
            </a:endParaRPr>
          </a:p>
        </p:txBody>
      </p:sp>
      <p:pic>
        <p:nvPicPr>
          <p:cNvPr id="4" name="Picture 3" descr="A diagram of a star formation&#10;&#10;Description automatically generated">
            <a:extLst>
              <a:ext uri="{FF2B5EF4-FFF2-40B4-BE49-F238E27FC236}">
                <a16:creationId xmlns:a16="http://schemas.microsoft.com/office/drawing/2014/main" id="{D1D9B6BA-90CC-CFC9-21A3-DA120EB57003}"/>
              </a:ext>
            </a:extLst>
          </p:cNvPr>
          <p:cNvPicPr>
            <a:picLocks noChangeAspect="1"/>
          </p:cNvPicPr>
          <p:nvPr/>
        </p:nvPicPr>
        <p:blipFill>
          <a:blip r:embed="rId3"/>
          <a:stretch>
            <a:fillRect/>
          </a:stretch>
        </p:blipFill>
        <p:spPr>
          <a:xfrm>
            <a:off x="5424736" y="2179883"/>
            <a:ext cx="3685716" cy="4261949"/>
          </a:xfrm>
          <a:prstGeom prst="rect">
            <a:avLst/>
          </a:prstGeom>
        </p:spPr>
      </p:pic>
      <p:pic>
        <p:nvPicPr>
          <p:cNvPr id="6" name="Google Shape;208;p15">
            <a:extLst>
              <a:ext uri="{FF2B5EF4-FFF2-40B4-BE49-F238E27FC236}">
                <a16:creationId xmlns:a16="http://schemas.microsoft.com/office/drawing/2014/main" id="{DB41296D-E4A4-AC79-4F40-807166FD51E9}"/>
              </a:ext>
            </a:extLst>
          </p:cNvPr>
          <p:cNvPicPr preferRelativeResize="0"/>
          <p:nvPr/>
        </p:nvPicPr>
        <p:blipFill>
          <a:blip r:embed="rId4">
            <a:alphaModFix/>
          </a:blip>
          <a:stretch>
            <a:fillRect/>
          </a:stretch>
        </p:blipFill>
        <p:spPr>
          <a:xfrm>
            <a:off x="5742570" y="4556327"/>
            <a:ext cx="548908" cy="905699"/>
          </a:xfrm>
          <a:prstGeom prst="rect">
            <a:avLst/>
          </a:prstGeom>
          <a:noFill/>
          <a:ln>
            <a:noFill/>
          </a:ln>
        </p:spPr>
      </p:pic>
      <p:sp>
        <p:nvSpPr>
          <p:cNvPr id="8" name="Google Shape;206;p15">
            <a:extLst>
              <a:ext uri="{FF2B5EF4-FFF2-40B4-BE49-F238E27FC236}">
                <a16:creationId xmlns:a16="http://schemas.microsoft.com/office/drawing/2014/main" id="{9052240A-D63E-D875-0835-B2FFEDDFF735}"/>
              </a:ext>
            </a:extLst>
          </p:cNvPr>
          <p:cNvSpPr txBox="1"/>
          <p:nvPr/>
        </p:nvSpPr>
        <p:spPr>
          <a:xfrm>
            <a:off x="5252114" y="5335146"/>
            <a:ext cx="1232733" cy="310656"/>
          </a:xfrm>
          <a:prstGeom prst="rect">
            <a:avLst/>
          </a:prstGeom>
          <a:noFill/>
          <a:ln>
            <a:noFill/>
          </a:ln>
        </p:spPr>
        <p:txBody>
          <a:bodyPr spcFirstLastPara="1" wrap="square" lIns="91425" tIns="91425" rIns="91425" bIns="91425" anchor="t" anchorCtr="0">
            <a:normAutofit fontScale="62500" lnSpcReduction="20000"/>
          </a:bodyPr>
          <a:lstStyle/>
          <a:p>
            <a:r>
              <a:rPr lang="en-GB" sz="1600" b="1" dirty="0" err="1">
                <a:latin typeface="Bookman Old Style" panose="02050604050505020204" pitchFamily="18" charset="0"/>
              </a:rPr>
              <a:t>VCSBeam</a:t>
            </a:r>
            <a:endParaRPr sz="1600" b="1" dirty="0">
              <a:solidFill>
                <a:srgbClr val="000000"/>
              </a:solidFill>
              <a:latin typeface="Bookman Old Style" panose="02050604050505020204" pitchFamily="18" charset="0"/>
            </a:endParaRPr>
          </a:p>
        </p:txBody>
      </p:sp>
    </p:spTree>
    <p:extLst>
      <p:ext uri="{BB962C8B-B14F-4D97-AF65-F5344CB8AC3E}">
        <p14:creationId xmlns:p14="http://schemas.microsoft.com/office/powerpoint/2010/main" val="3888156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2" name="Title 1">
            <a:extLst>
              <a:ext uri="{FF2B5EF4-FFF2-40B4-BE49-F238E27FC236}">
                <a16:creationId xmlns:a16="http://schemas.microsoft.com/office/drawing/2014/main" id="{8BE12C0F-9980-B691-9426-F85C712FE4FC}"/>
              </a:ext>
            </a:extLst>
          </p:cNvPr>
          <p:cNvSpPr txBox="1">
            <a:spLocks/>
          </p:cNvSpPr>
          <p:nvPr/>
        </p:nvSpPr>
        <p:spPr>
          <a:xfrm>
            <a:off x="546100" y="137935"/>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Helvetica" pitchFamily="2" charset="0"/>
                <a:ea typeface="American Typewriter" charset="0"/>
                <a:cs typeface="Arial" panose="020B0604020202020204" pitchFamily="34" charset="0"/>
              </a:rPr>
              <a:t>Timing SMART Discoveries</a:t>
            </a:r>
          </a:p>
        </p:txBody>
      </p:sp>
      <p:sp>
        <p:nvSpPr>
          <p:cNvPr id="3" name="TextBox 2">
            <a:extLst>
              <a:ext uri="{FF2B5EF4-FFF2-40B4-BE49-F238E27FC236}">
                <a16:creationId xmlns:a16="http://schemas.microsoft.com/office/drawing/2014/main" id="{CDBEFE52-7E46-B7DA-6B9F-38EEFFF55088}"/>
              </a:ext>
            </a:extLst>
          </p:cNvPr>
          <p:cNvSpPr txBox="1"/>
          <p:nvPr/>
        </p:nvSpPr>
        <p:spPr>
          <a:xfrm>
            <a:off x="1592169" y="899749"/>
            <a:ext cx="6949403" cy="632566"/>
          </a:xfrm>
          <a:prstGeom prst="rect">
            <a:avLst/>
          </a:prstGeom>
          <a:solidFill>
            <a:schemeClr val="tx2">
              <a:lumMod val="20000"/>
              <a:lumOff val="80000"/>
            </a:schemeClr>
          </a:solidFill>
          <a:ln w="25400">
            <a:solidFill>
              <a:srgbClr val="FF0000"/>
            </a:solidFill>
          </a:ln>
        </p:spPr>
        <p:txBody>
          <a:bodyPr wrap="square" lIns="90000" tIns="45000" rIns="90000" bIns="45000" anchorCtr="0" compatLnSpc="0">
            <a:spAutoFit/>
          </a:bodyPr>
          <a:lstStyle/>
          <a:p>
            <a:pPr marL="0" marR="0" lvl="0" indent="0" algn="ctr" hangingPunct="0">
              <a:lnSpc>
                <a:spcPct val="100000"/>
              </a:lnSpc>
              <a:spcBef>
                <a:spcPts val="0"/>
              </a:spcBef>
              <a:spcAft>
                <a:spcPts val="0"/>
              </a:spcAft>
              <a:buSzPct val="45000"/>
              <a:tabLst/>
            </a:pPr>
            <a:r>
              <a:rPr lang="en-AU" u="none" strike="noStrike" kern="1200" cap="none" dirty="0">
                <a:ln>
                  <a:noFill/>
                </a:ln>
                <a:latin typeface="Bookman Old Style" panose="02050604050505020204" pitchFamily="18" charset="0"/>
                <a:ea typeface="American Typewriter" charset="0"/>
                <a:cs typeface="American Typewriter" charset="0"/>
              </a:rPr>
              <a:t>Regular timing observations are critical for new discoveries, for phase connection + coherent timing solution</a:t>
            </a:r>
            <a:endParaRPr lang="en-AU" i="0" u="none" strike="noStrike" kern="1200" cap="none" dirty="0">
              <a:ln>
                <a:noFill/>
              </a:ln>
              <a:latin typeface="Bookman Old Style" panose="02050604050505020204" pitchFamily="18" charset="0"/>
              <a:ea typeface="American Typewriter" charset="0"/>
              <a:cs typeface="American Typewriter" charset="0"/>
            </a:endParaRPr>
          </a:p>
        </p:txBody>
      </p:sp>
      <p:sp>
        <p:nvSpPr>
          <p:cNvPr id="4" name="TextBox 3">
            <a:extLst>
              <a:ext uri="{FF2B5EF4-FFF2-40B4-BE49-F238E27FC236}">
                <a16:creationId xmlns:a16="http://schemas.microsoft.com/office/drawing/2014/main" id="{231006D7-A984-7582-91FA-3F5294DC8752}"/>
              </a:ext>
            </a:extLst>
          </p:cNvPr>
          <p:cNvSpPr txBox="1"/>
          <p:nvPr/>
        </p:nvSpPr>
        <p:spPr>
          <a:xfrm>
            <a:off x="6100763" y="1763945"/>
            <a:ext cx="2809556" cy="369332"/>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DCCDBCF3-7440-62C5-774E-6F4892863D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8072" y="2411190"/>
            <a:ext cx="4739773" cy="260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34EF7A0-5EA2-BA7C-74DA-CA0CC22C9091}"/>
              </a:ext>
            </a:extLst>
          </p:cNvPr>
          <p:cNvSpPr txBox="1"/>
          <p:nvPr/>
        </p:nvSpPr>
        <p:spPr>
          <a:xfrm>
            <a:off x="196154" y="5907178"/>
            <a:ext cx="8751691" cy="523220"/>
          </a:xfrm>
          <a:prstGeom prst="rect">
            <a:avLst/>
          </a:prstGeom>
          <a:solidFill>
            <a:schemeClr val="tx2">
              <a:lumMod val="20000"/>
              <a:lumOff val="80000"/>
            </a:schemeClr>
          </a:solidFill>
          <a:ln w="19050">
            <a:solidFill>
              <a:srgbClr val="FF0000"/>
            </a:solidFill>
          </a:ln>
        </p:spPr>
        <p:txBody>
          <a:bodyPr wrap="square" rtlCol="0">
            <a:spAutoFit/>
          </a:bodyPr>
          <a:lstStyle/>
          <a:p>
            <a:pPr algn="ctr"/>
            <a:r>
              <a:rPr lang="en-US" sz="1400" dirty="0">
                <a:solidFill>
                  <a:srgbClr val="0432FF"/>
                </a:solidFill>
                <a:latin typeface="Bookman Old Style" panose="02050604050505020204" pitchFamily="18" charset="0"/>
              </a:rPr>
              <a:t>MWAX Beamformer functionality will greatly accelerate science from SMART</a:t>
            </a:r>
            <a:r>
              <a:rPr lang="en-US" sz="1400" dirty="0">
                <a:latin typeface="Bookman Old Style" panose="02050604050505020204" pitchFamily="18" charset="0"/>
              </a:rPr>
              <a:t>, and publishing timing solutions will facilitate efficient follow-ups with other telescopes  </a:t>
            </a:r>
          </a:p>
        </p:txBody>
      </p:sp>
      <p:sp>
        <p:nvSpPr>
          <p:cNvPr id="8" name="Text Placeholder 2">
            <a:extLst>
              <a:ext uri="{FF2B5EF4-FFF2-40B4-BE49-F238E27FC236}">
                <a16:creationId xmlns:a16="http://schemas.microsoft.com/office/drawing/2014/main" id="{3964F62D-0837-7DF6-D3F4-5EFF08C94DC8}"/>
              </a:ext>
            </a:extLst>
          </p:cNvPr>
          <p:cNvSpPr txBox="1">
            <a:spLocks/>
          </p:cNvSpPr>
          <p:nvPr/>
        </p:nvSpPr>
        <p:spPr>
          <a:xfrm>
            <a:off x="196154" y="1678926"/>
            <a:ext cx="3974392" cy="4068352"/>
          </a:xfrm>
          <a:prstGeom prst="rect">
            <a:avLst/>
          </a:prstGeom>
        </p:spPr>
        <p:txBody>
          <a:bodyPr>
            <a:noAutofit/>
          </a:bodyPr>
          <a:lstStyle>
            <a:lvl1pPr marL="0" indent="0" algn="l" defTabSz="457200" rtl="0" eaLnBrk="1" latinLnBrk="0" hangingPunct="1">
              <a:spcBef>
                <a:spcPct val="20000"/>
              </a:spcBef>
              <a:buFont typeface="Arial"/>
              <a:buNone/>
              <a:defRPr sz="2800" b="1" i="0" kern="1200">
                <a:solidFill>
                  <a:srgbClr val="CD0920"/>
                </a:solidFill>
                <a:latin typeface="Arial"/>
                <a:ea typeface="+mn-ea"/>
                <a:cs typeface="Arial"/>
              </a:defRPr>
            </a:lvl1pPr>
            <a:lvl2pPr marL="0" indent="0" algn="l" defTabSz="457200" rtl="0" eaLnBrk="1" latinLnBrk="0" hangingPunct="1">
              <a:spcBef>
                <a:spcPts val="0"/>
              </a:spcBef>
              <a:buFont typeface="Arial"/>
              <a:buNone/>
              <a:defRPr sz="2400" b="0" i="0" kern="1200">
                <a:solidFill>
                  <a:schemeClr val="tx1"/>
                </a:solidFill>
                <a:latin typeface="Arial"/>
                <a:ea typeface="+mn-ea"/>
                <a:cs typeface="Arial"/>
              </a:defRPr>
            </a:lvl2pPr>
            <a:lvl3pPr marL="532800" indent="-228600" algn="l" defTabSz="457200" rtl="0" eaLnBrk="1" latinLnBrk="0" hangingPunct="1">
              <a:spcBef>
                <a:spcPts val="0"/>
              </a:spcBef>
              <a:buSzPct val="80000"/>
              <a:buFont typeface="Arial"/>
              <a:buChar char="•"/>
              <a:defRPr sz="2400" b="0" i="0" kern="1200">
                <a:solidFill>
                  <a:schemeClr val="tx1"/>
                </a:solidFill>
                <a:latin typeface="Arial"/>
                <a:ea typeface="+mn-ea"/>
                <a:cs typeface="Arial"/>
              </a:defRPr>
            </a:lvl3pPr>
            <a:lvl4pPr marL="846000" indent="-228600" algn="l" defTabSz="457200" rtl="0" eaLnBrk="1" latinLnBrk="0" hangingPunct="1">
              <a:spcBef>
                <a:spcPts val="0"/>
              </a:spcBef>
              <a:buSzPct val="80000"/>
              <a:buFont typeface="Arial"/>
              <a:buChar char="–"/>
              <a:defRPr sz="2200" b="0" i="0" kern="1200">
                <a:solidFill>
                  <a:schemeClr val="tx1"/>
                </a:solidFill>
                <a:latin typeface="Arial"/>
                <a:ea typeface="+mn-ea"/>
                <a:cs typeface="Arial"/>
              </a:defRPr>
            </a:lvl4pPr>
            <a:lvl5pPr marL="1339200" indent="-228600" algn="l" defTabSz="457200" rtl="0" eaLnBrk="1" latinLnBrk="0" hangingPunct="1">
              <a:spcBef>
                <a:spcPts val="0"/>
              </a:spcBef>
              <a:buSzPct val="80000"/>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75700" lvl="2" indent="-342900">
              <a:buFont typeface="Wingdings" charset="2"/>
              <a:buChar char=""/>
            </a:pPr>
            <a:endParaRPr lang="en-AU" sz="1400" dirty="0">
              <a:latin typeface="Helvetica" pitchFamily="2" charset="0"/>
              <a:ea typeface="American Typewriter" charset="0"/>
              <a:cs typeface="American Typewriter" charset="0"/>
            </a:endParaRPr>
          </a:p>
          <a:p>
            <a:pPr marL="342900" lvl="1" indent="-342900">
              <a:spcAft>
                <a:spcPts val="1800"/>
              </a:spcAft>
              <a:buFont typeface="Wingdings" charset="2"/>
              <a:buChar char=""/>
            </a:pPr>
            <a:r>
              <a:rPr lang="en-AU" sz="1400" dirty="0">
                <a:latin typeface="Bookman Old Style" panose="02050604050505020204" pitchFamily="18" charset="0"/>
                <a:ea typeface="American Typewriter" charset="0"/>
                <a:cs typeface="American Typewriter" charset="0"/>
              </a:rPr>
              <a:t>Timing solutions – logical next-step for all pulsar discoveries </a:t>
            </a:r>
          </a:p>
          <a:p>
            <a:pPr marL="342900" lvl="1" indent="-342900">
              <a:spcAft>
                <a:spcPts val="1800"/>
              </a:spcAft>
              <a:buFont typeface="Wingdings" charset="2"/>
              <a:buChar char=""/>
            </a:pPr>
            <a:r>
              <a:rPr lang="en-AU" sz="1400" dirty="0">
                <a:solidFill>
                  <a:srgbClr val="0432FF"/>
                </a:solidFill>
                <a:latin typeface="Bookman Old Style" panose="02050604050505020204" pitchFamily="18" charset="0"/>
                <a:ea typeface="American Typewriter" charset="0"/>
                <a:cs typeface="American Typewriter" charset="0"/>
              </a:rPr>
              <a:t>Initial phase connection most efficient with discovery telescope </a:t>
            </a:r>
            <a:r>
              <a:rPr lang="en-AU" sz="1400" dirty="0">
                <a:latin typeface="Bookman Old Style" panose="02050604050505020204" pitchFamily="18" charset="0"/>
                <a:ea typeface="American Typewriter" charset="0"/>
                <a:cs typeface="American Typewriter" charset="0"/>
              </a:rPr>
              <a:t>(cf. </a:t>
            </a:r>
            <a:r>
              <a:rPr lang="en-AU" sz="1400" dirty="0" err="1">
                <a:latin typeface="Bookman Old Style" panose="02050604050505020204" pitchFamily="18" charset="0"/>
                <a:ea typeface="American Typewriter" charset="0"/>
                <a:cs typeface="American Typewriter" charset="0"/>
              </a:rPr>
              <a:t>Swainston</a:t>
            </a:r>
            <a:r>
              <a:rPr lang="en-AU" sz="1400" dirty="0">
                <a:latin typeface="Bookman Old Style" panose="02050604050505020204" pitchFamily="18" charset="0"/>
                <a:ea typeface="American Typewriter" charset="0"/>
                <a:cs typeface="American Typewriter" charset="0"/>
              </a:rPr>
              <a:t> et al. 2021, for PSR J0036-1033) </a:t>
            </a:r>
          </a:p>
          <a:p>
            <a:pPr marL="342900" lvl="1" indent="-342900">
              <a:spcAft>
                <a:spcPts val="1800"/>
              </a:spcAft>
              <a:buFont typeface="Wingdings" charset="2"/>
              <a:buChar char=""/>
            </a:pPr>
            <a:r>
              <a:rPr lang="en-AU" sz="1400" dirty="0">
                <a:latin typeface="Bookman Old Style" panose="02050604050505020204" pitchFamily="18" charset="0"/>
                <a:ea typeface="American Typewriter" charset="0"/>
                <a:cs typeface="American Typewriter" charset="0"/>
              </a:rPr>
              <a:t>VCS mode is tedious and inefficient to meet target-specific cadence demands (multiple observations per day/week)  </a:t>
            </a:r>
          </a:p>
          <a:p>
            <a:pPr marL="342900" lvl="1" indent="-342900">
              <a:spcAft>
                <a:spcPts val="1800"/>
              </a:spcAft>
              <a:buFont typeface="Wingdings" charset="2"/>
              <a:buChar char=""/>
            </a:pPr>
            <a:r>
              <a:rPr lang="en-AU" sz="1400" dirty="0">
                <a:solidFill>
                  <a:srgbClr val="FF0000"/>
                </a:solidFill>
                <a:latin typeface="Bookman Old Style" panose="02050604050505020204" pitchFamily="18" charset="0"/>
                <a:ea typeface="American Typewriter" charset="0"/>
                <a:cs typeface="American Typewriter" charset="0"/>
              </a:rPr>
              <a:t>Only 3 (out of 18) SMART pulsars </a:t>
            </a:r>
            <a:r>
              <a:rPr lang="en-AU" sz="1400" dirty="0">
                <a:latin typeface="Bookman Old Style" panose="02050604050505020204" pitchFamily="18" charset="0"/>
                <a:ea typeface="American Typewriter" charset="0"/>
                <a:cs typeface="American Typewriter" charset="0"/>
              </a:rPr>
              <a:t>have full coherent timing solutions! </a:t>
            </a:r>
          </a:p>
          <a:p>
            <a:pPr marL="342900" lvl="1" indent="-342900">
              <a:spcAft>
                <a:spcPts val="1800"/>
              </a:spcAft>
              <a:buFont typeface="Wingdings" charset="2"/>
              <a:buChar char=""/>
            </a:pPr>
            <a:r>
              <a:rPr lang="en-AU" sz="1400" dirty="0">
                <a:latin typeface="Bookman Old Style" panose="02050604050505020204" pitchFamily="18" charset="0"/>
                <a:ea typeface="American Typewriter" charset="0"/>
                <a:cs typeface="American Typewriter" charset="0"/>
              </a:rPr>
              <a:t>SMART is starting to discover binary &amp; short-period pulsars (MSPs) </a:t>
            </a:r>
          </a:p>
          <a:p>
            <a:pPr marL="342900" lvl="1" indent="-342900">
              <a:spcAft>
                <a:spcPts val="1800"/>
              </a:spcAft>
              <a:buFont typeface="Wingdings" charset="2"/>
              <a:buChar char=""/>
            </a:pPr>
            <a:endParaRPr lang="is-IS" sz="1400" dirty="0">
              <a:latin typeface="American Typewriter" charset="0"/>
              <a:ea typeface="American Typewriter" charset="0"/>
              <a:cs typeface="American Typewriter" charset="0"/>
            </a:endParaRPr>
          </a:p>
        </p:txBody>
      </p:sp>
      <p:sp>
        <p:nvSpPr>
          <p:cNvPr id="9" name="TextBox 8">
            <a:extLst>
              <a:ext uri="{FF2B5EF4-FFF2-40B4-BE49-F238E27FC236}">
                <a16:creationId xmlns:a16="http://schemas.microsoft.com/office/drawing/2014/main" id="{66249C45-0186-F7B3-9D62-9D42190E876A}"/>
              </a:ext>
            </a:extLst>
          </p:cNvPr>
          <p:cNvSpPr txBox="1"/>
          <p:nvPr/>
        </p:nvSpPr>
        <p:spPr>
          <a:xfrm>
            <a:off x="4170546" y="2112790"/>
            <a:ext cx="4917166" cy="276999"/>
          </a:xfrm>
          <a:prstGeom prst="rect">
            <a:avLst/>
          </a:prstGeom>
          <a:noFill/>
        </p:spPr>
        <p:txBody>
          <a:bodyPr wrap="square" rtlCol="0">
            <a:spAutoFit/>
          </a:bodyPr>
          <a:lstStyle/>
          <a:p>
            <a:r>
              <a:rPr lang="en-US" sz="1200" b="1" dirty="0">
                <a:solidFill>
                  <a:srgbClr val="FF40FF"/>
                </a:solidFill>
                <a:latin typeface="Bookman Old Style" panose="02050604050505020204" pitchFamily="18" charset="0"/>
              </a:rPr>
              <a:t>Full coherent timing solution for SMART PSR J0036-1033 </a:t>
            </a:r>
          </a:p>
        </p:txBody>
      </p:sp>
    </p:spTree>
    <p:extLst>
      <p:ext uri="{BB962C8B-B14F-4D97-AF65-F5344CB8AC3E}">
        <p14:creationId xmlns:p14="http://schemas.microsoft.com/office/powerpoint/2010/main" val="3364972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2" name="Title 1">
            <a:extLst>
              <a:ext uri="{FF2B5EF4-FFF2-40B4-BE49-F238E27FC236}">
                <a16:creationId xmlns:a16="http://schemas.microsoft.com/office/drawing/2014/main" id="{8BE12C0F-9980-B691-9426-F85C712FE4FC}"/>
              </a:ext>
            </a:extLst>
          </p:cNvPr>
          <p:cNvSpPr txBox="1">
            <a:spLocks/>
          </p:cNvSpPr>
          <p:nvPr/>
        </p:nvSpPr>
        <p:spPr>
          <a:xfrm>
            <a:off x="546100" y="137935"/>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Helvetica" pitchFamily="2" charset="0"/>
                <a:ea typeface="American Typewriter" charset="0"/>
                <a:cs typeface="Arial" panose="020B0604020202020204" pitchFamily="34" charset="0"/>
              </a:rPr>
              <a:t>Pulsar Monitoring for PTAs &amp; ISM</a:t>
            </a:r>
          </a:p>
        </p:txBody>
      </p:sp>
      <p:sp>
        <p:nvSpPr>
          <p:cNvPr id="3" name="TextBox 2">
            <a:extLst>
              <a:ext uri="{FF2B5EF4-FFF2-40B4-BE49-F238E27FC236}">
                <a16:creationId xmlns:a16="http://schemas.microsoft.com/office/drawing/2014/main" id="{CDBEFE52-7E46-B7DA-6B9F-38EEFFF55088}"/>
              </a:ext>
            </a:extLst>
          </p:cNvPr>
          <p:cNvSpPr txBox="1"/>
          <p:nvPr/>
        </p:nvSpPr>
        <p:spPr>
          <a:xfrm>
            <a:off x="280045" y="1019575"/>
            <a:ext cx="8597900" cy="632566"/>
          </a:xfrm>
          <a:prstGeom prst="rect">
            <a:avLst/>
          </a:prstGeom>
          <a:solidFill>
            <a:schemeClr val="tx2">
              <a:lumMod val="20000"/>
              <a:lumOff val="80000"/>
            </a:schemeClr>
          </a:solidFill>
          <a:ln w="25400">
            <a:solidFill>
              <a:srgbClr val="FF0000"/>
            </a:solidFill>
          </a:ln>
        </p:spPr>
        <p:txBody>
          <a:bodyPr wrap="square" lIns="90000" tIns="45000" rIns="90000" bIns="45000" anchorCtr="0" compatLnSpc="0">
            <a:spAutoFit/>
          </a:bodyPr>
          <a:lstStyle/>
          <a:p>
            <a:pPr marL="0" marR="0" lvl="0" indent="0" algn="ctr" hangingPunct="0">
              <a:lnSpc>
                <a:spcPct val="100000"/>
              </a:lnSpc>
              <a:spcBef>
                <a:spcPts val="0"/>
              </a:spcBef>
              <a:spcAft>
                <a:spcPts val="0"/>
              </a:spcAft>
              <a:buSzPct val="45000"/>
              <a:tabLst/>
            </a:pPr>
            <a:r>
              <a:rPr lang="en-AU" i="0" dirty="0">
                <a:solidFill>
                  <a:srgbClr val="FF40FF"/>
                </a:solidFill>
                <a:latin typeface="Bookman Old Style" panose="02050604050505020204" pitchFamily="18" charset="0"/>
                <a:ea typeface="American Typewriter" charset="0"/>
                <a:cs typeface="American Typewriter" charset="0"/>
              </a:rPr>
              <a:t>Low frequencies + </a:t>
            </a:r>
            <a:r>
              <a:rPr lang="en-AU" dirty="0">
                <a:solidFill>
                  <a:srgbClr val="FF40FF"/>
                </a:solidFill>
                <a:latin typeface="Bookman Old Style" panose="02050604050505020204" pitchFamily="18" charset="0"/>
                <a:ea typeface="American Typewriter" charset="0"/>
                <a:cs typeface="American Typewriter" charset="0"/>
              </a:rPr>
              <a:t>Large </a:t>
            </a:r>
            <a:r>
              <a:rPr lang="en-AU" dirty="0" err="1">
                <a:solidFill>
                  <a:srgbClr val="FF40FF"/>
                </a:solidFill>
                <a:latin typeface="Bookman Old Style" panose="02050604050505020204" pitchFamily="18" charset="0"/>
                <a:ea typeface="American Typewriter" charset="0"/>
                <a:cs typeface="American Typewriter" charset="0"/>
              </a:rPr>
              <a:t>FoV</a:t>
            </a:r>
            <a:r>
              <a:rPr lang="en-AU" dirty="0">
                <a:solidFill>
                  <a:srgbClr val="FF40FF"/>
                </a:solidFill>
                <a:latin typeface="Bookman Old Style" panose="02050604050505020204" pitchFamily="18" charset="0"/>
                <a:ea typeface="American Typewriter" charset="0"/>
                <a:cs typeface="American Typewriter" charset="0"/>
              </a:rPr>
              <a:t> + Beamformer </a:t>
            </a:r>
            <a:r>
              <a:rPr lang="en-AU" dirty="0">
                <a:latin typeface="Bookman Old Style" panose="02050604050505020204" pitchFamily="18" charset="0"/>
                <a:ea typeface="American Typewriter" charset="0"/>
                <a:cs typeface="American Typewriter" charset="0"/>
                <a:sym typeface="Wingdings" pitchFamily="2" charset="2"/>
              </a:rPr>
              <a:t> regular pulsar monitoring program to aid international PTA efforts, ISM science, and SKA-Low prep. </a:t>
            </a:r>
            <a:r>
              <a:rPr lang="en-AU" dirty="0">
                <a:latin typeface="Bookman Old Style" panose="02050604050505020204" pitchFamily="18" charset="0"/>
                <a:ea typeface="American Typewriter" charset="0"/>
                <a:cs typeface="American Typewriter" charset="0"/>
              </a:rPr>
              <a:t>  </a:t>
            </a:r>
            <a:endParaRPr lang="en-AU" b="0" i="0" u="none" strike="noStrike" kern="1200" cap="none" dirty="0">
              <a:ln>
                <a:noFill/>
              </a:ln>
              <a:latin typeface="Bookman Old Style" panose="02050604050505020204" pitchFamily="18" charset="0"/>
              <a:ea typeface="American Typewriter" charset="0"/>
              <a:cs typeface="American Typewriter" charset="0"/>
            </a:endParaRPr>
          </a:p>
        </p:txBody>
      </p:sp>
      <p:sp>
        <p:nvSpPr>
          <p:cNvPr id="4" name="TextBox 3">
            <a:extLst>
              <a:ext uri="{FF2B5EF4-FFF2-40B4-BE49-F238E27FC236}">
                <a16:creationId xmlns:a16="http://schemas.microsoft.com/office/drawing/2014/main" id="{231006D7-A984-7582-91FA-3F5294DC8752}"/>
              </a:ext>
            </a:extLst>
          </p:cNvPr>
          <p:cNvSpPr txBox="1"/>
          <p:nvPr/>
        </p:nvSpPr>
        <p:spPr>
          <a:xfrm>
            <a:off x="6100763" y="1763945"/>
            <a:ext cx="2809556" cy="369332"/>
          </a:xfrm>
          <a:prstGeom prst="rect">
            <a:avLst/>
          </a:prstGeom>
          <a:noFill/>
        </p:spPr>
        <p:txBody>
          <a:bodyPr wrap="square" rtlCol="0">
            <a:spAutoFit/>
          </a:bodyPr>
          <a:lstStyle/>
          <a:p>
            <a:endParaRPr lang="en-US" dirty="0"/>
          </a:p>
        </p:txBody>
      </p:sp>
      <p:pic>
        <p:nvPicPr>
          <p:cNvPr id="7" name="Picture 6" descr="A map of the earth&#10;&#10;Description automatically generated">
            <a:extLst>
              <a:ext uri="{FF2B5EF4-FFF2-40B4-BE49-F238E27FC236}">
                <a16:creationId xmlns:a16="http://schemas.microsoft.com/office/drawing/2014/main" id="{C935209C-8F1A-CE7B-0AE7-949B4E83D453}"/>
              </a:ext>
            </a:extLst>
          </p:cNvPr>
          <p:cNvPicPr>
            <a:picLocks noChangeAspect="1"/>
          </p:cNvPicPr>
          <p:nvPr/>
        </p:nvPicPr>
        <p:blipFill>
          <a:blip r:embed="rId3"/>
          <a:stretch>
            <a:fillRect/>
          </a:stretch>
        </p:blipFill>
        <p:spPr>
          <a:xfrm>
            <a:off x="3883698" y="3051401"/>
            <a:ext cx="5253799" cy="2759996"/>
          </a:xfrm>
          <a:prstGeom prst="rect">
            <a:avLst/>
          </a:prstGeom>
        </p:spPr>
      </p:pic>
      <p:sp>
        <p:nvSpPr>
          <p:cNvPr id="8" name="TextBox 7">
            <a:extLst>
              <a:ext uri="{FF2B5EF4-FFF2-40B4-BE49-F238E27FC236}">
                <a16:creationId xmlns:a16="http://schemas.microsoft.com/office/drawing/2014/main" id="{8012BB61-18DE-2180-F332-A8CDA7AEA9EE}"/>
              </a:ext>
            </a:extLst>
          </p:cNvPr>
          <p:cNvSpPr txBox="1"/>
          <p:nvPr/>
        </p:nvSpPr>
        <p:spPr>
          <a:xfrm>
            <a:off x="5991854" y="1720107"/>
            <a:ext cx="2886091" cy="1015663"/>
          </a:xfrm>
          <a:prstGeom prst="rect">
            <a:avLst/>
          </a:prstGeom>
          <a:noFill/>
          <a:ln w="19050">
            <a:solidFill>
              <a:srgbClr val="FF0000"/>
            </a:solidFill>
          </a:ln>
        </p:spPr>
        <p:txBody>
          <a:bodyPr wrap="square" rtlCol="0">
            <a:spAutoFit/>
          </a:bodyPr>
          <a:lstStyle/>
          <a:p>
            <a:pPr marL="285750" indent="-285750">
              <a:buFont typeface="Arial" panose="020B0604020202020204" pitchFamily="34" charset="0"/>
              <a:buChar char="•"/>
            </a:pPr>
            <a:r>
              <a:rPr lang="en-US" sz="1200" b="1" dirty="0">
                <a:solidFill>
                  <a:srgbClr val="FF0000"/>
                </a:solidFill>
                <a:latin typeface="Bookman Old Style" panose="02050604050505020204" pitchFamily="18" charset="0"/>
              </a:rPr>
              <a:t>RED</a:t>
            </a:r>
            <a:r>
              <a:rPr lang="en-US" sz="1200" dirty="0">
                <a:latin typeface="Bookman Old Style" panose="02050604050505020204" pitchFamily="18" charset="0"/>
              </a:rPr>
              <a:t>: SMART detections in the Local ISM (DM &lt; 60) </a:t>
            </a:r>
          </a:p>
          <a:p>
            <a:pPr marL="285750" indent="-285750">
              <a:buFont typeface="Arial" panose="020B0604020202020204" pitchFamily="34" charset="0"/>
              <a:buChar char="•"/>
            </a:pPr>
            <a:r>
              <a:rPr lang="en-US" sz="1200" b="1" dirty="0">
                <a:solidFill>
                  <a:srgbClr val="FF0000"/>
                </a:solidFill>
                <a:latin typeface="Bookman Old Style" panose="02050604050505020204" pitchFamily="18" charset="0"/>
              </a:rPr>
              <a:t>Circles</a:t>
            </a:r>
            <a:r>
              <a:rPr lang="en-US" sz="1200" dirty="0">
                <a:latin typeface="Bookman Old Style" panose="02050604050505020204" pitchFamily="18" charset="0"/>
              </a:rPr>
              <a:t>: slow pulsars </a:t>
            </a:r>
          </a:p>
          <a:p>
            <a:pPr marL="285750" indent="-285750">
              <a:buFont typeface="Arial" panose="020B0604020202020204" pitchFamily="34" charset="0"/>
              <a:buChar char="•"/>
            </a:pPr>
            <a:r>
              <a:rPr lang="en-US" sz="1200" b="1" dirty="0">
                <a:solidFill>
                  <a:srgbClr val="FF0000"/>
                </a:solidFill>
                <a:latin typeface="Bookman Old Style" panose="02050604050505020204" pitchFamily="18" charset="0"/>
              </a:rPr>
              <a:t>Diamonds</a:t>
            </a:r>
            <a:r>
              <a:rPr lang="en-US" sz="1200" dirty="0">
                <a:latin typeface="Bookman Old Style" panose="02050604050505020204" pitchFamily="18" charset="0"/>
              </a:rPr>
              <a:t>: MSPs</a:t>
            </a:r>
          </a:p>
          <a:p>
            <a:pPr marL="285750" indent="-285750">
              <a:buFont typeface="Arial" panose="020B0604020202020204" pitchFamily="34" charset="0"/>
              <a:buChar char="•"/>
            </a:pPr>
            <a:r>
              <a:rPr lang="en-US" sz="1200" b="1" dirty="0">
                <a:solidFill>
                  <a:srgbClr val="00B0F0"/>
                </a:solidFill>
                <a:latin typeface="Bookman Old Style" panose="02050604050505020204" pitchFamily="18" charset="0"/>
              </a:rPr>
              <a:t>Blue dots</a:t>
            </a:r>
            <a:r>
              <a:rPr lang="en-US" sz="1200" dirty="0">
                <a:latin typeface="Bookman Old Style" panose="02050604050505020204" pitchFamily="18" charset="0"/>
              </a:rPr>
              <a:t>: ATNF catalogue</a:t>
            </a:r>
          </a:p>
        </p:txBody>
      </p:sp>
      <p:sp>
        <p:nvSpPr>
          <p:cNvPr id="9" name="Text Placeholder 2">
            <a:extLst>
              <a:ext uri="{FF2B5EF4-FFF2-40B4-BE49-F238E27FC236}">
                <a16:creationId xmlns:a16="http://schemas.microsoft.com/office/drawing/2014/main" id="{CAF9FF60-EF6C-6CCC-4FE8-C31DD4E36573}"/>
              </a:ext>
            </a:extLst>
          </p:cNvPr>
          <p:cNvSpPr txBox="1">
            <a:spLocks/>
          </p:cNvSpPr>
          <p:nvPr/>
        </p:nvSpPr>
        <p:spPr>
          <a:xfrm>
            <a:off x="189159" y="1763440"/>
            <a:ext cx="3745168" cy="4454278"/>
          </a:xfrm>
          <a:prstGeom prst="rect">
            <a:avLst/>
          </a:prstGeom>
        </p:spPr>
        <p:txBody>
          <a:bodyPr>
            <a:noAutofit/>
          </a:bodyPr>
          <a:lstStyle>
            <a:lvl1pPr marL="0" indent="0" algn="l" defTabSz="457200" rtl="0" eaLnBrk="1" latinLnBrk="0" hangingPunct="1">
              <a:spcBef>
                <a:spcPct val="20000"/>
              </a:spcBef>
              <a:buFont typeface="Arial"/>
              <a:buNone/>
              <a:defRPr sz="2800" b="1" i="0" kern="1200">
                <a:solidFill>
                  <a:srgbClr val="CD0920"/>
                </a:solidFill>
                <a:latin typeface="Arial"/>
                <a:ea typeface="+mn-ea"/>
                <a:cs typeface="Arial"/>
              </a:defRPr>
            </a:lvl1pPr>
            <a:lvl2pPr marL="0" indent="0" algn="l" defTabSz="457200" rtl="0" eaLnBrk="1" latinLnBrk="0" hangingPunct="1">
              <a:spcBef>
                <a:spcPts val="0"/>
              </a:spcBef>
              <a:buFont typeface="Arial"/>
              <a:buNone/>
              <a:defRPr sz="2400" b="0" i="0" kern="1200">
                <a:solidFill>
                  <a:schemeClr val="tx1"/>
                </a:solidFill>
                <a:latin typeface="Arial"/>
                <a:ea typeface="+mn-ea"/>
                <a:cs typeface="Arial"/>
              </a:defRPr>
            </a:lvl2pPr>
            <a:lvl3pPr marL="532800" indent="-228600" algn="l" defTabSz="457200" rtl="0" eaLnBrk="1" latinLnBrk="0" hangingPunct="1">
              <a:spcBef>
                <a:spcPts val="0"/>
              </a:spcBef>
              <a:buSzPct val="80000"/>
              <a:buFont typeface="Arial"/>
              <a:buChar char="•"/>
              <a:defRPr sz="2400" b="0" i="0" kern="1200">
                <a:solidFill>
                  <a:schemeClr val="tx1"/>
                </a:solidFill>
                <a:latin typeface="Arial"/>
                <a:ea typeface="+mn-ea"/>
                <a:cs typeface="Arial"/>
              </a:defRPr>
            </a:lvl3pPr>
            <a:lvl4pPr marL="846000" indent="-228600" algn="l" defTabSz="457200" rtl="0" eaLnBrk="1" latinLnBrk="0" hangingPunct="1">
              <a:spcBef>
                <a:spcPts val="0"/>
              </a:spcBef>
              <a:buSzPct val="80000"/>
              <a:buFont typeface="Arial"/>
              <a:buChar char="–"/>
              <a:defRPr sz="2200" b="0" i="0" kern="1200">
                <a:solidFill>
                  <a:schemeClr val="tx1"/>
                </a:solidFill>
                <a:latin typeface="Arial"/>
                <a:ea typeface="+mn-ea"/>
                <a:cs typeface="Arial"/>
              </a:defRPr>
            </a:lvl4pPr>
            <a:lvl5pPr marL="1339200" indent="-228600" algn="l" defTabSz="457200" rtl="0" eaLnBrk="1" latinLnBrk="0" hangingPunct="1">
              <a:spcBef>
                <a:spcPts val="0"/>
              </a:spcBef>
              <a:buSzPct val="80000"/>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75700" lvl="2" indent="-342900">
              <a:buFont typeface="Wingdings" charset="2"/>
              <a:buChar char=""/>
            </a:pPr>
            <a:endParaRPr lang="en-AU" sz="1400" dirty="0">
              <a:latin typeface="Helvetica" pitchFamily="2" charset="0"/>
              <a:ea typeface="American Typewriter" charset="0"/>
              <a:cs typeface="American Typewriter" charset="0"/>
            </a:endParaRPr>
          </a:p>
          <a:p>
            <a:pPr marL="342900" lvl="1" indent="-342900">
              <a:spcAft>
                <a:spcPts val="1800"/>
              </a:spcAft>
              <a:buFont typeface="Wingdings" charset="2"/>
              <a:buChar char=""/>
            </a:pPr>
            <a:r>
              <a:rPr lang="en-AU" sz="1200" dirty="0">
                <a:latin typeface="Helvetica" pitchFamily="2" charset="0"/>
                <a:ea typeface="American Typewriter" charset="0"/>
                <a:cs typeface="American Typewriter" charset="0"/>
              </a:rPr>
              <a:t>Recent PTA results (2 – 3.5 sigma detections) </a:t>
            </a:r>
            <a:r>
              <a:rPr lang="en-AU" sz="1200" dirty="0">
                <a:latin typeface="Helvetica" pitchFamily="2" charset="0"/>
                <a:ea typeface="American Typewriter" charset="0"/>
                <a:cs typeface="American Typewriter" charset="0"/>
                <a:sym typeface="Wingdings" pitchFamily="2" charset="2"/>
              </a:rPr>
              <a:t> </a:t>
            </a:r>
            <a:r>
              <a:rPr lang="en-AU" sz="1200" dirty="0">
                <a:latin typeface="Helvetica" pitchFamily="2" charset="0"/>
                <a:ea typeface="American Typewriter" charset="0"/>
                <a:cs typeface="American Typewriter" charset="0"/>
              </a:rPr>
              <a:t>ISM noise modelling is very important (see PPTA analysis)</a:t>
            </a:r>
          </a:p>
          <a:p>
            <a:pPr marL="342900" lvl="1" indent="-342900">
              <a:spcAft>
                <a:spcPts val="1800"/>
              </a:spcAft>
              <a:buFont typeface="Wingdings" charset="2"/>
              <a:buChar char=""/>
            </a:pPr>
            <a:r>
              <a:rPr lang="en-AU" sz="1200" dirty="0">
                <a:latin typeface="Helvetica" pitchFamily="2" charset="0"/>
                <a:ea typeface="American Typewriter" charset="0"/>
                <a:cs typeface="American Typewriter" charset="0"/>
              </a:rPr>
              <a:t>Characterise the Local ISM (~ 3 kpc) in great detail </a:t>
            </a:r>
          </a:p>
          <a:p>
            <a:pPr marL="342900" lvl="1" indent="-342900">
              <a:spcAft>
                <a:spcPts val="1800"/>
              </a:spcAft>
              <a:buFont typeface="Wingdings" charset="2"/>
              <a:buChar char=""/>
            </a:pPr>
            <a:r>
              <a:rPr lang="en-AU" sz="1200" dirty="0">
                <a:latin typeface="Helvetica" pitchFamily="2" charset="0"/>
                <a:ea typeface="American Typewriter" charset="0"/>
                <a:cs typeface="American Typewriter" charset="0"/>
              </a:rPr>
              <a:t>Low frequencies of the MWA are most ideal </a:t>
            </a:r>
          </a:p>
          <a:p>
            <a:pPr marL="342900" lvl="1" indent="-342900">
              <a:spcAft>
                <a:spcPts val="1800"/>
              </a:spcAft>
              <a:buFont typeface="Wingdings" charset="2"/>
              <a:buChar char=""/>
            </a:pPr>
            <a:r>
              <a:rPr lang="en-AU" sz="1200" dirty="0">
                <a:solidFill>
                  <a:srgbClr val="0432FF"/>
                </a:solidFill>
                <a:latin typeface="Helvetica" pitchFamily="2" charset="0"/>
                <a:ea typeface="American Typewriter" charset="0"/>
                <a:cs typeface="American Typewriter" charset="0"/>
              </a:rPr>
              <a:t>Beamformer functionality will enable regular             monitoring of pulsars at PTA cadence </a:t>
            </a:r>
          </a:p>
          <a:p>
            <a:pPr marL="342900" lvl="1" indent="-342900">
              <a:spcAft>
                <a:spcPts val="1800"/>
              </a:spcAft>
              <a:buFont typeface="Wingdings" charset="2"/>
              <a:buChar char=""/>
            </a:pPr>
            <a:r>
              <a:rPr lang="en-AU" sz="1200" dirty="0">
                <a:solidFill>
                  <a:srgbClr val="FF40FF"/>
                </a:solidFill>
                <a:latin typeface="Helvetica" pitchFamily="2" charset="0"/>
                <a:ea typeface="American Typewriter" charset="0"/>
                <a:cs typeface="American Typewriter" charset="0"/>
              </a:rPr>
              <a:t>Large field of view </a:t>
            </a:r>
            <a:r>
              <a:rPr lang="en-AU" sz="1200" dirty="0">
                <a:solidFill>
                  <a:srgbClr val="FF40FF"/>
                </a:solidFill>
                <a:latin typeface="Helvetica" pitchFamily="2" charset="0"/>
                <a:ea typeface="American Typewriter" charset="0"/>
                <a:cs typeface="American Typewriter" charset="0"/>
                <a:sym typeface="Wingdings" pitchFamily="2" charset="2"/>
              </a:rPr>
              <a:t> high observing efficiency </a:t>
            </a:r>
            <a:r>
              <a:rPr lang="en-AU" sz="1200" dirty="0">
                <a:latin typeface="Helvetica" pitchFamily="2" charset="0"/>
                <a:ea typeface="American Typewriter" charset="0"/>
                <a:cs typeface="American Typewriter" charset="0"/>
                <a:sym typeface="Wingdings" pitchFamily="2" charset="2"/>
              </a:rPr>
              <a:t>           (depending on # of simultaneous beams) </a:t>
            </a:r>
          </a:p>
          <a:p>
            <a:pPr marL="342900" lvl="1" indent="-342900">
              <a:spcAft>
                <a:spcPts val="1800"/>
              </a:spcAft>
              <a:buFont typeface="Wingdings" charset="2"/>
              <a:buChar char=""/>
            </a:pPr>
            <a:r>
              <a:rPr lang="en-AU" sz="1200" b="1" dirty="0">
                <a:solidFill>
                  <a:srgbClr val="FF0000"/>
                </a:solidFill>
                <a:latin typeface="Helvetica" pitchFamily="2" charset="0"/>
                <a:ea typeface="American Typewriter" charset="0"/>
                <a:cs typeface="American Typewriter" charset="0"/>
                <a:sym typeface="Wingdings" pitchFamily="2" charset="2"/>
              </a:rPr>
              <a:t>MWA is the only low-frequency capable telescope for southern-sky PTA targets</a:t>
            </a:r>
            <a:r>
              <a:rPr lang="en-AU" sz="1200" dirty="0">
                <a:latin typeface="Helvetica" pitchFamily="2" charset="0"/>
                <a:ea typeface="American Typewriter" charset="0"/>
                <a:cs typeface="American Typewriter" charset="0"/>
                <a:sym typeface="Wingdings" pitchFamily="2" charset="2"/>
              </a:rPr>
              <a:t>, where the future of PTAs lies in the SKA era </a:t>
            </a:r>
            <a:endParaRPr lang="en-AU" sz="1200" dirty="0">
              <a:latin typeface="Helvetica" pitchFamily="2" charset="0"/>
              <a:ea typeface="American Typewriter" charset="0"/>
              <a:cs typeface="American Typewriter" charset="0"/>
            </a:endParaRPr>
          </a:p>
          <a:p>
            <a:pPr marL="342900" lvl="1" indent="-342900">
              <a:spcAft>
                <a:spcPts val="1800"/>
              </a:spcAft>
              <a:buFont typeface="Wingdings" charset="2"/>
              <a:buChar char=""/>
            </a:pPr>
            <a:endParaRPr lang="is-IS" sz="1400" dirty="0">
              <a:latin typeface="American Typewriter" charset="0"/>
              <a:ea typeface="American Typewriter" charset="0"/>
              <a:cs typeface="American Typewriter" charset="0"/>
            </a:endParaRPr>
          </a:p>
        </p:txBody>
      </p:sp>
      <p:sp>
        <p:nvSpPr>
          <p:cNvPr id="10" name="TextBox 9">
            <a:extLst>
              <a:ext uri="{FF2B5EF4-FFF2-40B4-BE49-F238E27FC236}">
                <a16:creationId xmlns:a16="http://schemas.microsoft.com/office/drawing/2014/main" id="{2AF90106-65DB-19A8-5C30-040292DE9FC1}"/>
              </a:ext>
            </a:extLst>
          </p:cNvPr>
          <p:cNvSpPr txBox="1"/>
          <p:nvPr/>
        </p:nvSpPr>
        <p:spPr>
          <a:xfrm>
            <a:off x="203150" y="5993239"/>
            <a:ext cx="8751691" cy="523220"/>
          </a:xfrm>
          <a:prstGeom prst="rect">
            <a:avLst/>
          </a:prstGeom>
          <a:solidFill>
            <a:schemeClr val="tx2">
              <a:lumMod val="20000"/>
              <a:lumOff val="80000"/>
            </a:schemeClr>
          </a:solidFill>
          <a:ln w="19050">
            <a:solidFill>
              <a:srgbClr val="FF0000"/>
            </a:solidFill>
          </a:ln>
        </p:spPr>
        <p:txBody>
          <a:bodyPr wrap="square" rtlCol="0">
            <a:spAutoFit/>
          </a:bodyPr>
          <a:lstStyle/>
          <a:p>
            <a:pPr algn="ctr"/>
            <a:r>
              <a:rPr lang="en-US" sz="1400" dirty="0">
                <a:solidFill>
                  <a:srgbClr val="0432FF"/>
                </a:solidFill>
                <a:latin typeface="Bookman Old Style" panose="02050604050505020204" pitchFamily="18" charset="0"/>
              </a:rPr>
              <a:t>A niche science for Phase III, great value for PTAs + ISM science</a:t>
            </a:r>
            <a:r>
              <a:rPr lang="en-US" sz="1400" dirty="0">
                <a:latin typeface="Bookman Old Style" panose="02050604050505020204" pitchFamily="18" charset="0"/>
              </a:rPr>
              <a:t>, publicly accessible data products (e.g. via the Swinburne pulsar portal) – in preparation for PTA GW astronomy in the SKA era. </a:t>
            </a:r>
          </a:p>
        </p:txBody>
      </p:sp>
    </p:spTree>
    <p:extLst>
      <p:ext uri="{BB962C8B-B14F-4D97-AF65-F5344CB8AC3E}">
        <p14:creationId xmlns:p14="http://schemas.microsoft.com/office/powerpoint/2010/main" val="2860928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4953" y="146756"/>
            <a:ext cx="6963072" cy="650240"/>
          </a:xfrm>
        </p:spPr>
        <p:txBody>
          <a:bodyPr>
            <a:noAutofit/>
          </a:bodyPr>
          <a:lstStyle/>
          <a:p>
            <a:r>
              <a:rPr lang="en-US" sz="4800" dirty="0">
                <a:solidFill>
                  <a:srgbClr val="0432FF"/>
                </a:solidFill>
                <a:latin typeface="Arial" panose="020B0604020202020204" pitchFamily="34" charset="0"/>
                <a:ea typeface="American Typewriter" charset="0"/>
                <a:cs typeface="Arial" panose="020B0604020202020204" pitchFamily="34" charset="0"/>
              </a:rPr>
              <a:t>Summary</a:t>
            </a:r>
          </a:p>
        </p:txBody>
      </p:sp>
      <p:sp>
        <p:nvSpPr>
          <p:cNvPr id="3" name="Text Placeholder 2"/>
          <p:cNvSpPr>
            <a:spLocks noGrp="1"/>
          </p:cNvSpPr>
          <p:nvPr>
            <p:ph type="body" sz="quarter" idx="14"/>
          </p:nvPr>
        </p:nvSpPr>
        <p:spPr>
          <a:xfrm>
            <a:off x="416558" y="1063993"/>
            <a:ext cx="8157288" cy="3781398"/>
          </a:xfrm>
        </p:spPr>
        <p:txBody>
          <a:bodyPr>
            <a:noAutofit/>
          </a:bodyPr>
          <a:lstStyle/>
          <a:p>
            <a:pPr marL="342900" lvl="1" indent="-342900">
              <a:spcAft>
                <a:spcPts val="600"/>
              </a:spcAft>
              <a:buFont typeface="Wingdings" charset="2"/>
              <a:buChar char=""/>
            </a:pPr>
            <a:r>
              <a:rPr lang="is-IS" sz="1800" dirty="0">
                <a:solidFill>
                  <a:srgbClr val="0432FF"/>
                </a:solidFill>
                <a:latin typeface="American Typewriter" charset="0"/>
                <a:ea typeface="American Typewriter" charset="0"/>
                <a:cs typeface="American Typewriter" charset="0"/>
              </a:rPr>
              <a:t>After a decade of productive science and learning </a:t>
            </a:r>
            <a:r>
              <a:rPr lang="is-IS" sz="1800" dirty="0">
                <a:latin typeface="American Typewriter" charset="0"/>
                <a:ea typeface="American Typewriter" charset="0"/>
                <a:cs typeface="American Typewriter" charset="0"/>
              </a:rPr>
              <a:t>(</a:t>
            </a:r>
            <a:r>
              <a:rPr lang="is-IS" sz="1800" dirty="0">
                <a:latin typeface="Bookman Old Style" panose="02050604050505020204" pitchFamily="18" charset="0"/>
                <a:ea typeface="American Typewriter" charset="0"/>
                <a:cs typeface="American Typewriter" charset="0"/>
              </a:rPr>
              <a:t>~</a:t>
            </a:r>
            <a:r>
              <a:rPr lang="is-IS" sz="1800" dirty="0">
                <a:latin typeface="American Typewriter" charset="0"/>
                <a:ea typeface="American Typewriter" charset="0"/>
                <a:cs typeface="American Typewriter" charset="0"/>
              </a:rPr>
              <a:t>50 publications, 10 PhD completions), the VCS era (Ch 1 of PFT science) is coming to an end </a:t>
            </a:r>
            <a:endParaRPr lang="en-AU" sz="1800" dirty="0">
              <a:latin typeface="Arial" panose="020B0604020202020204" pitchFamily="34" charset="0"/>
              <a:ea typeface="American Typewriter" charset="0"/>
              <a:cs typeface="Arial" panose="020B0604020202020204" pitchFamily="34" charset="0"/>
            </a:endParaRPr>
          </a:p>
          <a:p>
            <a:pPr marL="342900" lvl="1" indent="-342900">
              <a:spcAft>
                <a:spcPts val="600"/>
              </a:spcAft>
              <a:buFont typeface="Wingdings" charset="2"/>
              <a:buChar char=""/>
            </a:pPr>
            <a:r>
              <a:rPr lang="en-AU" sz="1800" dirty="0">
                <a:solidFill>
                  <a:srgbClr val="00B0F0"/>
                </a:solidFill>
                <a:latin typeface="Arial" panose="020B0604020202020204" pitchFamily="34" charset="0"/>
                <a:ea typeface="American Typewriter" charset="0"/>
                <a:cs typeface="Arial" panose="020B0604020202020204" pitchFamily="34" charset="0"/>
              </a:rPr>
              <a:t>Science extraction from SMART </a:t>
            </a:r>
            <a:r>
              <a:rPr lang="en-AU" sz="1800" dirty="0">
                <a:latin typeface="Arial" panose="020B0604020202020204" pitchFamily="34" charset="0"/>
                <a:ea typeface="American Typewriter" charset="0"/>
                <a:cs typeface="Arial" panose="020B0604020202020204" pitchFamily="34" charset="0"/>
              </a:rPr>
              <a:t>will continue to be a top priority in coming years, as we transition to (Ch 2) the MWAX beamformer era</a:t>
            </a:r>
          </a:p>
          <a:p>
            <a:pPr marL="342900" lvl="1" indent="-342900">
              <a:spcAft>
                <a:spcPts val="600"/>
              </a:spcAft>
              <a:buFont typeface="Wingdings" charset="2"/>
              <a:buChar char=""/>
            </a:pPr>
            <a:r>
              <a:rPr lang="en-AU" sz="1800" dirty="0">
                <a:solidFill>
                  <a:srgbClr val="FF40FF"/>
                </a:solidFill>
                <a:latin typeface="Arial" panose="020B0604020202020204" pitchFamily="34" charset="0"/>
                <a:ea typeface="American Typewriter" charset="0"/>
                <a:cs typeface="Arial" panose="020B0604020202020204" pitchFamily="34" charset="0"/>
              </a:rPr>
              <a:t>Search processing and science extraction ramping up </a:t>
            </a:r>
            <a:r>
              <a:rPr lang="en-AU" sz="1800" dirty="0">
                <a:latin typeface="Arial" panose="020B0604020202020204" pitchFamily="34" charset="0"/>
                <a:ea typeface="American Typewriter" charset="0"/>
                <a:cs typeface="Arial" panose="020B0604020202020204" pitchFamily="34" charset="0"/>
              </a:rPr>
              <a:t>(see talks by Chris, Chia Min, </a:t>
            </a:r>
            <a:r>
              <a:rPr lang="en-AU" sz="1800" dirty="0" err="1">
                <a:latin typeface="Arial" panose="020B0604020202020204" pitchFamily="34" charset="0"/>
                <a:ea typeface="American Typewriter" charset="0"/>
                <a:cs typeface="Arial" panose="020B0604020202020204" pitchFamily="34" charset="0"/>
              </a:rPr>
              <a:t>Qiuyang</a:t>
            </a:r>
            <a:r>
              <a:rPr lang="en-AU" sz="1800" dirty="0">
                <a:latin typeface="Arial" panose="020B0604020202020204" pitchFamily="34" charset="0"/>
                <a:ea typeface="American Typewriter" charset="0"/>
                <a:cs typeface="Arial" panose="020B0604020202020204" pitchFamily="34" charset="0"/>
              </a:rPr>
              <a:t>, Piyush)</a:t>
            </a:r>
          </a:p>
          <a:p>
            <a:pPr marL="342900" lvl="1" indent="-342900">
              <a:spcAft>
                <a:spcPts val="600"/>
              </a:spcAft>
              <a:buFont typeface="Wingdings" charset="2"/>
              <a:buChar char=""/>
            </a:pPr>
            <a:r>
              <a:rPr lang="en-AU" sz="1800" dirty="0">
                <a:solidFill>
                  <a:srgbClr val="FF0000"/>
                </a:solidFill>
                <a:latin typeface="Arial" panose="020B0604020202020204" pitchFamily="34" charset="0"/>
                <a:ea typeface="American Typewriter" charset="0"/>
                <a:cs typeface="Arial" panose="020B0604020202020204" pitchFamily="34" charset="0"/>
              </a:rPr>
              <a:t>The MWAX beamformer will open the door to a wide-ranging new science</a:t>
            </a:r>
            <a:r>
              <a:rPr lang="en-AU" sz="1800" dirty="0">
                <a:latin typeface="Arial" panose="020B0604020202020204" pitchFamily="34" charset="0"/>
                <a:ea typeface="American Typewriter" charset="0"/>
                <a:cs typeface="Arial" panose="020B0604020202020204" pitchFamily="34" charset="0"/>
              </a:rPr>
              <a:t>, e.g. longer observations, targeted searches, monitoring projects, etc. </a:t>
            </a:r>
          </a:p>
          <a:p>
            <a:pPr marL="342900" lvl="1" indent="-342900">
              <a:spcAft>
                <a:spcPts val="600"/>
              </a:spcAft>
              <a:buFont typeface="Wingdings" charset="2"/>
              <a:buChar char=""/>
            </a:pPr>
            <a:r>
              <a:rPr lang="en-AU" sz="1800" dirty="0">
                <a:latin typeface="Arial" panose="020B0604020202020204" pitchFamily="34" charset="0"/>
                <a:ea typeface="American Typewriter" charset="0"/>
                <a:cs typeface="Arial" panose="020B0604020202020204" pitchFamily="34" charset="0"/>
              </a:rPr>
              <a:t>It will </a:t>
            </a:r>
            <a:r>
              <a:rPr lang="en-AU" sz="1800" dirty="0">
                <a:solidFill>
                  <a:srgbClr val="00B050"/>
                </a:solidFill>
                <a:latin typeface="Arial" panose="020B0604020202020204" pitchFamily="34" charset="0"/>
                <a:ea typeface="American Typewriter" charset="0"/>
                <a:cs typeface="Arial" panose="020B0604020202020204" pitchFamily="34" charset="0"/>
              </a:rPr>
              <a:t>accelerate science with SMART </a:t>
            </a:r>
            <a:r>
              <a:rPr lang="en-AU" sz="1800" dirty="0">
                <a:latin typeface="Arial" panose="020B0604020202020204" pitchFamily="34" charset="0"/>
                <a:ea typeface="American Typewriter" charset="0"/>
                <a:cs typeface="Arial" panose="020B0604020202020204" pitchFamily="34" charset="0"/>
              </a:rPr>
              <a:t>(via timing new discoveries) and will realise a long </a:t>
            </a:r>
            <a:r>
              <a:rPr lang="en-AU" sz="1800" dirty="0">
                <a:solidFill>
                  <a:srgbClr val="00B050"/>
                </a:solidFill>
                <a:latin typeface="Arial" panose="020B0604020202020204" pitchFamily="34" charset="0"/>
                <a:ea typeface="American Typewriter" charset="0"/>
                <a:cs typeface="Arial" panose="020B0604020202020204" pitchFamily="34" charset="0"/>
              </a:rPr>
              <a:t>pulsar monitoring program to aid global PTA efforts </a:t>
            </a:r>
            <a:r>
              <a:rPr lang="en-AU" sz="1800" dirty="0">
                <a:latin typeface="Arial" panose="020B0604020202020204" pitchFamily="34" charset="0"/>
                <a:ea typeface="American Typewriter" charset="0"/>
                <a:cs typeface="Arial" panose="020B0604020202020204" pitchFamily="34" charset="0"/>
              </a:rPr>
              <a:t>and ISM science</a:t>
            </a:r>
          </a:p>
          <a:p>
            <a:pPr marL="342900" lvl="1" indent="-342900">
              <a:spcAft>
                <a:spcPts val="1800"/>
              </a:spcAft>
              <a:buFont typeface="Wingdings" charset="2"/>
              <a:buChar char=""/>
            </a:pPr>
            <a:endParaRPr lang="en-AU" sz="1800" dirty="0">
              <a:latin typeface="American Typewriter" charset="0"/>
              <a:ea typeface="American Typewriter" charset="0"/>
              <a:cs typeface="American Typewriter" charset="0"/>
            </a:endParaRPr>
          </a:p>
          <a:p>
            <a:pPr lvl="1">
              <a:spcAft>
                <a:spcPts val="1800"/>
              </a:spcAft>
            </a:pPr>
            <a:endParaRPr lang="en-AU" sz="1800" dirty="0">
              <a:latin typeface="American Typewriter" charset="0"/>
              <a:ea typeface="American Typewriter" charset="0"/>
              <a:cs typeface="American Typewriter" charset="0"/>
            </a:endParaRPr>
          </a:p>
        </p:txBody>
      </p:sp>
      <p:pic>
        <p:nvPicPr>
          <p:cNvPr id="6" name="Picture 5" descr="A picture containing sky, cloud, outdoor, panorama&#10;&#10;Description automatically generated">
            <a:extLst>
              <a:ext uri="{FF2B5EF4-FFF2-40B4-BE49-F238E27FC236}">
                <a16:creationId xmlns:a16="http://schemas.microsoft.com/office/drawing/2014/main" id="{1170FB85-1230-8606-9D3B-72A5EB0E97A9}"/>
              </a:ext>
            </a:extLst>
          </p:cNvPr>
          <p:cNvPicPr>
            <a:picLocks noChangeAspect="1"/>
          </p:cNvPicPr>
          <p:nvPr/>
        </p:nvPicPr>
        <p:blipFill>
          <a:blip r:embed="rId3"/>
          <a:stretch>
            <a:fillRect/>
          </a:stretch>
        </p:blipFill>
        <p:spPr>
          <a:xfrm>
            <a:off x="0" y="5112388"/>
            <a:ext cx="9136320" cy="1598856"/>
          </a:xfrm>
          <a:prstGeom prst="rect">
            <a:avLst/>
          </a:prstGeom>
        </p:spPr>
      </p:pic>
    </p:spTree>
    <p:extLst>
      <p:ext uri="{BB962C8B-B14F-4D97-AF65-F5344CB8AC3E}">
        <p14:creationId xmlns:p14="http://schemas.microsoft.com/office/powerpoint/2010/main" val="3235259408"/>
      </p:ext>
    </p:extLst>
  </p:cSld>
  <p:clrMapOvr>
    <a:masterClrMapping/>
  </p:clrMapOvr>
  <mc:AlternateContent xmlns:mc="http://schemas.openxmlformats.org/markup-compatibility/2006" xmlns:p14="http://schemas.microsoft.com/office/powerpoint/2010/main">
    <mc:Choice Requires="p14">
      <p:transition spd="slow" p14:dur="2000" advTm="91096"/>
    </mc:Choice>
    <mc:Fallback xmlns="">
      <p:transition spd="slow" advTm="9109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86800" y="6573520"/>
            <a:ext cx="447040" cy="269875"/>
          </a:xfrm>
          <a:prstGeom prst="rect">
            <a:avLst/>
          </a:prstGeom>
        </p:spPr>
        <p:txBody>
          <a:bodyPr/>
          <a:lstStyle/>
          <a:p>
            <a:fld id="{4559B5CD-97EE-454D-9E9F-7CF7580FE560}" type="slidenum">
              <a:rPr lang="en-AU" smtClean="0"/>
              <a:t>2</a:t>
            </a:fld>
            <a:endParaRPr lang="en-AU" dirty="0"/>
          </a:p>
        </p:txBody>
      </p:sp>
      <p:sp>
        <p:nvSpPr>
          <p:cNvPr id="11" name="Text Placeholder 2"/>
          <p:cNvSpPr txBox="1">
            <a:spLocks/>
          </p:cNvSpPr>
          <p:nvPr/>
        </p:nvSpPr>
        <p:spPr>
          <a:xfrm>
            <a:off x="180474" y="1442394"/>
            <a:ext cx="8777787" cy="4998422"/>
          </a:xfrm>
          <a:prstGeom prst="rect">
            <a:avLst/>
          </a:prstGeom>
        </p:spPr>
        <p:txBody>
          <a:bodyPr lIns="90000">
            <a:noAutofit/>
          </a:bodyPr>
          <a:lstStyle>
            <a:lvl1pPr marL="0" indent="0" algn="l" defTabSz="457200" rtl="0" eaLnBrk="1" latinLnBrk="0" hangingPunct="1">
              <a:spcBef>
                <a:spcPct val="20000"/>
              </a:spcBef>
              <a:buFont typeface="Arial"/>
              <a:buNone/>
              <a:defRPr sz="2800" b="1" i="0" kern="1200">
                <a:solidFill>
                  <a:srgbClr val="CD0920"/>
                </a:solidFill>
                <a:latin typeface="Arial"/>
                <a:ea typeface="+mn-ea"/>
                <a:cs typeface="Arial"/>
              </a:defRPr>
            </a:lvl1pPr>
            <a:lvl2pPr marL="0" indent="0" algn="l" defTabSz="457200" rtl="0" eaLnBrk="1" latinLnBrk="0" hangingPunct="1">
              <a:spcBef>
                <a:spcPts val="0"/>
              </a:spcBef>
              <a:buFont typeface="Arial"/>
              <a:buNone/>
              <a:defRPr sz="2400" b="0" i="0" kern="1200">
                <a:solidFill>
                  <a:schemeClr val="tx1"/>
                </a:solidFill>
                <a:latin typeface="Arial"/>
                <a:ea typeface="+mn-ea"/>
                <a:cs typeface="Arial"/>
              </a:defRPr>
            </a:lvl2pPr>
            <a:lvl3pPr marL="532800" indent="-228600" algn="l" defTabSz="457200" rtl="0" eaLnBrk="1" latinLnBrk="0" hangingPunct="1">
              <a:spcBef>
                <a:spcPts val="0"/>
              </a:spcBef>
              <a:buSzPct val="80000"/>
              <a:buFont typeface="Arial"/>
              <a:buChar char="•"/>
              <a:defRPr sz="2400" b="0" i="0" kern="1200">
                <a:solidFill>
                  <a:schemeClr val="tx1"/>
                </a:solidFill>
                <a:latin typeface="Arial"/>
                <a:ea typeface="+mn-ea"/>
                <a:cs typeface="Arial"/>
              </a:defRPr>
            </a:lvl3pPr>
            <a:lvl4pPr marL="846000" indent="-228600" algn="l" defTabSz="457200" rtl="0" eaLnBrk="1" latinLnBrk="0" hangingPunct="1">
              <a:spcBef>
                <a:spcPts val="0"/>
              </a:spcBef>
              <a:buSzPct val="80000"/>
              <a:buFont typeface="Arial"/>
              <a:buChar char="–"/>
              <a:defRPr sz="2200" b="0" i="0" kern="1200">
                <a:solidFill>
                  <a:schemeClr val="tx1"/>
                </a:solidFill>
                <a:latin typeface="Arial"/>
                <a:ea typeface="+mn-ea"/>
                <a:cs typeface="Arial"/>
              </a:defRPr>
            </a:lvl4pPr>
            <a:lvl5pPr marL="1339200" indent="-228600" algn="l" defTabSz="457200" rtl="0" eaLnBrk="1" latinLnBrk="0" hangingPunct="1">
              <a:spcBef>
                <a:spcPts val="0"/>
              </a:spcBef>
              <a:buSzPct val="80000"/>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spcAft>
                <a:spcPts val="1800"/>
              </a:spcAft>
              <a:buFont typeface="Wingdings" charset="2"/>
              <a:buChar char=""/>
            </a:pPr>
            <a:r>
              <a:rPr lang="is-IS" sz="1800" dirty="0">
                <a:latin typeface="Helvetica" pitchFamily="2" charset="0"/>
                <a:ea typeface="American Typewriter" charset="0"/>
                <a:cs typeface="American Typewriter" charset="0"/>
              </a:rPr>
              <a:t>For the past ~10 years, </a:t>
            </a:r>
            <a:r>
              <a:rPr lang="is-IS" sz="1800" dirty="0">
                <a:solidFill>
                  <a:srgbClr val="0432FF"/>
                </a:solidFill>
                <a:latin typeface="Helvetica" pitchFamily="2" charset="0"/>
                <a:ea typeface="American Typewriter" charset="0"/>
                <a:cs typeface="American Typewriter" charset="0"/>
              </a:rPr>
              <a:t>PFT (pulsars &amp; fast transients) science utilised the MWA VCS </a:t>
            </a:r>
            <a:r>
              <a:rPr lang="is-IS" sz="1800" dirty="0">
                <a:latin typeface="Helvetica" pitchFamily="2" charset="0"/>
                <a:ea typeface="American Typewriter" charset="0"/>
                <a:cs typeface="American Typewriter" charset="0"/>
              </a:rPr>
              <a:t>(voltage capture system) + software/processing pipeines that run on HPCs (e.g. Pawsey, OzSTAR/NT, DUG) </a:t>
            </a:r>
          </a:p>
          <a:p>
            <a:pPr marL="342900" lvl="1" indent="-342900">
              <a:spcAft>
                <a:spcPts val="1800"/>
              </a:spcAft>
              <a:buFont typeface="Wingdings" charset="2"/>
              <a:buChar char=""/>
            </a:pPr>
            <a:r>
              <a:rPr lang="is-IS" sz="1800" dirty="0">
                <a:latin typeface="Helvetica" pitchFamily="2" charset="0"/>
                <a:ea typeface="American Typewriter" charset="0"/>
                <a:cs typeface="American Typewriter" charset="0"/>
              </a:rPr>
              <a:t>Starting the </a:t>
            </a:r>
            <a:r>
              <a:rPr lang="is-IS" sz="1800" dirty="0">
                <a:solidFill>
                  <a:srgbClr val="FF0000"/>
                </a:solidFill>
                <a:latin typeface="Helvetica" pitchFamily="2" charset="0"/>
                <a:ea typeface="American Typewriter" charset="0"/>
                <a:cs typeface="American Typewriter" charset="0"/>
              </a:rPr>
              <a:t>2025A semester, MWAX VCS is no longer offered </a:t>
            </a:r>
            <a:r>
              <a:rPr lang="is-IS" sz="1800" dirty="0">
                <a:latin typeface="Helvetica" pitchFamily="2" charset="0"/>
                <a:ea typeface="American Typewriter" charset="0"/>
                <a:cs typeface="American Typewriter" charset="0"/>
              </a:rPr>
              <a:t>for routine MWA proposals </a:t>
            </a:r>
          </a:p>
          <a:p>
            <a:pPr marL="342900" lvl="1" indent="-342900">
              <a:spcAft>
                <a:spcPts val="1800"/>
              </a:spcAft>
              <a:buFont typeface="Wingdings" charset="2"/>
              <a:buChar char=""/>
            </a:pPr>
            <a:r>
              <a:rPr lang="is-IS" sz="1800" dirty="0">
                <a:latin typeface="Helvetica" pitchFamily="2" charset="0"/>
                <a:ea typeface="American Typewriter" charset="0"/>
                <a:cs typeface="American Typewriter" charset="0"/>
              </a:rPr>
              <a:t>Notwithstanding large data rates (28 to 64 TB/hour) and processing challenges, VCS has </a:t>
            </a:r>
            <a:r>
              <a:rPr lang="is-IS" sz="1800" dirty="0">
                <a:solidFill>
                  <a:srgbClr val="0070C0"/>
                </a:solidFill>
                <a:latin typeface="Helvetica" pitchFamily="2" charset="0"/>
                <a:ea typeface="American Typewriter" charset="0"/>
                <a:cs typeface="American Typewriter" charset="0"/>
              </a:rPr>
              <a:t>enabled a decade of productive science </a:t>
            </a:r>
            <a:r>
              <a:rPr lang="is-IS" sz="1800" dirty="0">
                <a:latin typeface="Helvetica" pitchFamily="2" charset="0"/>
                <a:ea typeface="American Typewriter" charset="0"/>
                <a:cs typeface="American Typewriter" charset="0"/>
              </a:rPr>
              <a:t>spanning across pulsars and fast transients, and provided many </a:t>
            </a:r>
            <a:r>
              <a:rPr lang="is-IS" sz="1800" dirty="0">
                <a:solidFill>
                  <a:srgbClr val="0070C0"/>
                </a:solidFill>
                <a:latin typeface="Helvetica" pitchFamily="2" charset="0"/>
                <a:ea typeface="American Typewriter" charset="0"/>
                <a:cs typeface="American Typewriter" charset="0"/>
              </a:rPr>
              <a:t>opportunities for student/ECR training</a:t>
            </a:r>
          </a:p>
          <a:p>
            <a:pPr marL="342900" lvl="1" indent="-342900">
              <a:spcAft>
                <a:spcPts val="1800"/>
              </a:spcAft>
              <a:buFont typeface="Wingdings" charset="2"/>
              <a:buChar char=""/>
            </a:pPr>
            <a:r>
              <a:rPr lang="en-US" sz="1800" dirty="0">
                <a:latin typeface="Helvetica" pitchFamily="2" charset="0"/>
                <a:ea typeface="American Typewriter" charset="0"/>
                <a:cs typeface="American Typewriter" charset="0"/>
              </a:rPr>
              <a:t>Importantly, VCS has </a:t>
            </a:r>
            <a:r>
              <a:rPr lang="en-US" sz="1800" dirty="0">
                <a:solidFill>
                  <a:srgbClr val="FF40FF"/>
                </a:solidFill>
                <a:latin typeface="Helvetica" pitchFamily="2" charset="0"/>
                <a:ea typeface="American Typewriter" charset="0"/>
                <a:cs typeface="American Typewriter" charset="0"/>
              </a:rPr>
              <a:t>enabled undertaking large projects such as the SMART survey</a:t>
            </a:r>
            <a:r>
              <a:rPr lang="en-US" sz="1800" dirty="0">
                <a:solidFill>
                  <a:srgbClr val="00B050"/>
                </a:solidFill>
                <a:latin typeface="Helvetica" pitchFamily="2" charset="0"/>
                <a:ea typeface="American Typewriter" charset="0"/>
                <a:cs typeface="American Typewriter" charset="0"/>
              </a:rPr>
              <a:t> </a:t>
            </a:r>
            <a:r>
              <a:rPr lang="en-US" sz="1800" dirty="0">
                <a:latin typeface="Helvetica" pitchFamily="2" charset="0"/>
                <a:ea typeface="American Typewriter" charset="0"/>
                <a:cs typeface="American Typewriter" charset="0"/>
              </a:rPr>
              <a:t>– an all-southern-sky survey for pulsars and fast transients at 140-170 MHz  </a:t>
            </a:r>
            <a:r>
              <a:rPr lang="en-AU" sz="1800" dirty="0">
                <a:latin typeface="Helvetica" pitchFamily="2" charset="0"/>
                <a:ea typeface="American Typewriter" charset="0"/>
                <a:cs typeface="American Typewriter" charset="0"/>
              </a:rPr>
              <a:t> </a:t>
            </a:r>
            <a:endParaRPr lang="is-IS" sz="1800" dirty="0">
              <a:latin typeface="Helvetica" pitchFamily="2" charset="0"/>
              <a:ea typeface="American Typewriter" charset="0"/>
              <a:cs typeface="American Typewriter" charset="0"/>
            </a:endParaRPr>
          </a:p>
          <a:p>
            <a:pPr marL="342900" lvl="1" indent="-342900">
              <a:spcAft>
                <a:spcPts val="1800"/>
              </a:spcAft>
              <a:buFont typeface="Wingdings" charset="2"/>
              <a:buChar char=""/>
            </a:pPr>
            <a:r>
              <a:rPr lang="en-AU" sz="1800" dirty="0">
                <a:latin typeface="Helvetica" pitchFamily="2" charset="0"/>
                <a:ea typeface="American Typewriter" charset="0"/>
                <a:cs typeface="American Typewriter" charset="0"/>
              </a:rPr>
              <a:t>Transitioning to the </a:t>
            </a:r>
            <a:r>
              <a:rPr lang="en-AU" sz="1800" dirty="0">
                <a:solidFill>
                  <a:srgbClr val="00B050"/>
                </a:solidFill>
                <a:latin typeface="Helvetica" pitchFamily="2" charset="0"/>
                <a:ea typeface="American Typewriter" charset="0"/>
                <a:cs typeface="American Typewriter" charset="0"/>
              </a:rPr>
              <a:t>MWAX beamformer </a:t>
            </a:r>
            <a:r>
              <a:rPr lang="en-AU" sz="1800" dirty="0">
                <a:latin typeface="Helvetica" pitchFamily="2" charset="0"/>
                <a:ea typeface="American Typewriter" charset="0"/>
                <a:cs typeface="American Typewriter" charset="0"/>
              </a:rPr>
              <a:t>(from </a:t>
            </a:r>
            <a:r>
              <a:rPr lang="en-AU" sz="1800" dirty="0" err="1">
                <a:latin typeface="Helvetica" pitchFamily="2" charset="0"/>
                <a:ea typeface="American Typewriter" charset="0"/>
                <a:cs typeface="American Typewriter" charset="0"/>
              </a:rPr>
              <a:t>VCSBeam</a:t>
            </a:r>
            <a:r>
              <a:rPr lang="en-AU" sz="1800" dirty="0">
                <a:latin typeface="Helvetica" pitchFamily="2" charset="0"/>
                <a:ea typeface="American Typewriter" charset="0"/>
                <a:cs typeface="American Typewriter" charset="0"/>
              </a:rPr>
              <a:t> </a:t>
            </a:r>
            <a:r>
              <a:rPr lang="en-AU" sz="1800" dirty="0">
                <a:latin typeface="Helvetica" pitchFamily="2" charset="0"/>
                <a:ea typeface="American Typewriter" charset="0"/>
                <a:cs typeface="American Typewriter" charset="0"/>
                <a:sym typeface="Wingdings" pitchFamily="2" charset="2"/>
              </a:rPr>
              <a:t></a:t>
            </a:r>
            <a:r>
              <a:rPr lang="en-AU" sz="1800" dirty="0">
                <a:latin typeface="Helvetica" pitchFamily="2" charset="0"/>
                <a:ea typeface="American Typewriter" charset="0"/>
                <a:cs typeface="American Typewriter" charset="0"/>
              </a:rPr>
              <a:t> </a:t>
            </a:r>
            <a:r>
              <a:rPr lang="en-AU" sz="1800" dirty="0" err="1">
                <a:latin typeface="Helvetica" pitchFamily="2" charset="0"/>
                <a:ea typeface="American Typewriter" charset="0"/>
                <a:cs typeface="American Typewriter" charset="0"/>
              </a:rPr>
              <a:t>MWAXBeam</a:t>
            </a:r>
            <a:r>
              <a:rPr lang="en-AU" sz="1800" dirty="0">
                <a:latin typeface="Helvetica" pitchFamily="2" charset="0"/>
                <a:ea typeface="American Typewriter" charset="0"/>
                <a:cs typeface="American Typewriter" charset="0"/>
              </a:rPr>
              <a:t>) will open the door to </a:t>
            </a:r>
            <a:r>
              <a:rPr lang="en-AU" sz="1800" dirty="0">
                <a:solidFill>
                  <a:srgbClr val="00B050"/>
                </a:solidFill>
                <a:latin typeface="Helvetica" pitchFamily="2" charset="0"/>
                <a:ea typeface="American Typewriter" charset="0"/>
                <a:cs typeface="American Typewriter" charset="0"/>
              </a:rPr>
              <a:t>an exciting range of new science opportunities</a:t>
            </a:r>
            <a:r>
              <a:rPr lang="en-AU" sz="1800" dirty="0">
                <a:latin typeface="Helvetica" pitchFamily="2" charset="0"/>
                <a:ea typeface="American Typewriter" charset="0"/>
                <a:cs typeface="American Typewriter" charset="0"/>
              </a:rPr>
              <a:t>, as we start a new chapter (e.g. monitoring science) </a:t>
            </a:r>
          </a:p>
          <a:p>
            <a:pPr marL="342900" lvl="1" indent="-342900">
              <a:spcAft>
                <a:spcPts val="1800"/>
              </a:spcAft>
              <a:buFont typeface="Wingdings" charset="2"/>
              <a:buChar char=""/>
            </a:pPr>
            <a:endParaRPr lang="is-IS" sz="1800" dirty="0">
              <a:latin typeface="American Typewriter" charset="0"/>
              <a:ea typeface="American Typewriter" charset="0"/>
              <a:cs typeface="American Typewriter" charset="0"/>
            </a:endParaRPr>
          </a:p>
        </p:txBody>
      </p:sp>
      <p:sp>
        <p:nvSpPr>
          <p:cNvPr id="5" name="Shape 54">
            <a:extLst>
              <a:ext uri="{FF2B5EF4-FFF2-40B4-BE49-F238E27FC236}">
                <a16:creationId xmlns:a16="http://schemas.microsoft.com/office/drawing/2014/main" id="{2EBD2071-8A0B-DFE5-D968-DA9BD0B51EC9}"/>
              </a:ext>
            </a:extLst>
          </p:cNvPr>
          <p:cNvSpPr/>
          <p:nvPr/>
        </p:nvSpPr>
        <p:spPr>
          <a:xfrm>
            <a:off x="185739" y="139152"/>
            <a:ext cx="9158286" cy="130324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4800">
                <a:solidFill>
                  <a:srgbClr val="FFFFFF"/>
                </a:solidFill>
              </a:defRPr>
            </a:lvl1pPr>
          </a:lstStyle>
          <a:p>
            <a:pPr algn="ctr"/>
            <a:r>
              <a:rPr lang="en-AU" sz="4000" dirty="0">
                <a:solidFill>
                  <a:srgbClr val="0432FF"/>
                </a:solidFill>
                <a:latin typeface="Arial" panose="020B0604020202020204" pitchFamily="34" charset="0"/>
                <a:ea typeface="American Typewriter" charset="0"/>
                <a:cs typeface="Arial" panose="020B0604020202020204" pitchFamily="34" charset="0"/>
              </a:rPr>
              <a:t>PFT Science with the MWA</a:t>
            </a:r>
          </a:p>
          <a:p>
            <a:pPr algn="ctr"/>
            <a:endParaRPr lang="en-AU" sz="4000" dirty="0">
              <a:solidFill>
                <a:srgbClr val="0432FF"/>
              </a:solidFill>
              <a:latin typeface="Arial" panose="020B0604020202020204" pitchFamily="34" charset="0"/>
              <a:ea typeface="American Typewriter" charset="0"/>
              <a:cs typeface="Arial" panose="020B0604020202020204" pitchFamily="34" charset="0"/>
            </a:endParaRPr>
          </a:p>
        </p:txBody>
      </p:sp>
    </p:spTree>
    <p:extLst>
      <p:ext uri="{BB962C8B-B14F-4D97-AF65-F5344CB8AC3E}">
        <p14:creationId xmlns:p14="http://schemas.microsoft.com/office/powerpoint/2010/main" val="1515589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8"/>
          <p:cNvSpPr txBox="1">
            <a:spLocks noGrp="1"/>
          </p:cNvSpPr>
          <p:nvPr>
            <p:ph type="title"/>
          </p:nvPr>
        </p:nvSpPr>
        <p:spPr>
          <a:xfrm>
            <a:off x="-86061" y="2218575"/>
            <a:ext cx="9230061" cy="2139600"/>
          </a:xfrm>
          <a:prstGeom prst="rect">
            <a:avLst/>
          </a:prstGeom>
        </p:spPr>
        <p:txBody>
          <a:bodyPr spcFirstLastPara="1" vert="horz" wrap="square" lIns="68575" tIns="34275" rIns="68575" bIns="34275" rtlCol="0" anchor="b" anchorCtr="0">
            <a:normAutofit/>
          </a:bodyPr>
          <a:lstStyle/>
          <a:p>
            <a:pPr algn="ctr"/>
            <a:r>
              <a:rPr lang="en-GB" sz="4400" dirty="0">
                <a:solidFill>
                  <a:srgbClr val="0432FF"/>
                </a:solidFill>
                <a:latin typeface="Helvetica" pitchFamily="2" charset="0"/>
                <a:ea typeface="Lexend"/>
                <a:cs typeface="Lexend"/>
                <a:sym typeface="Lexend"/>
              </a:rPr>
              <a:t>Science Updates </a:t>
            </a:r>
            <a:r>
              <a:rPr lang="en-GB" sz="4400" dirty="0">
                <a:solidFill>
                  <a:srgbClr val="FF40FF"/>
                </a:solidFill>
                <a:latin typeface="Helvetica" pitchFamily="2" charset="0"/>
                <a:ea typeface="Lexend"/>
                <a:cs typeface="Lexend"/>
                <a:sym typeface="Lexend"/>
              </a:rPr>
              <a:t>from the past year</a:t>
            </a:r>
            <a:br>
              <a:rPr lang="en-GB" sz="4400" dirty="0">
                <a:solidFill>
                  <a:srgbClr val="00B0F0"/>
                </a:solidFill>
                <a:latin typeface="Helvetica" pitchFamily="2" charset="0"/>
                <a:ea typeface="Lexend"/>
                <a:cs typeface="Lexend"/>
                <a:sym typeface="Lexend"/>
              </a:rPr>
            </a:br>
            <a:endParaRPr sz="4400" dirty="0">
              <a:solidFill>
                <a:srgbClr val="00B0F0"/>
              </a:solidFill>
              <a:latin typeface="Helvetica" pitchFamily="2" charset="0"/>
              <a:ea typeface="Lexend"/>
              <a:cs typeface="Lexend"/>
              <a:sym typeface="Lexend"/>
            </a:endParaRPr>
          </a:p>
        </p:txBody>
      </p:sp>
    </p:spTree>
    <p:extLst>
      <p:ext uri="{BB962C8B-B14F-4D97-AF65-F5344CB8AC3E}">
        <p14:creationId xmlns:p14="http://schemas.microsoft.com/office/powerpoint/2010/main" val="495827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graph&#10;&#10;Description automatically generated">
            <a:extLst>
              <a:ext uri="{FF2B5EF4-FFF2-40B4-BE49-F238E27FC236}">
                <a16:creationId xmlns:a16="http://schemas.microsoft.com/office/drawing/2014/main" id="{6B0337A7-E71F-FB1D-850D-08C7211B4044}"/>
              </a:ext>
            </a:extLst>
          </p:cNvPr>
          <p:cNvPicPr>
            <a:picLocks noChangeAspect="1"/>
          </p:cNvPicPr>
          <p:nvPr/>
        </p:nvPicPr>
        <p:blipFill>
          <a:blip r:embed="rId3"/>
          <a:stretch>
            <a:fillRect/>
          </a:stretch>
        </p:blipFill>
        <p:spPr>
          <a:xfrm>
            <a:off x="5739708" y="3398374"/>
            <a:ext cx="2406997" cy="3120428"/>
          </a:xfrm>
          <a:prstGeom prst="rect">
            <a:avLst/>
          </a:prstGeom>
        </p:spPr>
      </p:pic>
      <p:sp>
        <p:nvSpPr>
          <p:cNvPr id="4" name="Slide Number Placeholder 3"/>
          <p:cNvSpPr>
            <a:spLocks noGrp="1"/>
          </p:cNvSpPr>
          <p:nvPr>
            <p:ph type="sldNum" sz="quarter" idx="4294967295"/>
          </p:nvPr>
        </p:nvSpPr>
        <p:spPr>
          <a:xfrm>
            <a:off x="8686800" y="6573520"/>
            <a:ext cx="447040" cy="269875"/>
          </a:xfrm>
          <a:prstGeom prst="rect">
            <a:avLst/>
          </a:prstGeom>
        </p:spPr>
        <p:txBody>
          <a:bodyPr/>
          <a:lstStyle/>
          <a:p>
            <a:fld id="{4559B5CD-97EE-454D-9E9F-7CF7580FE560}" type="slidenum">
              <a:rPr lang="en-AU" smtClean="0"/>
              <a:t>4</a:t>
            </a:fld>
            <a:endParaRPr lang="en-AU" dirty="0"/>
          </a:p>
        </p:txBody>
      </p:sp>
      <p:sp>
        <p:nvSpPr>
          <p:cNvPr id="3" name="Google Shape;126;p19">
            <a:extLst>
              <a:ext uri="{FF2B5EF4-FFF2-40B4-BE49-F238E27FC236}">
                <a16:creationId xmlns:a16="http://schemas.microsoft.com/office/drawing/2014/main" id="{4BF1FDA3-DEAD-FF28-765D-DCBC6F7625CD}"/>
              </a:ext>
            </a:extLst>
          </p:cNvPr>
          <p:cNvSpPr txBox="1">
            <a:spLocks noGrp="1"/>
          </p:cNvSpPr>
          <p:nvPr>
            <p:ph type="title"/>
          </p:nvPr>
        </p:nvSpPr>
        <p:spPr>
          <a:xfrm>
            <a:off x="999215" y="27995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120" dirty="0">
                <a:latin typeface="Merriweather"/>
                <a:ea typeface="Merriweather"/>
                <a:cs typeface="Merriweather"/>
                <a:sym typeface="Merriweather"/>
              </a:rPr>
              <a:t>The </a:t>
            </a:r>
            <a:r>
              <a:rPr lang="en-GB" sz="2120" b="1" dirty="0">
                <a:solidFill>
                  <a:srgbClr val="00B0F0"/>
                </a:solidFill>
                <a:latin typeface="Merriweather"/>
                <a:ea typeface="Merriweather"/>
                <a:cs typeface="Merriweather"/>
                <a:sym typeface="Merriweather"/>
              </a:rPr>
              <a:t>S</a:t>
            </a:r>
            <a:r>
              <a:rPr lang="en-GB" sz="2120" dirty="0">
                <a:latin typeface="Merriweather"/>
                <a:ea typeface="Merriweather"/>
                <a:cs typeface="Merriweather"/>
                <a:sym typeface="Merriweather"/>
              </a:rPr>
              <a:t>outhern-sky </a:t>
            </a:r>
            <a:r>
              <a:rPr lang="en-GB" sz="2120" b="1" dirty="0">
                <a:solidFill>
                  <a:schemeClr val="accent6"/>
                </a:solidFill>
                <a:latin typeface="Merriweather"/>
                <a:ea typeface="Merriweather"/>
                <a:cs typeface="Merriweather"/>
                <a:sym typeface="Merriweather"/>
              </a:rPr>
              <a:t>M</a:t>
            </a:r>
            <a:r>
              <a:rPr lang="en-GB" sz="2120" dirty="0">
                <a:latin typeface="Merriweather"/>
                <a:ea typeface="Merriweather"/>
                <a:cs typeface="Merriweather"/>
                <a:sym typeface="Merriweather"/>
              </a:rPr>
              <a:t>W</a:t>
            </a:r>
            <a:r>
              <a:rPr lang="en-GB" sz="2120" b="1" dirty="0">
                <a:solidFill>
                  <a:srgbClr val="FF40FF"/>
                </a:solidFill>
                <a:latin typeface="Merriweather"/>
                <a:ea typeface="Merriweather"/>
                <a:cs typeface="Merriweather"/>
                <a:sym typeface="Merriweather"/>
              </a:rPr>
              <a:t>A</a:t>
            </a:r>
            <a:r>
              <a:rPr lang="en-GB" sz="2120" dirty="0">
                <a:latin typeface="Merriweather"/>
                <a:ea typeface="Merriweather"/>
                <a:cs typeface="Merriweather"/>
                <a:sym typeface="Merriweather"/>
              </a:rPr>
              <a:t> </a:t>
            </a:r>
            <a:r>
              <a:rPr lang="en-GB" sz="2120" b="1" dirty="0">
                <a:solidFill>
                  <a:srgbClr val="00B050"/>
                </a:solidFill>
                <a:latin typeface="Merriweather"/>
                <a:ea typeface="Merriweather"/>
                <a:cs typeface="Merriweather"/>
                <a:sym typeface="Merriweather"/>
              </a:rPr>
              <a:t>R</a:t>
            </a:r>
            <a:r>
              <a:rPr lang="en-GB" sz="2120" dirty="0">
                <a:latin typeface="Merriweather"/>
                <a:ea typeface="Merriweather"/>
                <a:cs typeface="Merriweather"/>
                <a:sym typeface="Merriweather"/>
              </a:rPr>
              <a:t>apid </a:t>
            </a:r>
            <a:r>
              <a:rPr lang="en-GB" sz="2120" b="1" dirty="0">
                <a:solidFill>
                  <a:schemeClr val="accent2"/>
                </a:solidFill>
                <a:latin typeface="Merriweather"/>
                <a:ea typeface="Merriweather"/>
                <a:cs typeface="Merriweather"/>
                <a:sym typeface="Merriweather"/>
              </a:rPr>
              <a:t>T</a:t>
            </a:r>
            <a:r>
              <a:rPr lang="en-GB" sz="2120" dirty="0">
                <a:latin typeface="Merriweather"/>
                <a:ea typeface="Merriweather"/>
                <a:cs typeface="Merriweather"/>
                <a:sym typeface="Merriweather"/>
              </a:rPr>
              <a:t>wo-metre (</a:t>
            </a:r>
            <a:r>
              <a:rPr lang="en-GB" sz="2120" b="1" dirty="0">
                <a:solidFill>
                  <a:srgbClr val="6FA8DC"/>
                </a:solidFill>
                <a:latin typeface="Merriweather"/>
                <a:ea typeface="Merriweather"/>
                <a:cs typeface="Merriweather"/>
                <a:sym typeface="Merriweather"/>
              </a:rPr>
              <a:t>S</a:t>
            </a:r>
            <a:r>
              <a:rPr lang="en-GB" sz="2120" b="1" dirty="0">
                <a:solidFill>
                  <a:srgbClr val="F6B26B"/>
                </a:solidFill>
                <a:latin typeface="Merriweather"/>
                <a:ea typeface="Merriweather"/>
                <a:cs typeface="Merriweather"/>
                <a:sym typeface="Merriweather"/>
              </a:rPr>
              <a:t>M</a:t>
            </a:r>
            <a:r>
              <a:rPr lang="en-GB" sz="2120" b="1" dirty="0">
                <a:solidFill>
                  <a:srgbClr val="FF40FF"/>
                </a:solidFill>
                <a:latin typeface="Merriweather"/>
                <a:ea typeface="Merriweather"/>
                <a:cs typeface="Merriweather"/>
                <a:sym typeface="Merriweather"/>
              </a:rPr>
              <a:t>A</a:t>
            </a:r>
            <a:r>
              <a:rPr lang="en-GB" sz="2120" b="1" dirty="0">
                <a:solidFill>
                  <a:srgbClr val="93C47D"/>
                </a:solidFill>
                <a:latin typeface="Merriweather"/>
                <a:ea typeface="Merriweather"/>
                <a:cs typeface="Merriweather"/>
                <a:sym typeface="Merriweather"/>
              </a:rPr>
              <a:t>R</a:t>
            </a:r>
            <a:r>
              <a:rPr lang="en-GB" sz="2120" b="1" dirty="0">
                <a:solidFill>
                  <a:srgbClr val="E06666"/>
                </a:solidFill>
                <a:latin typeface="Merriweather"/>
                <a:ea typeface="Merriweather"/>
                <a:cs typeface="Merriweather"/>
                <a:sym typeface="Merriweather"/>
              </a:rPr>
              <a:t>T</a:t>
            </a:r>
            <a:r>
              <a:rPr lang="en-GB" sz="2120" dirty="0">
                <a:latin typeface="Merriweather"/>
                <a:ea typeface="Merriweather"/>
                <a:cs typeface="Merriweather"/>
                <a:sym typeface="Merriweather"/>
              </a:rPr>
              <a:t>) Survey</a:t>
            </a:r>
            <a:endParaRPr sz="2120" dirty="0">
              <a:latin typeface="Merriweather"/>
              <a:ea typeface="Merriweather"/>
              <a:cs typeface="Merriweather"/>
              <a:sym typeface="Merriweather"/>
            </a:endParaRPr>
          </a:p>
        </p:txBody>
      </p:sp>
      <p:pic>
        <p:nvPicPr>
          <p:cNvPr id="14" name="Picture 13" descr="A close-up of a graph&#10;&#10;Description automatically generated">
            <a:extLst>
              <a:ext uri="{FF2B5EF4-FFF2-40B4-BE49-F238E27FC236}">
                <a16:creationId xmlns:a16="http://schemas.microsoft.com/office/drawing/2014/main" id="{4145BEA8-6A35-C6F5-5436-CACDF6D006CA}"/>
              </a:ext>
            </a:extLst>
          </p:cNvPr>
          <p:cNvPicPr>
            <a:picLocks noChangeAspect="1"/>
          </p:cNvPicPr>
          <p:nvPr/>
        </p:nvPicPr>
        <p:blipFill>
          <a:blip r:embed="rId4"/>
          <a:stretch>
            <a:fillRect/>
          </a:stretch>
        </p:blipFill>
        <p:spPr>
          <a:xfrm>
            <a:off x="4833242" y="799099"/>
            <a:ext cx="4215034" cy="2978287"/>
          </a:xfrm>
          <a:prstGeom prst="rect">
            <a:avLst/>
          </a:prstGeom>
        </p:spPr>
      </p:pic>
      <p:sp>
        <p:nvSpPr>
          <p:cNvPr id="19" name="TextBox 18">
            <a:extLst>
              <a:ext uri="{FF2B5EF4-FFF2-40B4-BE49-F238E27FC236}">
                <a16:creationId xmlns:a16="http://schemas.microsoft.com/office/drawing/2014/main" id="{F5EADD3B-5DE5-641C-76E6-0B8139D2AA02}"/>
              </a:ext>
            </a:extLst>
          </p:cNvPr>
          <p:cNvSpPr txBox="1"/>
          <p:nvPr/>
        </p:nvSpPr>
        <p:spPr>
          <a:xfrm>
            <a:off x="153488" y="5123715"/>
            <a:ext cx="4438077" cy="1077218"/>
          </a:xfrm>
          <a:prstGeom prst="rect">
            <a:avLst/>
          </a:prstGeom>
          <a:noFill/>
          <a:ln w="15875">
            <a:noFill/>
          </a:ln>
        </p:spPr>
        <p:txBody>
          <a:bodyPr wrap="square" rtlCol="0">
            <a:spAutoFit/>
          </a:bodyPr>
          <a:lstStyle/>
          <a:p>
            <a:pPr marL="285750" indent="-285750">
              <a:buFont typeface="Arial" panose="020B0604020202020204" pitchFamily="34" charset="0"/>
              <a:buChar char="•"/>
            </a:pPr>
            <a:r>
              <a:rPr lang="en-US" sz="1600" dirty="0">
                <a:latin typeface="Bookman Old Style" panose="02050604050505020204" pitchFamily="18" charset="0"/>
              </a:rPr>
              <a:t>Data quality checks completed for </a:t>
            </a:r>
            <a:r>
              <a:rPr lang="en-US" sz="1600" b="1" dirty="0">
                <a:latin typeface="Bookman Old Style" panose="02050604050505020204" pitchFamily="18" charset="0"/>
              </a:rPr>
              <a:t>the last SMART observation</a:t>
            </a:r>
            <a:r>
              <a:rPr lang="en-US" sz="1600" dirty="0">
                <a:latin typeface="Bookman Old Style" panose="02050604050505020204" pitchFamily="18" charset="0"/>
              </a:rPr>
              <a:t> (i.e. covering the south celestial pole) – calibration, test pulsar detections all ticked off. </a:t>
            </a:r>
          </a:p>
        </p:txBody>
      </p:sp>
      <p:pic>
        <p:nvPicPr>
          <p:cNvPr id="16" name="Picture 15" descr="A close-up of a graph&#10;&#10;Description automatically generated">
            <a:extLst>
              <a:ext uri="{FF2B5EF4-FFF2-40B4-BE49-F238E27FC236}">
                <a16:creationId xmlns:a16="http://schemas.microsoft.com/office/drawing/2014/main" id="{107B3415-6877-F099-2371-BCDE7F017EA6}"/>
              </a:ext>
            </a:extLst>
          </p:cNvPr>
          <p:cNvPicPr>
            <a:picLocks noChangeAspect="1"/>
          </p:cNvPicPr>
          <p:nvPr/>
        </p:nvPicPr>
        <p:blipFill>
          <a:blip r:embed="rId5"/>
          <a:stretch>
            <a:fillRect/>
          </a:stretch>
        </p:blipFill>
        <p:spPr>
          <a:xfrm>
            <a:off x="4833242" y="3835863"/>
            <a:ext cx="4215034" cy="2978287"/>
          </a:xfrm>
          <a:prstGeom prst="rect">
            <a:avLst/>
          </a:prstGeom>
        </p:spPr>
      </p:pic>
      <p:sp>
        <p:nvSpPr>
          <p:cNvPr id="2" name="TextBox 1">
            <a:extLst>
              <a:ext uri="{FF2B5EF4-FFF2-40B4-BE49-F238E27FC236}">
                <a16:creationId xmlns:a16="http://schemas.microsoft.com/office/drawing/2014/main" id="{FF34829B-9980-A6E7-E2EA-2B8FF641A89E}"/>
              </a:ext>
            </a:extLst>
          </p:cNvPr>
          <p:cNvSpPr txBox="1"/>
          <p:nvPr/>
        </p:nvSpPr>
        <p:spPr>
          <a:xfrm>
            <a:off x="95725" y="1336854"/>
            <a:ext cx="4514474" cy="706240"/>
          </a:xfrm>
          <a:prstGeom prst="rect">
            <a:avLst/>
          </a:prstGeom>
          <a:solidFill>
            <a:schemeClr val="tx2">
              <a:lumMod val="20000"/>
              <a:lumOff val="80000"/>
            </a:schemeClr>
          </a:solidFill>
          <a:ln w="25400">
            <a:solidFill>
              <a:srgbClr val="FF0000"/>
            </a:solidFill>
          </a:ln>
        </p:spPr>
        <p:txBody>
          <a:bodyPr wrap="square" lIns="90000" tIns="45000" rIns="90000" bIns="45000" anchorCtr="0" compatLnSpc="0">
            <a:spAutoFit/>
          </a:bodyPr>
          <a:lstStyle/>
          <a:p>
            <a:pPr marL="0" marR="0" lvl="0" indent="0" algn="ctr" hangingPunct="0">
              <a:lnSpc>
                <a:spcPct val="100000"/>
              </a:lnSpc>
              <a:spcBef>
                <a:spcPts val="0"/>
              </a:spcBef>
              <a:spcAft>
                <a:spcPts val="0"/>
              </a:spcAft>
              <a:buSzPct val="45000"/>
              <a:tabLst/>
            </a:pPr>
            <a:r>
              <a:rPr lang="en-AU" sz="1600" b="0" u="none" strike="noStrike" kern="1200" cap="none" dirty="0">
                <a:ln>
                  <a:noFill/>
                </a:ln>
                <a:latin typeface="Helvetica" pitchFamily="2" charset="0"/>
                <a:ea typeface="American Typewriter" charset="0"/>
                <a:cs typeface="American Typewriter" charset="0"/>
              </a:rPr>
              <a:t>An all-sky survey for pulsars </a:t>
            </a:r>
            <a:r>
              <a:rPr lang="en-AU" sz="1600" dirty="0">
                <a:latin typeface="Helvetica" pitchFamily="2" charset="0"/>
                <a:ea typeface="American Typewriter" charset="0"/>
                <a:cs typeface="American Typewriter" charset="0"/>
              </a:rPr>
              <a:t>and</a:t>
            </a:r>
            <a:r>
              <a:rPr lang="en-AU" sz="1600" b="0" u="none" strike="noStrike" kern="1200" cap="none" dirty="0">
                <a:ln>
                  <a:noFill/>
                </a:ln>
                <a:latin typeface="Helvetica" pitchFamily="2" charset="0"/>
                <a:ea typeface="American Typewriter" charset="0"/>
                <a:cs typeface="American Typewriter" charset="0"/>
              </a:rPr>
              <a:t> fast transients that leverages the </a:t>
            </a:r>
            <a:r>
              <a:rPr lang="en-AU" sz="1600" dirty="0">
                <a:latin typeface="Helvetica" pitchFamily="2" charset="0"/>
                <a:ea typeface="American Typewriter" charset="0"/>
                <a:cs typeface="American Typewriter" charset="0"/>
              </a:rPr>
              <a:t>VCS capability and Phase II upgrade (compact configuration)</a:t>
            </a:r>
            <a:endParaRPr lang="en-AU" sz="1600" b="0" i="0" u="none" strike="noStrike" kern="1200" cap="none" dirty="0">
              <a:ln>
                <a:noFill/>
              </a:ln>
              <a:latin typeface="Helvetica" pitchFamily="2" charset="0"/>
              <a:ea typeface="American Typewriter" charset="0"/>
              <a:cs typeface="American Typewriter" charset="0"/>
            </a:endParaRPr>
          </a:p>
        </p:txBody>
      </p:sp>
      <p:pic>
        <p:nvPicPr>
          <p:cNvPr id="20" name="Google Shape;400;p43">
            <a:extLst>
              <a:ext uri="{FF2B5EF4-FFF2-40B4-BE49-F238E27FC236}">
                <a16:creationId xmlns:a16="http://schemas.microsoft.com/office/drawing/2014/main" id="{161D15F7-329B-9FF0-AE0F-D32B2EA25F63}"/>
              </a:ext>
            </a:extLst>
          </p:cNvPr>
          <p:cNvPicPr preferRelativeResize="0"/>
          <p:nvPr/>
        </p:nvPicPr>
        <p:blipFill>
          <a:blip r:embed="rId6">
            <a:alphaModFix/>
          </a:blip>
          <a:stretch>
            <a:fillRect/>
          </a:stretch>
        </p:blipFill>
        <p:spPr>
          <a:xfrm>
            <a:off x="376532" y="2475320"/>
            <a:ext cx="3934225" cy="2167801"/>
          </a:xfrm>
          <a:prstGeom prst="rect">
            <a:avLst/>
          </a:prstGeom>
          <a:noFill/>
          <a:ln>
            <a:noFill/>
          </a:ln>
        </p:spPr>
      </p:pic>
      <p:cxnSp>
        <p:nvCxnSpPr>
          <p:cNvPr id="15" name="Straight Arrow Connector 14">
            <a:extLst>
              <a:ext uri="{FF2B5EF4-FFF2-40B4-BE49-F238E27FC236}">
                <a16:creationId xmlns:a16="http://schemas.microsoft.com/office/drawing/2014/main" id="{F28DBE86-D79C-FCA3-CF74-DF88F6CFC93E}"/>
              </a:ext>
            </a:extLst>
          </p:cNvPr>
          <p:cNvCxnSpPr/>
          <p:nvPr/>
        </p:nvCxnSpPr>
        <p:spPr>
          <a:xfrm flipV="1">
            <a:off x="3416968" y="2288242"/>
            <a:ext cx="1503948" cy="8880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E9E83EBA-E8C2-C60E-E541-5AD6C93719AB}"/>
              </a:ext>
            </a:extLst>
          </p:cNvPr>
          <p:cNvCxnSpPr/>
          <p:nvPr/>
        </p:nvCxnSpPr>
        <p:spPr>
          <a:xfrm>
            <a:off x="2971800" y="4415589"/>
            <a:ext cx="1949116" cy="6015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D8847C05-8438-1C41-40EB-FEC7E8E4B414}"/>
              </a:ext>
            </a:extLst>
          </p:cNvPr>
          <p:cNvSpPr txBox="1"/>
          <p:nvPr/>
        </p:nvSpPr>
        <p:spPr>
          <a:xfrm>
            <a:off x="5143960" y="740622"/>
            <a:ext cx="4127359" cy="338554"/>
          </a:xfrm>
          <a:prstGeom prst="rect">
            <a:avLst/>
          </a:prstGeom>
          <a:noFill/>
        </p:spPr>
        <p:txBody>
          <a:bodyPr wrap="square" rtlCol="0">
            <a:spAutoFit/>
          </a:bodyPr>
          <a:lstStyle/>
          <a:p>
            <a:r>
              <a:rPr lang="en-US" sz="1600" dirty="0">
                <a:solidFill>
                  <a:srgbClr val="FF0000"/>
                </a:solidFill>
              </a:rPr>
              <a:t>Detection of the Crab in SCP observation! </a:t>
            </a:r>
          </a:p>
        </p:txBody>
      </p:sp>
      <p:sp>
        <p:nvSpPr>
          <p:cNvPr id="6" name="TextBox 5">
            <a:extLst>
              <a:ext uri="{FF2B5EF4-FFF2-40B4-BE49-F238E27FC236}">
                <a16:creationId xmlns:a16="http://schemas.microsoft.com/office/drawing/2014/main" id="{437A6176-008A-3AC4-4D64-F993B0F3B374}"/>
              </a:ext>
            </a:extLst>
          </p:cNvPr>
          <p:cNvSpPr txBox="1"/>
          <p:nvPr/>
        </p:nvSpPr>
        <p:spPr>
          <a:xfrm>
            <a:off x="5032438" y="3755783"/>
            <a:ext cx="4127359" cy="338554"/>
          </a:xfrm>
          <a:prstGeom prst="rect">
            <a:avLst/>
          </a:prstGeom>
          <a:noFill/>
        </p:spPr>
        <p:txBody>
          <a:bodyPr wrap="square" rtlCol="0">
            <a:spAutoFit/>
          </a:bodyPr>
          <a:lstStyle/>
          <a:p>
            <a:r>
              <a:rPr lang="en-US" sz="1600" dirty="0">
                <a:solidFill>
                  <a:srgbClr val="0432FF"/>
                </a:solidFill>
              </a:rPr>
              <a:t>Detection of J0536-7543 in SCP observation</a:t>
            </a:r>
          </a:p>
        </p:txBody>
      </p:sp>
    </p:spTree>
    <p:extLst>
      <p:ext uri="{BB962C8B-B14F-4D97-AF65-F5344CB8AC3E}">
        <p14:creationId xmlns:p14="http://schemas.microsoft.com/office/powerpoint/2010/main" val="24979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2" name="Title 1">
            <a:extLst>
              <a:ext uri="{FF2B5EF4-FFF2-40B4-BE49-F238E27FC236}">
                <a16:creationId xmlns:a16="http://schemas.microsoft.com/office/drawing/2014/main" id="{8BE12C0F-9980-B691-9426-F85C712FE4FC}"/>
              </a:ext>
            </a:extLst>
          </p:cNvPr>
          <p:cNvSpPr txBox="1">
            <a:spLocks/>
          </p:cNvSpPr>
          <p:nvPr/>
        </p:nvSpPr>
        <p:spPr>
          <a:xfrm>
            <a:off x="546100" y="137935"/>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Helvetica" pitchFamily="2" charset="0"/>
                <a:ea typeface="American Typewriter" charset="0"/>
                <a:cs typeface="Arial" panose="020B0604020202020204" pitchFamily="34" charset="0"/>
              </a:rPr>
              <a:t>Ramping </a:t>
            </a:r>
            <a:r>
              <a:rPr lang="en-AU" sz="4000">
                <a:solidFill>
                  <a:srgbClr val="0432FF"/>
                </a:solidFill>
                <a:latin typeface="Helvetica" pitchFamily="2" charset="0"/>
                <a:ea typeface="American Typewriter" charset="0"/>
                <a:cs typeface="Arial" panose="020B0604020202020204" pitchFamily="34" charset="0"/>
              </a:rPr>
              <a:t>up Data </a:t>
            </a:r>
            <a:r>
              <a:rPr lang="en-AU" sz="4000" dirty="0">
                <a:solidFill>
                  <a:srgbClr val="0432FF"/>
                </a:solidFill>
                <a:latin typeface="Helvetica" pitchFamily="2" charset="0"/>
                <a:ea typeface="American Typewriter" charset="0"/>
                <a:cs typeface="Arial" panose="020B0604020202020204" pitchFamily="34" charset="0"/>
              </a:rPr>
              <a:t>Processing</a:t>
            </a:r>
          </a:p>
        </p:txBody>
      </p:sp>
      <p:sp>
        <p:nvSpPr>
          <p:cNvPr id="4" name="TextBox 3">
            <a:extLst>
              <a:ext uri="{FF2B5EF4-FFF2-40B4-BE49-F238E27FC236}">
                <a16:creationId xmlns:a16="http://schemas.microsoft.com/office/drawing/2014/main" id="{231006D7-A984-7582-91FA-3F5294DC8752}"/>
              </a:ext>
            </a:extLst>
          </p:cNvPr>
          <p:cNvSpPr txBox="1"/>
          <p:nvPr/>
        </p:nvSpPr>
        <p:spPr>
          <a:xfrm>
            <a:off x="6100763" y="1763945"/>
            <a:ext cx="2809556" cy="369332"/>
          </a:xfrm>
          <a:prstGeom prst="rect">
            <a:avLst/>
          </a:prstGeom>
          <a:noFill/>
        </p:spPr>
        <p:txBody>
          <a:bodyPr wrap="square" rtlCol="0">
            <a:spAutoFit/>
          </a:bodyPr>
          <a:lstStyle/>
          <a:p>
            <a:endParaRPr lang="en-US" dirty="0"/>
          </a:p>
        </p:txBody>
      </p:sp>
      <p:pic>
        <p:nvPicPr>
          <p:cNvPr id="7" name="Picture 6" descr="A map of the earth&#10;&#10;Description automatically generated">
            <a:extLst>
              <a:ext uri="{FF2B5EF4-FFF2-40B4-BE49-F238E27FC236}">
                <a16:creationId xmlns:a16="http://schemas.microsoft.com/office/drawing/2014/main" id="{0FC3B382-8899-227B-C466-E3D5D3BA2595}"/>
              </a:ext>
            </a:extLst>
          </p:cNvPr>
          <p:cNvPicPr>
            <a:picLocks noChangeAspect="1"/>
          </p:cNvPicPr>
          <p:nvPr/>
        </p:nvPicPr>
        <p:blipFill>
          <a:blip r:embed="rId3"/>
          <a:stretch>
            <a:fillRect/>
          </a:stretch>
        </p:blipFill>
        <p:spPr>
          <a:xfrm>
            <a:off x="375695" y="2547650"/>
            <a:ext cx="5436422" cy="2855934"/>
          </a:xfrm>
          <a:prstGeom prst="rect">
            <a:avLst/>
          </a:prstGeom>
        </p:spPr>
      </p:pic>
      <p:sp>
        <p:nvSpPr>
          <p:cNvPr id="8" name="TextBox 7">
            <a:extLst>
              <a:ext uri="{FF2B5EF4-FFF2-40B4-BE49-F238E27FC236}">
                <a16:creationId xmlns:a16="http://schemas.microsoft.com/office/drawing/2014/main" id="{611E107B-476F-1764-D7D1-F4991496374C}"/>
              </a:ext>
            </a:extLst>
          </p:cNvPr>
          <p:cNvSpPr txBox="1"/>
          <p:nvPr/>
        </p:nvSpPr>
        <p:spPr>
          <a:xfrm>
            <a:off x="233681" y="1112243"/>
            <a:ext cx="7266644" cy="783248"/>
          </a:xfrm>
          <a:prstGeom prst="rect">
            <a:avLst/>
          </a:prstGeom>
          <a:solidFill>
            <a:schemeClr val="bg1"/>
          </a:solidFill>
          <a:ln w="25400">
            <a:solidFill>
              <a:srgbClr val="00B0F0"/>
            </a:solidFill>
          </a:ln>
        </p:spPr>
        <p:txBody>
          <a:bodyPr wrap="square" lIns="90000" tIns="45000" rIns="90000" bIns="45000" anchorCtr="0" compatLnSpc="0">
            <a:spAutoFit/>
          </a:bodyPr>
          <a:lstStyle/>
          <a:p>
            <a:pPr marL="0" marR="0" lvl="0" indent="0" hangingPunct="0">
              <a:lnSpc>
                <a:spcPct val="100000"/>
              </a:lnSpc>
              <a:spcBef>
                <a:spcPts val="0"/>
              </a:spcBef>
              <a:spcAft>
                <a:spcPts val="0"/>
              </a:spcAft>
              <a:buSzPct val="45000"/>
              <a:tabLst/>
            </a:pPr>
            <a:r>
              <a:rPr lang="en-AU" b="1" i="0" dirty="0">
                <a:latin typeface="Helvetica" pitchFamily="2" charset="0"/>
                <a:ea typeface="American Typewriter" charset="0"/>
                <a:cs typeface="American Typewriter" charset="0"/>
              </a:rPr>
              <a:t>Second pass processing </a:t>
            </a:r>
            <a:r>
              <a:rPr lang="en-AU" i="0" dirty="0">
                <a:latin typeface="Helvetica" pitchFamily="2" charset="0"/>
                <a:ea typeface="American Typewriter" charset="0"/>
                <a:cs typeface="American Typewriter" charset="0"/>
              </a:rPr>
              <a:t>commenced in Sept 2024: </a:t>
            </a:r>
          </a:p>
          <a:p>
            <a:pPr marL="0" marR="0" lvl="0" indent="0" hangingPunct="0">
              <a:lnSpc>
                <a:spcPct val="100000"/>
              </a:lnSpc>
              <a:spcBef>
                <a:spcPts val="0"/>
              </a:spcBef>
              <a:spcAft>
                <a:spcPts val="0"/>
              </a:spcAft>
              <a:buSzPct val="45000"/>
              <a:tabLst/>
            </a:pPr>
            <a:r>
              <a:rPr lang="en-AU" dirty="0">
                <a:solidFill>
                  <a:srgbClr val="0432FF"/>
                </a:solidFill>
                <a:latin typeface="Helvetica" pitchFamily="2" charset="0"/>
                <a:ea typeface="American Typewriter" charset="0"/>
                <a:cs typeface="American Typewriter" charset="0"/>
              </a:rPr>
              <a:t>	F</a:t>
            </a:r>
            <a:r>
              <a:rPr lang="en-AU" i="0" dirty="0">
                <a:solidFill>
                  <a:srgbClr val="0432FF"/>
                </a:solidFill>
                <a:latin typeface="Helvetica" pitchFamily="2" charset="0"/>
                <a:ea typeface="American Typewriter" charset="0"/>
                <a:cs typeface="American Typewriter" charset="0"/>
              </a:rPr>
              <a:t>ull observation searches</a:t>
            </a:r>
            <a:r>
              <a:rPr lang="en-AU" i="0" dirty="0">
                <a:latin typeface="Helvetica" pitchFamily="2" charset="0"/>
                <a:ea typeface="American Typewriter" charset="0"/>
                <a:cs typeface="American Typewriter" charset="0"/>
              </a:rPr>
              <a:t>, FFT + FFA for periodicity searches, 	single-pulse (transient) searches, targeted searches for MSPs</a:t>
            </a:r>
            <a:endParaRPr lang="en-AU" b="0" i="0" u="none" strike="noStrike" kern="1200" cap="none" dirty="0">
              <a:ln>
                <a:noFill/>
              </a:ln>
              <a:latin typeface="Helvetica" pitchFamily="2" charset="0"/>
              <a:ea typeface="American Typewriter" charset="0"/>
              <a:cs typeface="American Typewriter" charset="0"/>
            </a:endParaRPr>
          </a:p>
        </p:txBody>
      </p:sp>
      <p:sp>
        <p:nvSpPr>
          <p:cNvPr id="9" name="TextBox 8">
            <a:extLst>
              <a:ext uri="{FF2B5EF4-FFF2-40B4-BE49-F238E27FC236}">
                <a16:creationId xmlns:a16="http://schemas.microsoft.com/office/drawing/2014/main" id="{C80D64E8-17D7-EB4C-E084-007FCBF694BD}"/>
              </a:ext>
            </a:extLst>
          </p:cNvPr>
          <p:cNvSpPr txBox="1"/>
          <p:nvPr/>
        </p:nvSpPr>
        <p:spPr>
          <a:xfrm>
            <a:off x="5941082" y="2200678"/>
            <a:ext cx="2281823" cy="369332"/>
          </a:xfrm>
          <a:prstGeom prst="rect">
            <a:avLst/>
          </a:prstGeom>
          <a:solidFill>
            <a:schemeClr val="tx2">
              <a:lumMod val="20000"/>
              <a:lumOff val="80000"/>
            </a:schemeClr>
          </a:solidFill>
          <a:ln w="19050">
            <a:solidFill>
              <a:srgbClr val="FF0000"/>
            </a:solidFill>
          </a:ln>
        </p:spPr>
        <p:txBody>
          <a:bodyPr wrap="square" rtlCol="0">
            <a:spAutoFit/>
          </a:bodyPr>
          <a:lstStyle/>
          <a:p>
            <a:r>
              <a:rPr lang="en-US" dirty="0">
                <a:latin typeface="Apple Chancery" panose="03020702040506060504" pitchFamily="66" charset="-79"/>
                <a:cs typeface="Apple Chancery" panose="03020702040506060504" pitchFamily="66" charset="-79"/>
              </a:rPr>
              <a:t>See Chia Min’s  talk</a:t>
            </a:r>
          </a:p>
        </p:txBody>
      </p:sp>
      <p:sp>
        <p:nvSpPr>
          <p:cNvPr id="10" name="TextBox 9">
            <a:extLst>
              <a:ext uri="{FF2B5EF4-FFF2-40B4-BE49-F238E27FC236}">
                <a16:creationId xmlns:a16="http://schemas.microsoft.com/office/drawing/2014/main" id="{EB6D9E8C-90E7-BC40-950A-E187A5D54B7C}"/>
              </a:ext>
            </a:extLst>
          </p:cNvPr>
          <p:cNvSpPr txBox="1"/>
          <p:nvPr/>
        </p:nvSpPr>
        <p:spPr>
          <a:xfrm>
            <a:off x="273364" y="5581708"/>
            <a:ext cx="8354269" cy="984393"/>
          </a:xfrm>
          <a:prstGeom prst="rect">
            <a:avLst/>
          </a:prstGeom>
          <a:solidFill>
            <a:schemeClr val="bg1"/>
          </a:solidFill>
          <a:ln w="25400">
            <a:solidFill>
              <a:srgbClr val="00B0F0"/>
            </a:solidFill>
          </a:ln>
        </p:spPr>
        <p:txBody>
          <a:bodyPr wrap="square" lIns="90000" tIns="45000" rIns="90000" bIns="45000" anchorCtr="0" compatLnSpc="0">
            <a:spAutoFit/>
          </a:bodyPr>
          <a:lstStyle/>
          <a:p>
            <a:pPr marL="285750" marR="0" lvl="0" indent="-285750" hangingPunct="0">
              <a:lnSpc>
                <a:spcPct val="150000"/>
              </a:lnSpc>
              <a:spcBef>
                <a:spcPts val="0"/>
              </a:spcBef>
              <a:spcAft>
                <a:spcPts val="0"/>
              </a:spcAft>
              <a:buSzPct val="45000"/>
              <a:buFont typeface="Wingdings" pitchFamily="2" charset="2"/>
              <a:buChar char="q"/>
              <a:tabLst/>
            </a:pPr>
            <a:r>
              <a:rPr lang="en-AU" sz="1600" b="1" i="0" dirty="0">
                <a:latin typeface="Helvetica" pitchFamily="2" charset="0"/>
                <a:ea typeface="American Typewriter" charset="0"/>
                <a:cs typeface="American Typewriter" charset="0"/>
              </a:rPr>
              <a:t>Three-fol</a:t>
            </a:r>
            <a:r>
              <a:rPr lang="en-AU" sz="1600" b="1" dirty="0">
                <a:latin typeface="Helvetica" pitchFamily="2" charset="0"/>
                <a:ea typeface="American Typewriter" charset="0"/>
                <a:cs typeface="American Typewriter" charset="0"/>
              </a:rPr>
              <a:t>d increase </a:t>
            </a:r>
            <a:r>
              <a:rPr lang="en-AU" sz="1600" dirty="0">
                <a:solidFill>
                  <a:srgbClr val="0432FF"/>
                </a:solidFill>
                <a:latin typeface="Helvetica" pitchFamily="2" charset="0"/>
                <a:ea typeface="American Typewriter" charset="0"/>
                <a:cs typeface="American Typewriter" charset="0"/>
              </a:rPr>
              <a:t>in the new pulsar count </a:t>
            </a:r>
            <a:r>
              <a:rPr lang="en-AU" sz="1600" dirty="0">
                <a:latin typeface="Helvetica" pitchFamily="2" charset="0"/>
                <a:ea typeface="American Typewriter" charset="0"/>
                <a:cs typeface="American Typewriter" charset="0"/>
              </a:rPr>
              <a:t>after processing &lt; 10% of SMART</a:t>
            </a:r>
          </a:p>
          <a:p>
            <a:pPr marL="285750" marR="0" lvl="0" indent="-285750" hangingPunct="0">
              <a:lnSpc>
                <a:spcPct val="150000"/>
              </a:lnSpc>
              <a:spcBef>
                <a:spcPts val="0"/>
              </a:spcBef>
              <a:spcAft>
                <a:spcPts val="0"/>
              </a:spcAft>
              <a:buSzPct val="45000"/>
              <a:buFont typeface="Wingdings" pitchFamily="2" charset="2"/>
              <a:buChar char="q"/>
              <a:tabLst/>
            </a:pPr>
            <a:r>
              <a:rPr lang="en-AU" sz="1600" dirty="0">
                <a:latin typeface="Helvetica" pitchFamily="2" charset="0"/>
                <a:ea typeface="American Typewriter" charset="0"/>
                <a:cs typeface="American Typewriter" charset="0"/>
              </a:rPr>
              <a:t>use of multiple HPCs (including </a:t>
            </a:r>
            <a:r>
              <a:rPr lang="en-AU" sz="1600" dirty="0" err="1">
                <a:latin typeface="Helvetica" pitchFamily="2" charset="0"/>
                <a:ea typeface="American Typewriter" charset="0"/>
                <a:cs typeface="American Typewriter" charset="0"/>
              </a:rPr>
              <a:t>OzSTAR</a:t>
            </a:r>
            <a:r>
              <a:rPr lang="en-AU" sz="1600" dirty="0">
                <a:latin typeface="Helvetica" pitchFamily="2" charset="0"/>
                <a:ea typeface="American Typewriter" charset="0"/>
                <a:cs typeface="American Typewriter" charset="0"/>
              </a:rPr>
              <a:t>/NT, DUG, </a:t>
            </a:r>
            <a:r>
              <a:rPr lang="en-AU" sz="1600" dirty="0" err="1">
                <a:latin typeface="Helvetica" pitchFamily="2" charset="0"/>
                <a:ea typeface="American Typewriter" charset="0"/>
                <a:cs typeface="American Typewriter" charset="0"/>
              </a:rPr>
              <a:t>Setonix</a:t>
            </a:r>
            <a:r>
              <a:rPr lang="en-AU" sz="1600" dirty="0">
                <a:latin typeface="Helvetica" pitchFamily="2" charset="0"/>
                <a:ea typeface="American Typewriter" charset="0"/>
                <a:cs typeface="American Typewriter" charset="0"/>
              </a:rPr>
              <a:t> and CNIC) </a:t>
            </a:r>
          </a:p>
          <a:p>
            <a:pPr marL="285750" marR="0" lvl="0" indent="-285750" hangingPunct="0">
              <a:lnSpc>
                <a:spcPct val="150000"/>
              </a:lnSpc>
              <a:spcBef>
                <a:spcPts val="0"/>
              </a:spcBef>
              <a:spcAft>
                <a:spcPts val="0"/>
              </a:spcAft>
              <a:buSzPct val="45000"/>
              <a:buFont typeface="Wingdings" pitchFamily="2" charset="2"/>
              <a:buChar char="q"/>
              <a:tabLst/>
            </a:pPr>
            <a:r>
              <a:rPr lang="en-AU" sz="1600" dirty="0">
                <a:latin typeface="Helvetica" pitchFamily="2" charset="0"/>
                <a:ea typeface="American Typewriter" charset="0"/>
                <a:cs typeface="American Typewriter" charset="0"/>
              </a:rPr>
              <a:t>Completion of a </a:t>
            </a:r>
            <a:r>
              <a:rPr lang="en-AU" sz="1600" b="1" dirty="0">
                <a:latin typeface="Helvetica" pitchFamily="2" charset="0"/>
                <a:ea typeface="American Typewriter" charset="0"/>
                <a:cs typeface="American Typewriter" charset="0"/>
              </a:rPr>
              <a:t>“southern cap” pulsar survey  </a:t>
            </a:r>
            <a:r>
              <a:rPr lang="en-AU" sz="1600" dirty="0">
                <a:latin typeface="Helvetica" pitchFamily="2" charset="0"/>
                <a:ea typeface="American Typewriter" charset="0"/>
                <a:cs typeface="American Typewriter" charset="0"/>
              </a:rPr>
              <a:t>by the end of the year </a:t>
            </a:r>
            <a:endParaRPr lang="en-AU" sz="1600" i="0" u="none" strike="noStrike" kern="1200" cap="none" dirty="0">
              <a:ln>
                <a:noFill/>
              </a:ln>
              <a:latin typeface="Helvetica" pitchFamily="2" charset="0"/>
              <a:ea typeface="American Typewriter" charset="0"/>
              <a:cs typeface="American Typewriter" charset="0"/>
            </a:endParaRPr>
          </a:p>
        </p:txBody>
      </p:sp>
      <p:sp>
        <p:nvSpPr>
          <p:cNvPr id="11" name="TextBox 10">
            <a:extLst>
              <a:ext uri="{FF2B5EF4-FFF2-40B4-BE49-F238E27FC236}">
                <a16:creationId xmlns:a16="http://schemas.microsoft.com/office/drawing/2014/main" id="{3DED1BAD-D496-955A-514D-87481CACB013}"/>
              </a:ext>
            </a:extLst>
          </p:cNvPr>
          <p:cNvSpPr txBox="1"/>
          <p:nvPr/>
        </p:nvSpPr>
        <p:spPr>
          <a:xfrm>
            <a:off x="6217920" y="3173506"/>
            <a:ext cx="2809556" cy="1384995"/>
          </a:xfrm>
          <a:prstGeom prst="rect">
            <a:avLst/>
          </a:prstGeom>
          <a:solidFill>
            <a:schemeClr val="tx2">
              <a:lumMod val="20000"/>
              <a:lumOff val="80000"/>
            </a:schemeClr>
          </a:solidFill>
          <a:ln w="19050">
            <a:solidFill>
              <a:srgbClr val="FF0000"/>
            </a:solidFill>
          </a:ln>
        </p:spPr>
        <p:txBody>
          <a:bodyPr wrap="square" rtlCol="0">
            <a:spAutoFit/>
          </a:bodyPr>
          <a:lstStyle/>
          <a:p>
            <a:pPr marL="285750" indent="-285750">
              <a:buFont typeface="Arial" panose="020B0604020202020204" pitchFamily="34" charset="0"/>
              <a:buChar char="•"/>
            </a:pPr>
            <a:r>
              <a:rPr lang="en-US" sz="1400" b="1" dirty="0">
                <a:latin typeface="Bookman Old Style" panose="02050604050505020204" pitchFamily="18" charset="0"/>
              </a:rPr>
              <a:t>Filled stars</a:t>
            </a:r>
            <a:r>
              <a:rPr lang="en-US" sz="1400" dirty="0">
                <a:latin typeface="Bookman Old Style" panose="02050604050505020204" pitchFamily="18" charset="0"/>
              </a:rPr>
              <a:t>: first-pass discoveries</a:t>
            </a:r>
          </a:p>
          <a:p>
            <a:pPr marL="285750" indent="-285750">
              <a:buFont typeface="Arial" panose="020B0604020202020204" pitchFamily="34" charset="0"/>
              <a:buChar char="•"/>
            </a:pPr>
            <a:r>
              <a:rPr lang="en-US" sz="1400" b="1" dirty="0">
                <a:latin typeface="Bookman Old Style" panose="02050604050505020204" pitchFamily="18" charset="0"/>
              </a:rPr>
              <a:t>Unfilled stars</a:t>
            </a:r>
            <a:r>
              <a:rPr lang="en-US" sz="1400" dirty="0">
                <a:latin typeface="Bookman Old Style" panose="02050604050505020204" pitchFamily="18" charset="0"/>
              </a:rPr>
              <a:t>: new  discoveries </a:t>
            </a:r>
          </a:p>
          <a:p>
            <a:pPr marL="285750" indent="-285750">
              <a:buFont typeface="Arial" panose="020B0604020202020204" pitchFamily="34" charset="0"/>
              <a:buChar char="•"/>
            </a:pPr>
            <a:r>
              <a:rPr lang="en-US" sz="1400" b="1" dirty="0">
                <a:latin typeface="Bookman Old Style" panose="02050604050505020204" pitchFamily="18" charset="0"/>
              </a:rPr>
              <a:t>Filled ovals</a:t>
            </a:r>
            <a:r>
              <a:rPr lang="en-US" sz="1400" dirty="0">
                <a:latin typeface="Bookman Old Style" panose="02050604050505020204" pitchFamily="18" charset="0"/>
              </a:rPr>
              <a:t>: processed </a:t>
            </a:r>
          </a:p>
          <a:p>
            <a:pPr marL="285750" indent="-285750">
              <a:buFont typeface="Arial" panose="020B0604020202020204" pitchFamily="34" charset="0"/>
              <a:buChar char="•"/>
            </a:pPr>
            <a:r>
              <a:rPr lang="en-US" sz="1400" b="1" dirty="0">
                <a:latin typeface="Bookman Old Style" panose="02050604050505020204" pitchFamily="18" charset="0"/>
              </a:rPr>
              <a:t>Unfilled ovals</a:t>
            </a:r>
            <a:r>
              <a:rPr lang="en-US" sz="1400" dirty="0">
                <a:latin typeface="Bookman Old Style" panose="02050604050505020204" pitchFamily="18" charset="0"/>
              </a:rPr>
              <a:t>: in progress </a:t>
            </a:r>
          </a:p>
        </p:txBody>
      </p:sp>
      <p:pic>
        <p:nvPicPr>
          <p:cNvPr id="5" name="Picture 4">
            <a:extLst>
              <a:ext uri="{FF2B5EF4-FFF2-40B4-BE49-F238E27FC236}">
                <a16:creationId xmlns:a16="http://schemas.microsoft.com/office/drawing/2014/main" id="{632EF396-B52C-D891-D486-DDAE47CA2C85}"/>
              </a:ext>
            </a:extLst>
          </p:cNvPr>
          <p:cNvPicPr>
            <a:picLocks noChangeAspect="1"/>
          </p:cNvPicPr>
          <p:nvPr/>
        </p:nvPicPr>
        <p:blipFill>
          <a:blip r:embed="rId4"/>
          <a:stretch>
            <a:fillRect/>
          </a:stretch>
        </p:blipFill>
        <p:spPr>
          <a:xfrm>
            <a:off x="4035933" y="2317083"/>
            <a:ext cx="1618234" cy="283010"/>
          </a:xfrm>
          <a:prstGeom prst="rect">
            <a:avLst/>
          </a:prstGeom>
        </p:spPr>
      </p:pic>
    </p:spTree>
    <p:extLst>
      <p:ext uri="{BB962C8B-B14F-4D97-AF65-F5344CB8AC3E}">
        <p14:creationId xmlns:p14="http://schemas.microsoft.com/office/powerpoint/2010/main" val="1890390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6" name="Google Shape;56;p13"/>
          <p:cNvSpPr txBox="1">
            <a:spLocks noGrp="1"/>
          </p:cNvSpPr>
          <p:nvPr>
            <p:ph type="body" idx="1"/>
          </p:nvPr>
        </p:nvSpPr>
        <p:spPr>
          <a:xfrm>
            <a:off x="118851" y="1990799"/>
            <a:ext cx="3556800" cy="4454245"/>
          </a:xfrm>
          <a:prstGeom prst="rect">
            <a:avLst/>
          </a:prstGeom>
        </p:spPr>
        <p:txBody>
          <a:bodyPr spcFirstLastPara="1" vert="horz" wrap="square" lIns="91425" tIns="91425" rIns="91425" bIns="91425" rtlCol="0" anchor="t" anchorCtr="0">
            <a:normAutofit/>
          </a:bodyPr>
          <a:lstStyle/>
          <a:p>
            <a:r>
              <a:rPr lang="en-GB" sz="1600" b="0" dirty="0">
                <a:solidFill>
                  <a:schemeClr val="tx1"/>
                </a:solidFill>
              </a:rPr>
              <a:t>Leverage knowledge of the tied-array beam power pattern on the sky </a:t>
            </a:r>
          </a:p>
          <a:p>
            <a:pPr lvl="1"/>
            <a:r>
              <a:rPr lang="en-GB" sz="1400" b="0" dirty="0">
                <a:solidFill>
                  <a:schemeClr val="tx1"/>
                </a:solidFill>
              </a:rPr>
              <a:t>Detections in multiple beams of the same pulsar can be used to improve localisation </a:t>
            </a:r>
          </a:p>
          <a:p>
            <a:endParaRPr lang="en-GB" sz="1600" b="0" dirty="0">
              <a:solidFill>
                <a:schemeClr val="tx1"/>
              </a:solidFill>
            </a:endParaRPr>
          </a:p>
          <a:p>
            <a:r>
              <a:rPr lang="en-GB" sz="1600" b="0" dirty="0">
                <a:solidFill>
                  <a:schemeClr val="tx1"/>
                </a:solidFill>
              </a:rPr>
              <a:t>Complex beam pattern for compact (2 x Hex + core)</a:t>
            </a:r>
            <a:br>
              <a:rPr lang="en-GB" sz="1600" b="0" dirty="0">
                <a:solidFill>
                  <a:schemeClr val="tx1"/>
                </a:solidFill>
              </a:rPr>
            </a:br>
            <a:endParaRPr sz="1600" b="0" dirty="0">
              <a:solidFill>
                <a:schemeClr val="tx1"/>
              </a:solidFill>
            </a:endParaRPr>
          </a:p>
          <a:p>
            <a:r>
              <a:rPr lang="en-GB" sz="1600" b="0" i="1" dirty="0">
                <a:solidFill>
                  <a:schemeClr val="tx1"/>
                </a:solidFill>
              </a:rPr>
              <a:t>Much</a:t>
            </a:r>
            <a:r>
              <a:rPr lang="en-GB" sz="1600" b="0" dirty="0">
                <a:solidFill>
                  <a:schemeClr val="tx1"/>
                </a:solidFill>
              </a:rPr>
              <a:t> better precision than the beam width </a:t>
            </a:r>
            <a:endParaRPr sz="1600" b="0" dirty="0">
              <a:solidFill>
                <a:schemeClr val="tx1"/>
              </a:solidFill>
            </a:endParaRPr>
          </a:p>
          <a:p>
            <a:pPr lvl="1"/>
            <a:r>
              <a:rPr lang="en-GB" sz="1400" dirty="0"/>
              <a:t>For SMART the beam FWHM ~ 24’</a:t>
            </a:r>
          </a:p>
          <a:p>
            <a:endParaRPr lang="en-GB" sz="1600" dirty="0">
              <a:solidFill>
                <a:schemeClr val="tx1"/>
              </a:solidFill>
            </a:endParaRPr>
          </a:p>
          <a:p>
            <a:r>
              <a:rPr lang="en-GB" sz="1600" b="0" dirty="0">
                <a:solidFill>
                  <a:schemeClr val="tx1"/>
                </a:solidFill>
              </a:rPr>
              <a:t>Example: PSR J0452-3418</a:t>
            </a:r>
          </a:p>
          <a:p>
            <a:pPr lvl="1"/>
            <a:r>
              <a:rPr lang="en-GB" sz="1600" dirty="0"/>
              <a:t>Precision (3-sigma): 0.9’</a:t>
            </a:r>
          </a:p>
          <a:p>
            <a:pPr lvl="1"/>
            <a:r>
              <a:rPr lang="en-GB" sz="1600" dirty="0"/>
              <a:t>Offset from truth: 0.4’</a:t>
            </a:r>
          </a:p>
        </p:txBody>
      </p:sp>
      <p:sp>
        <p:nvSpPr>
          <p:cNvPr id="57" name="Google Shape;57;p13"/>
          <p:cNvSpPr txBox="1"/>
          <p:nvPr/>
        </p:nvSpPr>
        <p:spPr>
          <a:xfrm>
            <a:off x="4022100" y="5583081"/>
            <a:ext cx="5121900" cy="692686"/>
          </a:xfrm>
          <a:prstGeom prst="rect">
            <a:avLst/>
          </a:prstGeom>
          <a:noFill/>
          <a:ln>
            <a:noFill/>
          </a:ln>
        </p:spPr>
        <p:txBody>
          <a:bodyPr spcFirstLastPara="1" wrap="square" lIns="91425" tIns="91425" rIns="91425" bIns="91425" anchor="t" anchorCtr="0">
            <a:noAutofit/>
          </a:bodyPr>
          <a:lstStyle/>
          <a:p>
            <a:r>
              <a:rPr lang="en-GB" dirty="0">
                <a:solidFill>
                  <a:schemeClr val="dk2"/>
                </a:solidFill>
              </a:rPr>
              <a:t>The true position is within a reasonable best-fit statistic interval.</a:t>
            </a:r>
            <a:endParaRPr i="1" dirty="0">
              <a:solidFill>
                <a:schemeClr val="dk2"/>
              </a:solidFill>
            </a:endParaRPr>
          </a:p>
        </p:txBody>
      </p:sp>
      <p:sp>
        <p:nvSpPr>
          <p:cNvPr id="2" name="Title 1">
            <a:extLst>
              <a:ext uri="{FF2B5EF4-FFF2-40B4-BE49-F238E27FC236}">
                <a16:creationId xmlns:a16="http://schemas.microsoft.com/office/drawing/2014/main" id="{33E8EF04-4A00-D9A1-3C3F-87748DB76CA5}"/>
              </a:ext>
            </a:extLst>
          </p:cNvPr>
          <p:cNvSpPr txBox="1">
            <a:spLocks/>
          </p:cNvSpPr>
          <p:nvPr/>
        </p:nvSpPr>
        <p:spPr>
          <a:xfrm>
            <a:off x="546100" y="164150"/>
            <a:ext cx="8597900" cy="1323439"/>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Helvetica" pitchFamily="2" charset="0"/>
                <a:ea typeface="American Typewriter" charset="0"/>
                <a:cs typeface="Arial" panose="020B0604020202020204" pitchFamily="34" charset="0"/>
              </a:rPr>
              <a:t>Localisation improvements for </a:t>
            </a:r>
            <a:br>
              <a:rPr lang="en-AU" sz="4000" dirty="0">
                <a:solidFill>
                  <a:srgbClr val="0432FF"/>
                </a:solidFill>
                <a:latin typeface="Helvetica" pitchFamily="2" charset="0"/>
                <a:ea typeface="American Typewriter" charset="0"/>
                <a:cs typeface="Arial" panose="020B0604020202020204" pitchFamily="34" charset="0"/>
              </a:rPr>
            </a:br>
            <a:r>
              <a:rPr lang="en-AU" sz="4000" dirty="0">
                <a:solidFill>
                  <a:srgbClr val="0432FF"/>
                </a:solidFill>
                <a:latin typeface="Helvetica" pitchFamily="2" charset="0"/>
                <a:ea typeface="American Typewriter" charset="0"/>
                <a:cs typeface="Arial" panose="020B0604020202020204" pitchFamily="34" charset="0"/>
              </a:rPr>
              <a:t>SMART discovered pulsars</a:t>
            </a:r>
          </a:p>
        </p:txBody>
      </p:sp>
      <p:sp>
        <p:nvSpPr>
          <p:cNvPr id="3" name="TextBox 2">
            <a:extLst>
              <a:ext uri="{FF2B5EF4-FFF2-40B4-BE49-F238E27FC236}">
                <a16:creationId xmlns:a16="http://schemas.microsoft.com/office/drawing/2014/main" id="{DE7A27C3-D437-F498-6224-DCCC1652FD55}"/>
              </a:ext>
            </a:extLst>
          </p:cNvPr>
          <p:cNvSpPr txBox="1"/>
          <p:nvPr/>
        </p:nvSpPr>
        <p:spPr>
          <a:xfrm>
            <a:off x="4022100" y="6275767"/>
            <a:ext cx="4855200" cy="338554"/>
          </a:xfrm>
          <a:prstGeom prst="rect">
            <a:avLst/>
          </a:prstGeom>
          <a:noFill/>
        </p:spPr>
        <p:txBody>
          <a:bodyPr wrap="square" rtlCol="0">
            <a:spAutoFit/>
          </a:bodyPr>
          <a:lstStyle/>
          <a:p>
            <a:pPr algn="r"/>
            <a:r>
              <a:rPr lang="en-US" sz="1600" dirty="0">
                <a:solidFill>
                  <a:srgbClr val="0432FF"/>
                </a:solidFill>
                <a:latin typeface="Helvetica" pitchFamily="2" charset="0"/>
              </a:rPr>
              <a:t>Meyers &amp; Bahramian (submitted, PASA) </a:t>
            </a:r>
          </a:p>
        </p:txBody>
      </p:sp>
      <p:sp>
        <p:nvSpPr>
          <p:cNvPr id="4" name="TextBox 3">
            <a:extLst>
              <a:ext uri="{FF2B5EF4-FFF2-40B4-BE49-F238E27FC236}">
                <a16:creationId xmlns:a16="http://schemas.microsoft.com/office/drawing/2014/main" id="{0D22455C-A15E-0C1B-17D2-7156B8E91DAF}"/>
              </a:ext>
            </a:extLst>
          </p:cNvPr>
          <p:cNvSpPr txBox="1"/>
          <p:nvPr/>
        </p:nvSpPr>
        <p:spPr>
          <a:xfrm>
            <a:off x="1900274" y="1466281"/>
            <a:ext cx="7243726" cy="338554"/>
          </a:xfrm>
          <a:prstGeom prst="rect">
            <a:avLst/>
          </a:prstGeom>
          <a:noFill/>
        </p:spPr>
        <p:txBody>
          <a:bodyPr wrap="square" rtlCol="0">
            <a:spAutoFit/>
          </a:bodyPr>
          <a:lstStyle/>
          <a:p>
            <a:pPr algn="r"/>
            <a:r>
              <a:rPr lang="en-US" sz="1600" dirty="0" err="1">
                <a:solidFill>
                  <a:srgbClr val="FF0000"/>
                </a:solidFill>
                <a:latin typeface="Helvetica" pitchFamily="2" charset="0"/>
              </a:rPr>
              <a:t>Localisation</a:t>
            </a:r>
            <a:r>
              <a:rPr lang="en-US" sz="1600" dirty="0">
                <a:solidFill>
                  <a:srgbClr val="FF0000"/>
                </a:solidFill>
                <a:latin typeface="Helvetica" pitchFamily="2" charset="0"/>
              </a:rPr>
              <a:t> of PSR J0452–3418 </a:t>
            </a:r>
            <a:r>
              <a:rPr lang="en-US" sz="1600" dirty="0">
                <a:solidFill>
                  <a:srgbClr val="FF0000"/>
                </a:solidFill>
                <a:latin typeface="Apple Chancery" panose="03020702040506060504" pitchFamily="66" charset="-79"/>
                <a:cs typeface="Apple Chancery" panose="03020702040506060504" pitchFamily="66" charset="-79"/>
              </a:rPr>
              <a:t>(</a:t>
            </a:r>
            <a:r>
              <a:rPr lang="en-US" sz="1600" dirty="0" err="1">
                <a:latin typeface="Apple Chancery" panose="03020702040506060504" pitchFamily="66" charset="-79"/>
                <a:cs typeface="Apple Chancery" panose="03020702040506060504" pitchFamily="66" charset="-79"/>
              </a:rPr>
              <a:t>Garvit’s</a:t>
            </a:r>
            <a:r>
              <a:rPr lang="en-US" sz="1600" dirty="0">
                <a:latin typeface="Apple Chancery" panose="03020702040506060504" pitchFamily="66" charset="-79"/>
                <a:cs typeface="Apple Chancery" panose="03020702040506060504" pitchFamily="66" charset="-79"/>
              </a:rPr>
              <a:t> pulsar</a:t>
            </a:r>
            <a:r>
              <a:rPr lang="en-US" sz="1600" dirty="0">
                <a:solidFill>
                  <a:srgbClr val="FF0000"/>
                </a:solidFill>
                <a:latin typeface="Apple Chancery" panose="03020702040506060504" pitchFamily="66" charset="-79"/>
                <a:cs typeface="Apple Chancery" panose="03020702040506060504" pitchFamily="66" charset="-79"/>
              </a:rPr>
              <a:t>)</a:t>
            </a:r>
          </a:p>
        </p:txBody>
      </p:sp>
      <p:pic>
        <p:nvPicPr>
          <p:cNvPr id="6" name="Picture 5" descr="A screen shot of a graph&#10;&#10;AI-generated content may be incorrect.">
            <a:extLst>
              <a:ext uri="{FF2B5EF4-FFF2-40B4-BE49-F238E27FC236}">
                <a16:creationId xmlns:a16="http://schemas.microsoft.com/office/drawing/2014/main" id="{80B404A2-9819-C8AB-9C3E-AEC1540DDCE6}"/>
              </a:ext>
            </a:extLst>
          </p:cNvPr>
          <p:cNvPicPr>
            <a:picLocks noChangeAspect="1"/>
          </p:cNvPicPr>
          <p:nvPr/>
        </p:nvPicPr>
        <p:blipFill>
          <a:blip r:embed="rId3"/>
          <a:stretch>
            <a:fillRect/>
          </a:stretch>
        </p:blipFill>
        <p:spPr>
          <a:xfrm>
            <a:off x="3859390" y="1783526"/>
            <a:ext cx="5180619" cy="388546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2" name="Title 1">
            <a:extLst>
              <a:ext uri="{FF2B5EF4-FFF2-40B4-BE49-F238E27FC236}">
                <a16:creationId xmlns:a16="http://schemas.microsoft.com/office/drawing/2014/main" id="{8BE12C0F-9980-B691-9426-F85C712FE4FC}"/>
              </a:ext>
            </a:extLst>
          </p:cNvPr>
          <p:cNvSpPr txBox="1">
            <a:spLocks/>
          </p:cNvSpPr>
          <p:nvPr/>
        </p:nvSpPr>
        <p:spPr>
          <a:xfrm>
            <a:off x="546100" y="137935"/>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Helvetica" pitchFamily="2" charset="0"/>
                <a:ea typeface="American Typewriter" charset="0"/>
                <a:cs typeface="Arial" panose="020B0604020202020204" pitchFamily="34" charset="0"/>
              </a:rPr>
              <a:t>Progress with Data Release</a:t>
            </a:r>
          </a:p>
        </p:txBody>
      </p:sp>
      <p:sp>
        <p:nvSpPr>
          <p:cNvPr id="4" name="TextBox 3">
            <a:extLst>
              <a:ext uri="{FF2B5EF4-FFF2-40B4-BE49-F238E27FC236}">
                <a16:creationId xmlns:a16="http://schemas.microsoft.com/office/drawing/2014/main" id="{231006D7-A984-7582-91FA-3F5294DC8752}"/>
              </a:ext>
            </a:extLst>
          </p:cNvPr>
          <p:cNvSpPr txBox="1"/>
          <p:nvPr/>
        </p:nvSpPr>
        <p:spPr>
          <a:xfrm>
            <a:off x="6100763" y="1763945"/>
            <a:ext cx="2809556" cy="369332"/>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611E107B-476F-1764-D7D1-F4991496374C}"/>
              </a:ext>
            </a:extLst>
          </p:cNvPr>
          <p:cNvSpPr txBox="1"/>
          <p:nvPr/>
        </p:nvSpPr>
        <p:spPr>
          <a:xfrm>
            <a:off x="233681" y="1299941"/>
            <a:ext cx="8393952" cy="552480"/>
          </a:xfrm>
          <a:prstGeom prst="rect">
            <a:avLst/>
          </a:prstGeom>
          <a:solidFill>
            <a:schemeClr val="tx2">
              <a:lumMod val="20000"/>
              <a:lumOff val="80000"/>
            </a:schemeClr>
          </a:solidFill>
          <a:ln w="25400">
            <a:solidFill>
              <a:srgbClr val="C00000"/>
            </a:solidFill>
          </a:ln>
        </p:spPr>
        <p:txBody>
          <a:bodyPr wrap="square" lIns="90000" tIns="45000" rIns="90000" bIns="45000" anchorCtr="0" compatLnSpc="0">
            <a:spAutoFit/>
          </a:bodyPr>
          <a:lstStyle/>
          <a:p>
            <a:pPr marL="0" marR="0" lvl="0" indent="0" hangingPunct="0">
              <a:lnSpc>
                <a:spcPct val="100000"/>
              </a:lnSpc>
              <a:spcBef>
                <a:spcPts val="0"/>
              </a:spcBef>
              <a:spcAft>
                <a:spcPts val="0"/>
              </a:spcAft>
              <a:buSzPct val="45000"/>
              <a:tabLst/>
            </a:pPr>
            <a:r>
              <a:rPr lang="en-AU" b="1" i="0" dirty="0">
                <a:latin typeface="Helvetica" pitchFamily="2" charset="0"/>
                <a:ea typeface="American Typewriter" charset="0"/>
                <a:cs typeface="American Typewriter" charset="0"/>
              </a:rPr>
              <a:t>SMART data </a:t>
            </a:r>
            <a:r>
              <a:rPr lang="en-AU" i="0" dirty="0">
                <a:latin typeface="Helvetica" pitchFamily="2" charset="0"/>
                <a:ea typeface="American Typewriter" charset="0"/>
                <a:cs typeface="American Typewriter" charset="0"/>
              </a:rPr>
              <a:t>are also being processed using the </a:t>
            </a:r>
            <a:r>
              <a:rPr lang="en-AU" i="0" dirty="0" err="1">
                <a:latin typeface="Helvetica" pitchFamily="2" charset="0"/>
                <a:ea typeface="American Typewriter" charset="0"/>
                <a:cs typeface="American Typewriter" charset="0"/>
              </a:rPr>
              <a:t>VCSbeam</a:t>
            </a:r>
            <a:r>
              <a:rPr lang="en-AU" i="0" dirty="0">
                <a:latin typeface="Helvetica" pitchFamily="2" charset="0"/>
                <a:ea typeface="American Typewriter" charset="0"/>
                <a:cs typeface="American Typewriter" charset="0"/>
              </a:rPr>
              <a:t> + pulsar detection pipelines, to produce </a:t>
            </a:r>
            <a:r>
              <a:rPr lang="en-AU" i="0" dirty="0">
                <a:solidFill>
                  <a:srgbClr val="0432FF"/>
                </a:solidFill>
                <a:latin typeface="Helvetica" pitchFamily="2" charset="0"/>
                <a:ea typeface="American Typewriter" charset="0"/>
                <a:cs typeface="American Typewriter" charset="0"/>
              </a:rPr>
              <a:t>a complete catalogue of  low-frequency pulsar detections</a:t>
            </a:r>
            <a:endParaRPr lang="en-AU" i="0" u="none" strike="noStrike" kern="1200" cap="none" dirty="0">
              <a:ln>
                <a:noFill/>
              </a:ln>
              <a:solidFill>
                <a:srgbClr val="0432FF"/>
              </a:solidFill>
              <a:latin typeface="Helvetica" pitchFamily="2" charset="0"/>
              <a:ea typeface="American Typewriter" charset="0"/>
              <a:cs typeface="American Typewriter" charset="0"/>
            </a:endParaRPr>
          </a:p>
        </p:txBody>
      </p:sp>
      <p:sp>
        <p:nvSpPr>
          <p:cNvPr id="10" name="TextBox 9">
            <a:extLst>
              <a:ext uri="{FF2B5EF4-FFF2-40B4-BE49-F238E27FC236}">
                <a16:creationId xmlns:a16="http://schemas.microsoft.com/office/drawing/2014/main" id="{EB6D9E8C-90E7-BC40-950A-E187A5D54B7C}"/>
              </a:ext>
            </a:extLst>
          </p:cNvPr>
          <p:cNvSpPr txBox="1"/>
          <p:nvPr/>
        </p:nvSpPr>
        <p:spPr>
          <a:xfrm>
            <a:off x="273364" y="5581708"/>
            <a:ext cx="8354269" cy="984393"/>
          </a:xfrm>
          <a:prstGeom prst="rect">
            <a:avLst/>
          </a:prstGeom>
          <a:solidFill>
            <a:schemeClr val="bg1"/>
          </a:solidFill>
          <a:ln w="25400">
            <a:solidFill>
              <a:srgbClr val="00B0F0"/>
            </a:solidFill>
          </a:ln>
        </p:spPr>
        <p:txBody>
          <a:bodyPr wrap="square" lIns="90000" tIns="45000" rIns="90000" bIns="45000" anchorCtr="0" compatLnSpc="0">
            <a:spAutoFit/>
          </a:bodyPr>
          <a:lstStyle/>
          <a:p>
            <a:pPr marL="285750" marR="0" lvl="0" indent="-285750" hangingPunct="0">
              <a:lnSpc>
                <a:spcPct val="150000"/>
              </a:lnSpc>
              <a:spcBef>
                <a:spcPts val="0"/>
              </a:spcBef>
              <a:spcAft>
                <a:spcPts val="0"/>
              </a:spcAft>
              <a:buSzPct val="45000"/>
              <a:buFont typeface="Wingdings" pitchFamily="2" charset="2"/>
              <a:buChar char="q"/>
              <a:tabLst/>
            </a:pPr>
            <a:r>
              <a:rPr lang="en-AU" sz="1600" b="1" i="0" dirty="0">
                <a:latin typeface="Helvetica" pitchFamily="2" charset="0"/>
                <a:ea typeface="American Typewriter" charset="0"/>
                <a:cs typeface="American Typewriter" charset="0"/>
              </a:rPr>
              <a:t>250+ </a:t>
            </a:r>
            <a:r>
              <a:rPr lang="en-AU" sz="1600" dirty="0">
                <a:solidFill>
                  <a:srgbClr val="0432FF"/>
                </a:solidFill>
                <a:latin typeface="Helvetica" pitchFamily="2" charset="0"/>
                <a:ea typeface="American Typewriter" charset="0"/>
                <a:cs typeface="American Typewriter" charset="0"/>
              </a:rPr>
              <a:t>pulsar detections from the processing so far (cf. 180 in Bhat et al. 2023b) </a:t>
            </a:r>
            <a:endParaRPr lang="en-AU" sz="1600" dirty="0">
              <a:latin typeface="Helvetica" pitchFamily="2" charset="0"/>
              <a:ea typeface="American Typewriter" charset="0"/>
              <a:cs typeface="American Typewriter" charset="0"/>
            </a:endParaRPr>
          </a:p>
          <a:p>
            <a:pPr marL="285750" marR="0" lvl="0" indent="-285750" hangingPunct="0">
              <a:lnSpc>
                <a:spcPct val="150000"/>
              </a:lnSpc>
              <a:spcBef>
                <a:spcPts val="0"/>
              </a:spcBef>
              <a:spcAft>
                <a:spcPts val="0"/>
              </a:spcAft>
              <a:buSzPct val="45000"/>
              <a:buFont typeface="Wingdings" pitchFamily="2" charset="2"/>
              <a:buChar char="q"/>
              <a:tabLst/>
            </a:pPr>
            <a:r>
              <a:rPr lang="en-AU" sz="1600" dirty="0">
                <a:latin typeface="Helvetica" pitchFamily="2" charset="0"/>
                <a:ea typeface="American Typewriter" charset="0"/>
                <a:cs typeface="American Typewriter" charset="0"/>
              </a:rPr>
              <a:t>More than doubled the # of detections from SMART (and includes </a:t>
            </a:r>
            <a:r>
              <a:rPr lang="en-AU" sz="1600" dirty="0">
                <a:solidFill>
                  <a:srgbClr val="FF40FF"/>
                </a:solidFill>
                <a:latin typeface="Helvetica" pitchFamily="2" charset="0"/>
                <a:ea typeface="American Typewriter" charset="0"/>
                <a:cs typeface="American Typewriter" charset="0"/>
              </a:rPr>
              <a:t>40 MSPs</a:t>
            </a:r>
            <a:r>
              <a:rPr lang="en-AU" sz="1600" dirty="0">
                <a:latin typeface="Helvetica" pitchFamily="2" charset="0"/>
                <a:ea typeface="American Typewriter" charset="0"/>
                <a:cs typeface="American Typewriter" charset="0"/>
              </a:rPr>
              <a:t>!!) </a:t>
            </a:r>
          </a:p>
          <a:p>
            <a:pPr marL="285750" marR="0" lvl="0" indent="-285750" hangingPunct="0">
              <a:lnSpc>
                <a:spcPct val="150000"/>
              </a:lnSpc>
              <a:spcBef>
                <a:spcPts val="0"/>
              </a:spcBef>
              <a:spcAft>
                <a:spcPts val="0"/>
              </a:spcAft>
              <a:buSzPct val="45000"/>
              <a:buFont typeface="Wingdings" pitchFamily="2" charset="2"/>
              <a:buChar char="q"/>
              <a:tabLst/>
            </a:pPr>
            <a:r>
              <a:rPr lang="en-AU" sz="1600" b="1" dirty="0">
                <a:latin typeface="Helvetica" pitchFamily="2" charset="0"/>
                <a:ea typeface="American Typewriter" charset="0"/>
                <a:cs typeface="American Typewriter" charset="0"/>
              </a:rPr>
              <a:t>Data release </a:t>
            </a:r>
            <a:r>
              <a:rPr lang="en-AU" sz="1600" dirty="0">
                <a:latin typeface="Helvetica" pitchFamily="2" charset="0"/>
                <a:ea typeface="American Typewriter" charset="0"/>
                <a:cs typeface="American Typewriter" charset="0"/>
              </a:rPr>
              <a:t>(in papers III and IV): Lee et al. (2025), and Bhat et al. (in prep.) </a:t>
            </a:r>
            <a:endParaRPr lang="en-AU" sz="1600" i="0" u="none" strike="noStrike" kern="1200" cap="none" dirty="0">
              <a:ln>
                <a:noFill/>
              </a:ln>
              <a:latin typeface="Helvetica" pitchFamily="2" charset="0"/>
              <a:ea typeface="American Typewriter" charset="0"/>
              <a:cs typeface="American Typewriter" charset="0"/>
            </a:endParaRPr>
          </a:p>
        </p:txBody>
      </p:sp>
      <p:sp>
        <p:nvSpPr>
          <p:cNvPr id="11" name="TextBox 10">
            <a:extLst>
              <a:ext uri="{FF2B5EF4-FFF2-40B4-BE49-F238E27FC236}">
                <a16:creationId xmlns:a16="http://schemas.microsoft.com/office/drawing/2014/main" id="{3DED1BAD-D496-955A-514D-87481CACB013}"/>
              </a:ext>
            </a:extLst>
          </p:cNvPr>
          <p:cNvSpPr txBox="1"/>
          <p:nvPr/>
        </p:nvSpPr>
        <p:spPr>
          <a:xfrm>
            <a:off x="6096544" y="2227667"/>
            <a:ext cx="2809556" cy="1384995"/>
          </a:xfrm>
          <a:prstGeom prst="rect">
            <a:avLst/>
          </a:prstGeom>
          <a:solidFill>
            <a:schemeClr val="tx2">
              <a:lumMod val="20000"/>
              <a:lumOff val="80000"/>
            </a:schemeClr>
          </a:solidFill>
          <a:ln w="19050">
            <a:solidFill>
              <a:srgbClr val="FF0000"/>
            </a:solidFill>
          </a:ln>
        </p:spPr>
        <p:txBody>
          <a:bodyPr wrap="square" rtlCol="0">
            <a:spAutoFit/>
          </a:bodyPr>
          <a:lstStyle/>
          <a:p>
            <a:pPr marL="285750" indent="-285750">
              <a:buFont typeface="Arial" panose="020B0604020202020204" pitchFamily="34" charset="0"/>
              <a:buChar char="•"/>
            </a:pPr>
            <a:r>
              <a:rPr lang="en-US" sz="1400" b="1" dirty="0">
                <a:solidFill>
                  <a:srgbClr val="0432FF"/>
                </a:solidFill>
                <a:latin typeface="Bookman Old Style" panose="02050604050505020204" pitchFamily="18" charset="0"/>
              </a:rPr>
              <a:t>Blue</a:t>
            </a:r>
            <a:r>
              <a:rPr lang="en-US" sz="1400" dirty="0">
                <a:latin typeface="Bookman Old Style" panose="02050604050505020204" pitchFamily="18" charset="0"/>
              </a:rPr>
              <a:t>: pulsar detections in  2023 (Bhat et al. 2023b)</a:t>
            </a:r>
          </a:p>
          <a:p>
            <a:pPr marL="285750" indent="-285750">
              <a:buFont typeface="Arial" panose="020B0604020202020204" pitchFamily="34" charset="0"/>
              <a:buChar char="•"/>
            </a:pPr>
            <a:r>
              <a:rPr lang="en-US" sz="1400" b="1" dirty="0">
                <a:solidFill>
                  <a:srgbClr val="FF0000"/>
                </a:solidFill>
                <a:latin typeface="Bookman Old Style" panose="02050604050505020204" pitchFamily="18" charset="0"/>
              </a:rPr>
              <a:t>Red</a:t>
            </a:r>
            <a:r>
              <a:rPr lang="en-US" sz="1400" dirty="0">
                <a:latin typeface="Bookman Old Style" panose="02050604050505020204" pitchFamily="18" charset="0"/>
              </a:rPr>
              <a:t>: detections in MWAX data + MSP census </a:t>
            </a:r>
          </a:p>
          <a:p>
            <a:pPr marL="285750" indent="-285750">
              <a:buFont typeface="Arial" panose="020B0604020202020204" pitchFamily="34" charset="0"/>
              <a:buChar char="•"/>
            </a:pPr>
            <a:r>
              <a:rPr lang="en-US" sz="1400" b="1" dirty="0">
                <a:latin typeface="Bookman Old Style" panose="02050604050505020204" pitchFamily="18" charset="0"/>
              </a:rPr>
              <a:t>Circles</a:t>
            </a:r>
            <a:r>
              <a:rPr lang="en-US" sz="1400" dirty="0">
                <a:latin typeface="Bookman Old Style" panose="02050604050505020204" pitchFamily="18" charset="0"/>
              </a:rPr>
              <a:t>: slow pulsars </a:t>
            </a:r>
          </a:p>
          <a:p>
            <a:pPr marL="285750" indent="-285750">
              <a:buFont typeface="Arial" panose="020B0604020202020204" pitchFamily="34" charset="0"/>
              <a:buChar char="•"/>
            </a:pPr>
            <a:r>
              <a:rPr lang="en-US" sz="1400" b="1" dirty="0">
                <a:latin typeface="Bookman Old Style" panose="02050604050505020204" pitchFamily="18" charset="0"/>
              </a:rPr>
              <a:t>Diamonds</a:t>
            </a:r>
            <a:r>
              <a:rPr lang="en-US" sz="1400" dirty="0">
                <a:latin typeface="Bookman Old Style" panose="02050604050505020204" pitchFamily="18" charset="0"/>
              </a:rPr>
              <a:t>: MSPs</a:t>
            </a:r>
          </a:p>
        </p:txBody>
      </p:sp>
      <p:pic>
        <p:nvPicPr>
          <p:cNvPr id="3" name="Picture 2" descr="A diagram of the earth&#10;&#10;Description automatically generated">
            <a:extLst>
              <a:ext uri="{FF2B5EF4-FFF2-40B4-BE49-F238E27FC236}">
                <a16:creationId xmlns:a16="http://schemas.microsoft.com/office/drawing/2014/main" id="{978B5C17-EB65-A2FE-D050-CEFC073D99B7}"/>
              </a:ext>
            </a:extLst>
          </p:cNvPr>
          <p:cNvPicPr>
            <a:picLocks noChangeAspect="1"/>
          </p:cNvPicPr>
          <p:nvPr/>
        </p:nvPicPr>
        <p:blipFill>
          <a:blip r:embed="rId3"/>
          <a:stretch>
            <a:fillRect/>
          </a:stretch>
        </p:blipFill>
        <p:spPr>
          <a:xfrm>
            <a:off x="233681" y="2568204"/>
            <a:ext cx="5309206" cy="2789103"/>
          </a:xfrm>
          <a:prstGeom prst="rect">
            <a:avLst/>
          </a:prstGeom>
        </p:spPr>
      </p:pic>
      <p:pic>
        <p:nvPicPr>
          <p:cNvPr id="5" name="Picture 4" descr="A diagram of the earth's atmosphere&#10;&#10;Description automatically generated with medium confidence">
            <a:extLst>
              <a:ext uri="{FF2B5EF4-FFF2-40B4-BE49-F238E27FC236}">
                <a16:creationId xmlns:a16="http://schemas.microsoft.com/office/drawing/2014/main" id="{5A56B335-3269-52E1-2606-705E69A4D1B2}"/>
              </a:ext>
            </a:extLst>
          </p:cNvPr>
          <p:cNvPicPr>
            <a:picLocks noChangeAspect="1"/>
          </p:cNvPicPr>
          <p:nvPr/>
        </p:nvPicPr>
        <p:blipFill>
          <a:blip r:embed="rId4"/>
          <a:stretch>
            <a:fillRect/>
          </a:stretch>
        </p:blipFill>
        <p:spPr>
          <a:xfrm>
            <a:off x="237900" y="2615053"/>
            <a:ext cx="5220027" cy="2742254"/>
          </a:xfrm>
          <a:prstGeom prst="rect">
            <a:avLst/>
          </a:prstGeom>
        </p:spPr>
      </p:pic>
      <p:sp>
        <p:nvSpPr>
          <p:cNvPr id="6" name="TextBox 5">
            <a:extLst>
              <a:ext uri="{FF2B5EF4-FFF2-40B4-BE49-F238E27FC236}">
                <a16:creationId xmlns:a16="http://schemas.microsoft.com/office/drawing/2014/main" id="{12EA09E1-EA09-3F5C-C2FB-84DBD43F7DA6}"/>
              </a:ext>
            </a:extLst>
          </p:cNvPr>
          <p:cNvSpPr txBox="1"/>
          <p:nvPr/>
        </p:nvSpPr>
        <p:spPr>
          <a:xfrm>
            <a:off x="4572000" y="4979317"/>
            <a:ext cx="4085811" cy="523220"/>
          </a:xfrm>
          <a:prstGeom prst="rect">
            <a:avLst/>
          </a:prstGeom>
          <a:noFill/>
          <a:ln w="19050">
            <a:solidFill>
              <a:schemeClr val="tx1"/>
            </a:solidFill>
          </a:ln>
        </p:spPr>
        <p:txBody>
          <a:bodyPr wrap="square" rtlCol="0">
            <a:spAutoFit/>
          </a:bodyPr>
          <a:lstStyle/>
          <a:p>
            <a:pPr marL="285750" indent="-285750">
              <a:buFont typeface="Arial" panose="020B0604020202020204" pitchFamily="34" charset="0"/>
              <a:buChar char="•"/>
            </a:pPr>
            <a:r>
              <a:rPr lang="en-US" sz="1400" b="1" dirty="0">
                <a:latin typeface="Bookman Old Style" panose="02050604050505020204" pitchFamily="18" charset="0"/>
              </a:rPr>
              <a:t>Data products: </a:t>
            </a:r>
            <a:r>
              <a:rPr lang="en-US" sz="1400" dirty="0">
                <a:latin typeface="Bookman Old Style" panose="02050604050505020204" pitchFamily="18" charset="0"/>
              </a:rPr>
              <a:t>full-resolution, multi-</a:t>
            </a:r>
            <a:r>
              <a:rPr lang="en-US" sz="1400" dirty="0" err="1">
                <a:latin typeface="Bookman Old Style" panose="02050604050505020204" pitchFamily="18" charset="0"/>
              </a:rPr>
              <a:t>chan</a:t>
            </a:r>
            <a:r>
              <a:rPr lang="en-US" sz="1400" dirty="0">
                <a:latin typeface="Bookman Old Style" panose="02050604050505020204" pitchFamily="18" charset="0"/>
              </a:rPr>
              <a:t> profiles, archives, measurements </a:t>
            </a:r>
          </a:p>
        </p:txBody>
      </p:sp>
      <p:sp>
        <p:nvSpPr>
          <p:cNvPr id="12" name="Google Shape;58;p13">
            <a:extLst>
              <a:ext uri="{FF2B5EF4-FFF2-40B4-BE49-F238E27FC236}">
                <a16:creationId xmlns:a16="http://schemas.microsoft.com/office/drawing/2014/main" id="{F12E2227-DB63-8712-328C-832BEFBAE706}"/>
              </a:ext>
            </a:extLst>
          </p:cNvPr>
          <p:cNvSpPr txBox="1"/>
          <p:nvPr/>
        </p:nvSpPr>
        <p:spPr>
          <a:xfrm>
            <a:off x="5714192" y="4462369"/>
            <a:ext cx="3313899" cy="516473"/>
          </a:xfrm>
          <a:prstGeom prst="rect">
            <a:avLst/>
          </a:prstGeom>
          <a:solidFill>
            <a:schemeClr val="bg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i="1" dirty="0">
                <a:solidFill>
                  <a:srgbClr val="0432FF"/>
                </a:solidFill>
                <a:latin typeface="Helvetica" pitchFamily="2" charset="0"/>
              </a:rPr>
              <a:t>See Chris’ talk on MSP census </a:t>
            </a:r>
            <a:endParaRPr sz="1600" i="1" dirty="0">
              <a:solidFill>
                <a:srgbClr val="0432FF"/>
              </a:solidFill>
              <a:latin typeface="Helvetica" pitchFamily="2" charset="0"/>
            </a:endParaRPr>
          </a:p>
        </p:txBody>
      </p:sp>
      <p:sp>
        <p:nvSpPr>
          <p:cNvPr id="13" name="TextBox 12">
            <a:extLst>
              <a:ext uri="{FF2B5EF4-FFF2-40B4-BE49-F238E27FC236}">
                <a16:creationId xmlns:a16="http://schemas.microsoft.com/office/drawing/2014/main" id="{AD0C685F-9267-230C-8CEF-EAF726019F9A}"/>
              </a:ext>
            </a:extLst>
          </p:cNvPr>
          <p:cNvSpPr txBox="1"/>
          <p:nvPr/>
        </p:nvSpPr>
        <p:spPr>
          <a:xfrm>
            <a:off x="233681" y="2440070"/>
            <a:ext cx="1587709" cy="369332"/>
          </a:xfrm>
          <a:prstGeom prst="rect">
            <a:avLst/>
          </a:prstGeom>
          <a:noFill/>
        </p:spPr>
        <p:txBody>
          <a:bodyPr wrap="square" rtlCol="0">
            <a:spAutoFit/>
          </a:bodyPr>
          <a:lstStyle/>
          <a:p>
            <a:r>
              <a:rPr lang="en-US" b="1" dirty="0">
                <a:solidFill>
                  <a:srgbClr val="0432FF"/>
                </a:solidFill>
                <a:latin typeface="Bookman Old Style" panose="02050604050505020204" pitchFamily="18" charset="0"/>
              </a:rPr>
              <a:t>2023</a:t>
            </a:r>
          </a:p>
        </p:txBody>
      </p:sp>
      <p:sp>
        <p:nvSpPr>
          <p:cNvPr id="14" name="TextBox 13">
            <a:extLst>
              <a:ext uri="{FF2B5EF4-FFF2-40B4-BE49-F238E27FC236}">
                <a16:creationId xmlns:a16="http://schemas.microsoft.com/office/drawing/2014/main" id="{52A94695-5DDA-2122-F81F-2D5745D444B8}"/>
              </a:ext>
            </a:extLst>
          </p:cNvPr>
          <p:cNvSpPr txBox="1"/>
          <p:nvPr/>
        </p:nvSpPr>
        <p:spPr>
          <a:xfrm>
            <a:off x="3778145" y="2440070"/>
            <a:ext cx="1587709" cy="369332"/>
          </a:xfrm>
          <a:prstGeom prst="rect">
            <a:avLst/>
          </a:prstGeom>
          <a:noFill/>
        </p:spPr>
        <p:txBody>
          <a:bodyPr wrap="square" rtlCol="0">
            <a:spAutoFit/>
          </a:bodyPr>
          <a:lstStyle/>
          <a:p>
            <a:pPr algn="r"/>
            <a:r>
              <a:rPr lang="en-US" b="1" dirty="0">
                <a:solidFill>
                  <a:srgbClr val="0432FF"/>
                </a:solidFill>
                <a:latin typeface="Bookman Old Style" panose="02050604050505020204" pitchFamily="18" charset="0"/>
              </a:rPr>
              <a:t>20</a:t>
            </a:r>
            <a:r>
              <a:rPr lang="en-US" b="1" dirty="0">
                <a:solidFill>
                  <a:srgbClr val="FF0000"/>
                </a:solidFill>
                <a:latin typeface="Bookman Old Style" panose="02050604050505020204" pitchFamily="18" charset="0"/>
              </a:rPr>
              <a:t>25</a:t>
            </a:r>
          </a:p>
        </p:txBody>
      </p:sp>
    </p:spTree>
    <p:extLst>
      <p:ext uri="{BB962C8B-B14F-4D97-AF65-F5344CB8AC3E}">
        <p14:creationId xmlns:p14="http://schemas.microsoft.com/office/powerpoint/2010/main" val="306538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6" grpId="0" animBg="1"/>
      <p:bldP spid="12"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2" name="Title 1">
            <a:extLst>
              <a:ext uri="{FF2B5EF4-FFF2-40B4-BE49-F238E27FC236}">
                <a16:creationId xmlns:a16="http://schemas.microsoft.com/office/drawing/2014/main" id="{8BE12C0F-9980-B691-9426-F85C712FE4FC}"/>
              </a:ext>
            </a:extLst>
          </p:cNvPr>
          <p:cNvSpPr txBox="1">
            <a:spLocks/>
          </p:cNvSpPr>
          <p:nvPr/>
        </p:nvSpPr>
        <p:spPr>
          <a:xfrm>
            <a:off x="546100" y="137935"/>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Helvetica" pitchFamily="2" charset="0"/>
                <a:ea typeface="American Typewriter" charset="0"/>
                <a:cs typeface="Arial" panose="020B0604020202020204" pitchFamily="34" charset="0"/>
              </a:rPr>
              <a:t>RM measurements from SMART</a:t>
            </a:r>
          </a:p>
        </p:txBody>
      </p:sp>
      <p:sp>
        <p:nvSpPr>
          <p:cNvPr id="4" name="TextBox 3">
            <a:extLst>
              <a:ext uri="{FF2B5EF4-FFF2-40B4-BE49-F238E27FC236}">
                <a16:creationId xmlns:a16="http://schemas.microsoft.com/office/drawing/2014/main" id="{231006D7-A984-7582-91FA-3F5294DC8752}"/>
              </a:ext>
            </a:extLst>
          </p:cNvPr>
          <p:cNvSpPr txBox="1"/>
          <p:nvPr/>
        </p:nvSpPr>
        <p:spPr>
          <a:xfrm>
            <a:off x="6100763" y="1763945"/>
            <a:ext cx="2809556" cy="369332"/>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611E107B-476F-1764-D7D1-F4991496374C}"/>
              </a:ext>
            </a:extLst>
          </p:cNvPr>
          <p:cNvSpPr txBox="1"/>
          <p:nvPr/>
        </p:nvSpPr>
        <p:spPr>
          <a:xfrm>
            <a:off x="119415" y="1384269"/>
            <a:ext cx="4621027" cy="552416"/>
          </a:xfrm>
          <a:prstGeom prst="rect">
            <a:avLst/>
          </a:prstGeom>
          <a:noFill/>
          <a:ln w="25400">
            <a:noFill/>
          </a:ln>
        </p:spPr>
        <p:txBody>
          <a:bodyPr wrap="square" lIns="90000" tIns="45000" rIns="90000" bIns="45000" anchorCtr="0" compatLnSpc="0">
            <a:spAutoFit/>
          </a:bodyPr>
          <a:lstStyle/>
          <a:p>
            <a:pPr marL="0" marR="0" lvl="0" indent="0" hangingPunct="0">
              <a:lnSpc>
                <a:spcPct val="100000"/>
              </a:lnSpc>
              <a:spcBef>
                <a:spcPts val="0"/>
              </a:spcBef>
              <a:spcAft>
                <a:spcPts val="0"/>
              </a:spcAft>
              <a:buSzPct val="45000"/>
              <a:tabLst/>
            </a:pPr>
            <a:r>
              <a:rPr lang="en-AU" i="0" dirty="0">
                <a:latin typeface="Helvetica" pitchFamily="2" charset="0"/>
                <a:ea typeface="American Typewriter" charset="0"/>
                <a:cs typeface="American Typewriter" charset="0"/>
              </a:rPr>
              <a:t>Precise RM measurements for 97 pulsars, 22 of which are MSPs (cf. Lee et al. 2025)   </a:t>
            </a:r>
            <a:endParaRPr lang="en-AU" i="0" u="none" strike="noStrike" kern="1200" cap="none" dirty="0">
              <a:ln>
                <a:noFill/>
              </a:ln>
              <a:latin typeface="Helvetica" pitchFamily="2" charset="0"/>
              <a:ea typeface="American Typewriter" charset="0"/>
              <a:cs typeface="American Typewriter" charset="0"/>
            </a:endParaRPr>
          </a:p>
        </p:txBody>
      </p:sp>
      <p:pic>
        <p:nvPicPr>
          <p:cNvPr id="16" name="Picture 15" descr="A map of the earth&#10;&#10;Description automatically generated">
            <a:extLst>
              <a:ext uri="{FF2B5EF4-FFF2-40B4-BE49-F238E27FC236}">
                <a16:creationId xmlns:a16="http://schemas.microsoft.com/office/drawing/2014/main" id="{7DB8C7F1-3AE6-3368-1875-02A14C5EEDE1}"/>
              </a:ext>
            </a:extLst>
          </p:cNvPr>
          <p:cNvPicPr>
            <a:picLocks noChangeAspect="1"/>
          </p:cNvPicPr>
          <p:nvPr/>
        </p:nvPicPr>
        <p:blipFill>
          <a:blip r:embed="rId3"/>
          <a:stretch>
            <a:fillRect/>
          </a:stretch>
        </p:blipFill>
        <p:spPr>
          <a:xfrm>
            <a:off x="227863" y="3051401"/>
            <a:ext cx="7195622" cy="3386175"/>
          </a:xfrm>
          <a:prstGeom prst="rect">
            <a:avLst/>
          </a:prstGeom>
        </p:spPr>
      </p:pic>
      <p:pic>
        <p:nvPicPr>
          <p:cNvPr id="9" name="Picture 8" descr="A graph of a normal pulsar&#10;&#10;Description automatically generated">
            <a:extLst>
              <a:ext uri="{FF2B5EF4-FFF2-40B4-BE49-F238E27FC236}">
                <a16:creationId xmlns:a16="http://schemas.microsoft.com/office/drawing/2014/main" id="{8A0B2806-0826-30DE-9664-2C766307468A}"/>
              </a:ext>
            </a:extLst>
          </p:cNvPr>
          <p:cNvPicPr>
            <a:picLocks noChangeAspect="1"/>
          </p:cNvPicPr>
          <p:nvPr/>
        </p:nvPicPr>
        <p:blipFill>
          <a:blip r:embed="rId4"/>
          <a:stretch>
            <a:fillRect/>
          </a:stretch>
        </p:blipFill>
        <p:spPr>
          <a:xfrm>
            <a:off x="4558397" y="930916"/>
            <a:ext cx="4215999" cy="3794400"/>
          </a:xfrm>
          <a:prstGeom prst="rect">
            <a:avLst/>
          </a:prstGeom>
        </p:spPr>
      </p:pic>
    </p:spTree>
    <p:extLst>
      <p:ext uri="{BB962C8B-B14F-4D97-AF65-F5344CB8AC3E}">
        <p14:creationId xmlns:p14="http://schemas.microsoft.com/office/powerpoint/2010/main" val="36989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24" name="Picture 23" descr="A diagram of a number of pulsar&#10;&#10;Description automatically generated">
            <a:extLst>
              <a:ext uri="{FF2B5EF4-FFF2-40B4-BE49-F238E27FC236}">
                <a16:creationId xmlns:a16="http://schemas.microsoft.com/office/drawing/2014/main" id="{74A29FBD-2146-C4CC-6F33-E2E19324432E}"/>
              </a:ext>
            </a:extLst>
          </p:cNvPr>
          <p:cNvPicPr>
            <a:picLocks noChangeAspect="1"/>
          </p:cNvPicPr>
          <p:nvPr/>
        </p:nvPicPr>
        <p:blipFill>
          <a:blip r:embed="rId3"/>
          <a:stretch>
            <a:fillRect/>
          </a:stretch>
        </p:blipFill>
        <p:spPr>
          <a:xfrm>
            <a:off x="5237855" y="1906059"/>
            <a:ext cx="3913356" cy="4520158"/>
          </a:xfrm>
          <a:prstGeom prst="rect">
            <a:avLst/>
          </a:prstGeom>
        </p:spPr>
      </p:pic>
      <p:sp>
        <p:nvSpPr>
          <p:cNvPr id="2" name="Title 1">
            <a:extLst>
              <a:ext uri="{FF2B5EF4-FFF2-40B4-BE49-F238E27FC236}">
                <a16:creationId xmlns:a16="http://schemas.microsoft.com/office/drawing/2014/main" id="{44C13D01-6BE3-E99E-B196-BDEFE7269E0C}"/>
              </a:ext>
            </a:extLst>
          </p:cNvPr>
          <p:cNvSpPr txBox="1">
            <a:spLocks/>
          </p:cNvSpPr>
          <p:nvPr/>
        </p:nvSpPr>
        <p:spPr>
          <a:xfrm>
            <a:off x="130390" y="180002"/>
            <a:ext cx="9013610" cy="646331"/>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3600" dirty="0">
                <a:solidFill>
                  <a:srgbClr val="0432FF"/>
                </a:solidFill>
                <a:latin typeface="Helvetica" pitchFamily="2" charset="0"/>
                <a:ea typeface="American Typewriter" charset="0"/>
                <a:cs typeface="Arial" panose="020B0604020202020204" pitchFamily="34" charset="0"/>
              </a:rPr>
              <a:t>ONs and OFFs in Pulsar Radio Emission</a:t>
            </a:r>
          </a:p>
        </p:txBody>
      </p:sp>
      <p:pic>
        <p:nvPicPr>
          <p:cNvPr id="17" name="Picture 16" descr="A person wearing a hat and glasses&#10;&#10;Description automatically generated">
            <a:extLst>
              <a:ext uri="{FF2B5EF4-FFF2-40B4-BE49-F238E27FC236}">
                <a16:creationId xmlns:a16="http://schemas.microsoft.com/office/drawing/2014/main" id="{64747024-950A-24B3-742B-4B8079B4AAD2}"/>
              </a:ext>
            </a:extLst>
          </p:cNvPr>
          <p:cNvPicPr>
            <a:picLocks noChangeAspect="1"/>
          </p:cNvPicPr>
          <p:nvPr/>
        </p:nvPicPr>
        <p:blipFill>
          <a:blip r:embed="rId4"/>
          <a:stretch>
            <a:fillRect/>
          </a:stretch>
        </p:blipFill>
        <p:spPr>
          <a:xfrm>
            <a:off x="7926820" y="825203"/>
            <a:ext cx="1052743" cy="1292476"/>
          </a:xfrm>
          <a:prstGeom prst="rect">
            <a:avLst/>
          </a:prstGeom>
        </p:spPr>
      </p:pic>
      <p:sp>
        <p:nvSpPr>
          <p:cNvPr id="3" name="TextBox 2">
            <a:extLst>
              <a:ext uri="{FF2B5EF4-FFF2-40B4-BE49-F238E27FC236}">
                <a16:creationId xmlns:a16="http://schemas.microsoft.com/office/drawing/2014/main" id="{D6FA7FFD-9DC4-1466-916C-028C3EC31228}"/>
              </a:ext>
            </a:extLst>
          </p:cNvPr>
          <p:cNvSpPr txBox="1"/>
          <p:nvPr/>
        </p:nvSpPr>
        <p:spPr>
          <a:xfrm>
            <a:off x="7728586" y="1798628"/>
            <a:ext cx="1449210" cy="400110"/>
          </a:xfrm>
          <a:prstGeom prst="rect">
            <a:avLst/>
          </a:prstGeom>
          <a:noFill/>
        </p:spPr>
        <p:txBody>
          <a:bodyPr wrap="square" rtlCol="0">
            <a:spAutoFit/>
          </a:bodyPr>
          <a:lstStyle/>
          <a:p>
            <a:pPr algn="ctr"/>
            <a:r>
              <a:rPr lang="en-US" sz="1000" dirty="0" err="1"/>
              <a:t>Garvit</a:t>
            </a:r>
            <a:r>
              <a:rPr lang="en-US" sz="1000" dirty="0"/>
              <a:t> Grover</a:t>
            </a:r>
          </a:p>
          <a:p>
            <a:pPr algn="ctr"/>
            <a:r>
              <a:rPr lang="en-US" sz="1000" dirty="0"/>
              <a:t>PhD student (Curtin) </a:t>
            </a:r>
          </a:p>
        </p:txBody>
      </p:sp>
      <p:sp>
        <p:nvSpPr>
          <p:cNvPr id="8" name="TextBox 7">
            <a:extLst>
              <a:ext uri="{FF2B5EF4-FFF2-40B4-BE49-F238E27FC236}">
                <a16:creationId xmlns:a16="http://schemas.microsoft.com/office/drawing/2014/main" id="{239A651D-3F7F-9BF9-47D8-2C3718CDCF71}"/>
              </a:ext>
            </a:extLst>
          </p:cNvPr>
          <p:cNvSpPr txBox="1"/>
          <p:nvPr/>
        </p:nvSpPr>
        <p:spPr>
          <a:xfrm>
            <a:off x="2261795" y="3247023"/>
            <a:ext cx="4588136" cy="369332"/>
          </a:xfrm>
          <a:prstGeom prst="rect">
            <a:avLst/>
          </a:prstGeom>
          <a:noFill/>
        </p:spPr>
        <p:txBody>
          <a:bodyPr wrap="square">
            <a:spAutoFit/>
          </a:bodyPr>
          <a:lstStyle/>
          <a:p>
            <a:endParaRPr lang="en-AU" dirty="0"/>
          </a:p>
        </p:txBody>
      </p:sp>
      <p:sp>
        <p:nvSpPr>
          <p:cNvPr id="13" name="TextBox 12">
            <a:extLst>
              <a:ext uri="{FF2B5EF4-FFF2-40B4-BE49-F238E27FC236}">
                <a16:creationId xmlns:a16="http://schemas.microsoft.com/office/drawing/2014/main" id="{C0E61460-C10B-BB99-4F4D-A3CAEDAF05C5}"/>
              </a:ext>
            </a:extLst>
          </p:cNvPr>
          <p:cNvSpPr txBox="1"/>
          <p:nvPr/>
        </p:nvSpPr>
        <p:spPr>
          <a:xfrm>
            <a:off x="2261795" y="3247023"/>
            <a:ext cx="4588136" cy="369332"/>
          </a:xfrm>
          <a:prstGeom prst="rect">
            <a:avLst/>
          </a:prstGeom>
          <a:noFill/>
        </p:spPr>
        <p:txBody>
          <a:bodyPr wrap="square">
            <a:spAutoFit/>
          </a:bodyPr>
          <a:lstStyle/>
          <a:p>
            <a:endParaRPr lang="en-AU" dirty="0"/>
          </a:p>
        </p:txBody>
      </p:sp>
      <p:sp>
        <p:nvSpPr>
          <p:cNvPr id="15" name="TextBox 14">
            <a:extLst>
              <a:ext uri="{FF2B5EF4-FFF2-40B4-BE49-F238E27FC236}">
                <a16:creationId xmlns:a16="http://schemas.microsoft.com/office/drawing/2014/main" id="{285E82DD-7B4C-C9DC-F52C-F37FC8E3E98F}"/>
              </a:ext>
            </a:extLst>
          </p:cNvPr>
          <p:cNvSpPr txBox="1"/>
          <p:nvPr/>
        </p:nvSpPr>
        <p:spPr>
          <a:xfrm>
            <a:off x="2261795" y="3247023"/>
            <a:ext cx="4588136" cy="369332"/>
          </a:xfrm>
          <a:prstGeom prst="rect">
            <a:avLst/>
          </a:prstGeom>
          <a:noFill/>
        </p:spPr>
        <p:txBody>
          <a:bodyPr wrap="square">
            <a:spAutoFit/>
          </a:bodyPr>
          <a:lstStyle/>
          <a:p>
            <a:endParaRPr lang="en-AU" dirty="0"/>
          </a:p>
        </p:txBody>
      </p:sp>
      <p:pic>
        <p:nvPicPr>
          <p:cNvPr id="26" name="Picture 25">
            <a:extLst>
              <a:ext uri="{FF2B5EF4-FFF2-40B4-BE49-F238E27FC236}">
                <a16:creationId xmlns:a16="http://schemas.microsoft.com/office/drawing/2014/main" id="{00345D5B-5DC3-9360-3AB3-19072442030A}"/>
              </a:ext>
            </a:extLst>
          </p:cNvPr>
          <p:cNvPicPr>
            <a:picLocks noChangeAspect="1"/>
          </p:cNvPicPr>
          <p:nvPr/>
        </p:nvPicPr>
        <p:blipFill>
          <a:blip r:embed="rId5"/>
          <a:stretch>
            <a:fillRect/>
          </a:stretch>
        </p:blipFill>
        <p:spPr>
          <a:xfrm>
            <a:off x="253479" y="2423322"/>
            <a:ext cx="2137225" cy="1510272"/>
          </a:xfrm>
          <a:prstGeom prst="rect">
            <a:avLst/>
          </a:prstGeom>
        </p:spPr>
      </p:pic>
      <p:pic>
        <p:nvPicPr>
          <p:cNvPr id="28" name="Picture 27" descr="A graph with numbers and lines&#10;&#10;Description automatically generated">
            <a:extLst>
              <a:ext uri="{FF2B5EF4-FFF2-40B4-BE49-F238E27FC236}">
                <a16:creationId xmlns:a16="http://schemas.microsoft.com/office/drawing/2014/main" id="{DF0163A9-3542-CEC9-E453-0746CF48A599}"/>
              </a:ext>
            </a:extLst>
          </p:cNvPr>
          <p:cNvPicPr>
            <a:picLocks noChangeAspect="1"/>
          </p:cNvPicPr>
          <p:nvPr/>
        </p:nvPicPr>
        <p:blipFill>
          <a:blip r:embed="rId6"/>
          <a:stretch>
            <a:fillRect/>
          </a:stretch>
        </p:blipFill>
        <p:spPr>
          <a:xfrm>
            <a:off x="140186" y="4135354"/>
            <a:ext cx="4243217" cy="2542644"/>
          </a:xfrm>
          <a:prstGeom prst="rect">
            <a:avLst/>
          </a:prstGeom>
        </p:spPr>
      </p:pic>
      <p:sp>
        <p:nvSpPr>
          <p:cNvPr id="30" name="Rectangle 29">
            <a:extLst>
              <a:ext uri="{FF2B5EF4-FFF2-40B4-BE49-F238E27FC236}">
                <a16:creationId xmlns:a16="http://schemas.microsoft.com/office/drawing/2014/main" id="{2C66830A-D16A-F599-6DA8-38E8935A53E0}"/>
              </a:ext>
            </a:extLst>
          </p:cNvPr>
          <p:cNvSpPr/>
          <p:nvPr/>
        </p:nvSpPr>
        <p:spPr>
          <a:xfrm>
            <a:off x="253479" y="2491887"/>
            <a:ext cx="2337941" cy="1510272"/>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350884B2-6C84-AE9C-CEFD-3E6B653BE8FF}"/>
              </a:ext>
            </a:extLst>
          </p:cNvPr>
          <p:cNvSpPr txBox="1"/>
          <p:nvPr/>
        </p:nvSpPr>
        <p:spPr>
          <a:xfrm>
            <a:off x="5647765" y="6272329"/>
            <a:ext cx="3808206" cy="307777"/>
          </a:xfrm>
          <a:prstGeom prst="rect">
            <a:avLst/>
          </a:prstGeom>
          <a:noFill/>
        </p:spPr>
        <p:txBody>
          <a:bodyPr wrap="square" rtlCol="0">
            <a:spAutoFit/>
          </a:bodyPr>
          <a:lstStyle/>
          <a:p>
            <a:r>
              <a:rPr lang="en-US" sz="1400" dirty="0">
                <a:latin typeface="Bookman Old Style" panose="02050604050505020204" pitchFamily="18" charset="0"/>
              </a:rPr>
              <a:t>Grover et al. (2025), </a:t>
            </a:r>
            <a:r>
              <a:rPr lang="en-US" sz="1400" dirty="0" err="1">
                <a:latin typeface="Bookman Old Style" panose="02050604050505020204" pitchFamily="18" charset="0"/>
              </a:rPr>
              <a:t>ApJ</a:t>
            </a:r>
            <a:r>
              <a:rPr lang="en-US" sz="1400" dirty="0">
                <a:latin typeface="Bookman Old Style" panose="02050604050505020204" pitchFamily="18" charset="0"/>
              </a:rPr>
              <a:t> (submitted)</a:t>
            </a:r>
          </a:p>
        </p:txBody>
      </p:sp>
      <p:sp>
        <p:nvSpPr>
          <p:cNvPr id="4" name="TextBox 3">
            <a:extLst>
              <a:ext uri="{FF2B5EF4-FFF2-40B4-BE49-F238E27FC236}">
                <a16:creationId xmlns:a16="http://schemas.microsoft.com/office/drawing/2014/main" id="{0E4D74F4-97B6-7FF4-CD4C-528A4C4F8C15}"/>
              </a:ext>
            </a:extLst>
          </p:cNvPr>
          <p:cNvSpPr txBox="1"/>
          <p:nvPr/>
        </p:nvSpPr>
        <p:spPr>
          <a:xfrm>
            <a:off x="130390" y="1126857"/>
            <a:ext cx="6614655"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Bookman Old Style" panose="02050604050505020204" pitchFamily="18" charset="0"/>
                <a:cs typeface="Arial" panose="020B0604020202020204" pitchFamily="34" charset="0"/>
              </a:rPr>
              <a:t>Developed a new method (the </a:t>
            </a:r>
            <a:r>
              <a:rPr lang="en-US" sz="1400" b="1" dirty="0" err="1">
                <a:latin typeface="Bookman Old Style" panose="02050604050505020204" pitchFamily="18" charset="0"/>
                <a:cs typeface="Arial" panose="020B0604020202020204" pitchFamily="34" charset="0"/>
              </a:rPr>
              <a:t>Nsum</a:t>
            </a:r>
            <a:r>
              <a:rPr lang="en-US" sz="1400" dirty="0">
                <a:latin typeface="Bookman Old Style" panose="02050604050505020204" pitchFamily="18" charset="0"/>
                <a:cs typeface="Arial" panose="020B0604020202020204" pitchFamily="34" charset="0"/>
              </a:rPr>
              <a:t> algorithm) for characterizing the nulling phenomenon in pulsar radio emission </a:t>
            </a:r>
          </a:p>
          <a:p>
            <a:pPr marL="285750" indent="-285750">
              <a:buFont typeface="Arial" panose="020B0604020202020204" pitchFamily="34" charset="0"/>
              <a:buChar char="•"/>
            </a:pPr>
            <a:r>
              <a:rPr lang="en-US" sz="1400" dirty="0">
                <a:latin typeface="Bookman Old Style" panose="02050604050505020204" pitchFamily="18" charset="0"/>
                <a:cs typeface="Arial" panose="020B0604020202020204" pitchFamily="34" charset="0"/>
              </a:rPr>
              <a:t>Demonstrated to be more robust when observation is limited by S/N</a:t>
            </a:r>
          </a:p>
          <a:p>
            <a:pPr marL="285750" indent="-285750">
              <a:buFont typeface="Arial" panose="020B0604020202020204" pitchFamily="34" charset="0"/>
              <a:buChar char="•"/>
            </a:pPr>
            <a:r>
              <a:rPr lang="en-US" sz="1400" dirty="0">
                <a:latin typeface="Bookman Old Style" panose="02050604050505020204" pitchFamily="18" charset="0"/>
                <a:cs typeface="Arial" panose="020B0604020202020204" pitchFamily="34" charset="0"/>
              </a:rPr>
              <a:t>Explored links between nulling/pulsar parameters and “death” lines  </a:t>
            </a:r>
          </a:p>
        </p:txBody>
      </p:sp>
    </p:spTree>
    <p:extLst>
      <p:ext uri="{BB962C8B-B14F-4D97-AF65-F5344CB8AC3E}">
        <p14:creationId xmlns:p14="http://schemas.microsoft.com/office/powerpoint/2010/main" val="1813157260"/>
      </p:ext>
    </p:extLst>
  </p:cSld>
  <p:clrMapOvr>
    <a:masterClrMapping/>
  </p:clrMapOvr>
</p:sld>
</file>

<file path=ppt/theme/theme1.xml><?xml version="1.0" encoding="utf-8"?>
<a:theme xmlns:a="http://schemas.openxmlformats.org/drawingml/2006/main" name="ICRAR 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41412</TotalTime>
  <Words>3253</Words>
  <Application>Microsoft Macintosh PowerPoint</Application>
  <PresentationFormat>On-screen Show (4:3)</PresentationFormat>
  <Paragraphs>224</Paragraphs>
  <Slides>19</Slides>
  <Notes>18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Abadi MT Condensed Light</vt:lpstr>
      <vt:lpstr>Amasis MT Pro</vt:lpstr>
      <vt:lpstr>American Typewriter</vt:lpstr>
      <vt:lpstr>Apple Chancery</vt:lpstr>
      <vt:lpstr>Arial</vt:lpstr>
      <vt:lpstr>Avenir Next</vt:lpstr>
      <vt:lpstr>Bookman Old Style</vt:lpstr>
      <vt:lpstr>Calibri</vt:lpstr>
      <vt:lpstr>Helvetica</vt:lpstr>
      <vt:lpstr>Helvetica Neue</vt:lpstr>
      <vt:lpstr>Merriweather</vt:lpstr>
      <vt:lpstr>Times New Roman</vt:lpstr>
      <vt:lpstr>Wingdings</vt:lpstr>
      <vt:lpstr>ICRAR Black</vt:lpstr>
      <vt:lpstr>PowerPoint Presentation</vt:lpstr>
      <vt:lpstr>PowerPoint Presentation</vt:lpstr>
      <vt:lpstr>Science Updates from the past year </vt:lpstr>
      <vt:lpstr>The Southern-sky MWA Rapid Two-metre (SMART)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MWA Pulse broadening study of J1935+1616</vt:lpstr>
      <vt:lpstr>PowerPoint Presentation</vt:lpstr>
      <vt:lpstr>PFT Science in the MWAXbeam era </vt:lpstr>
      <vt:lpstr>PowerPoint Presentation</vt:lpstr>
      <vt:lpstr>PowerPoint Presentation</vt:lpstr>
      <vt:lpstr>PowerPoint Presentation</vt:lpstr>
      <vt:lpstr>Summary</vt:lpstr>
    </vt:vector>
  </TitlesOfParts>
  <Company>The University of Western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Kirsten Gottschalk</dc:creator>
  <cp:lastModifiedBy>Ramesh Bhat</cp:lastModifiedBy>
  <cp:revision>3543</cp:revision>
  <cp:lastPrinted>2022-05-31T01:42:53Z</cp:lastPrinted>
  <dcterms:created xsi:type="dcterms:W3CDTF">2014-01-21T06:00:06Z</dcterms:created>
  <dcterms:modified xsi:type="dcterms:W3CDTF">2025-08-28T02:44:11Z</dcterms:modified>
</cp:coreProperties>
</file>