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3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4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5.xml" ContentType="application/vnd.openxmlformats-officedocument.presentationml.notesSlide+xml"/>
  <Override PartName="/ppt/tags/tag78.xml" ContentType="application/vnd.openxmlformats-officedocument.presentationml.tags+xml"/>
  <Override PartName="/ppt/notesSlides/notesSlide6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0" r:id="rId3"/>
    <p:sldId id="282" r:id="rId4"/>
    <p:sldId id="286" r:id="rId5"/>
    <p:sldId id="271" r:id="rId6"/>
    <p:sldId id="272" r:id="rId7"/>
    <p:sldId id="284" r:id="rId8"/>
    <p:sldId id="273" r:id="rId9"/>
    <p:sldId id="274" r:id="rId10"/>
    <p:sldId id="276" r:id="rId11"/>
    <p:sldId id="277" r:id="rId12"/>
    <p:sldId id="278" r:id="rId13"/>
    <p:sldId id="287" r:id="rId14"/>
    <p:sldId id="280" r:id="rId15"/>
    <p:sldId id="289" r:id="rId16"/>
    <p:sldId id="288" r:id="rId17"/>
    <p:sldId id="283" r:id="rId18"/>
    <p:sldId id="285" r:id="rId19"/>
    <p:sldId id="259" r:id="rId20"/>
    <p:sldId id="290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E9431E"/>
    <a:srgbClr val="5B9BD5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08" autoAdjust="0"/>
  </p:normalViewPr>
  <p:slideViewPr>
    <p:cSldViewPr snapToGrid="0">
      <p:cViewPr varScale="1">
        <p:scale>
          <a:sx n="88" d="100"/>
          <a:sy n="88" d="100"/>
        </p:scale>
        <p:origin x="471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5B1BC-C96F-4EB1-952A-E55E5B768B25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5D676-10EE-493D-AF7B-3BBB1C26B2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7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A1AE8-D364-4B2B-B2A6-EF7F71E7C6E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56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5D676-10EE-493D-AF7B-3BBB1C26B22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542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5D676-10EE-493D-AF7B-3BBB1C26B22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120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A1AE8-D364-4B2B-B2A6-EF7F71E7C6E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009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5D676-10EE-493D-AF7B-3BBB1C26B22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483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5D676-10EE-493D-AF7B-3BBB1C26B22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84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DF3BAB-CEB4-2EFE-9269-0250F463D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539C14-8D50-AE0D-1961-227E4D891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682E0D-64AB-9AE4-52A5-3DA3E150E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9E1A-5A18-4902-A639-B747B5356081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C9D7D7-1AEE-A9A1-54F4-F1F142B8F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45A4B3-A938-C4CD-395F-AFDE44DCE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4020-D05C-4E00-B958-75318E8858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91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ABBE88-5B7E-91BE-2627-DA88BC9DF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EA58A2B-5B2B-5BBD-4AE0-BD633BB2D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ADF31E-8A31-1D2F-36FD-FCCF5DF4D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9E1A-5A18-4902-A639-B747B5356081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798E50-A923-20E6-7B9B-AF9D0ABBC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71531B-8321-A2BE-86C7-08B9B834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4020-D05C-4E00-B958-75318E8858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30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0B55FAC-6078-48AD-544C-97CFC243FE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B20A616-2821-78C0-573A-81A2769AD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24F219-69F1-D0CC-76FE-129E8A0BF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9E1A-5A18-4902-A639-B747B5356081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ECE062-AB47-94D3-6956-BB3F2AB9A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55CF85-141F-B31F-6C97-E0289EF9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4020-D05C-4E00-B958-75318E8858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39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6D6281-31F2-7A32-E3D9-C01871ACD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8EEFA2-E31A-B046-5C43-1C3C01188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1C2141-1798-18D8-3835-E89789F5A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9E1A-5A18-4902-A639-B747B5356081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EBEA39-BD34-0247-377D-89F4D72FF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19CD88-EDE2-EB58-9E6B-D7141EDED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4020-D05C-4E00-B958-75318E8858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40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1CEC30-1178-2925-D027-2AEC4097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4FD937-CAB0-6322-44A1-090377DA6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30F508-32A8-D4EF-D7A1-3B46B5600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9E1A-5A18-4902-A639-B747B5356081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380348-E2AE-20EB-ACE4-1CB9B6CED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90A6AA-276C-6282-481A-FFFB88624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4020-D05C-4E00-B958-75318E8858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30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E39931-FFA8-BD35-7F66-D25A746D9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E126C7-7B1F-37BE-FEB7-144E2F3508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63A5E8-B52E-F720-C782-0EF8F90E6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17FED2-104C-88D9-A193-2E8F91CEA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9E1A-5A18-4902-A639-B747B5356081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EF468A-5368-7E0C-CEDC-975809E1D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5669B3-B0C7-6DB8-245F-45D19A5F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4020-D05C-4E00-B958-75318E8858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30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BFF5FD-E6F6-DE3B-39BF-1F040E709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28871B-0959-BC56-8549-834385565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FD3EFE8-AB0B-B365-7267-39C8920BC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2E07F02-8522-50B9-89C7-84419A4A65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3E6AA2A-F7B3-3777-79BD-6AD1073EBE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BBA7834-6142-D9B2-DF8F-7D49833AE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9E1A-5A18-4902-A639-B747B5356081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B591379-5722-8BFB-6664-D5E98BE2C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A5CE98D-5CDB-FD6F-C741-934653B01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4020-D05C-4E00-B958-75318E8858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92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D4B47F-AB3B-520F-7F17-354E3E7E2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3FDC98D-31C3-A41B-6826-A7CE57EF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9E1A-5A18-4902-A639-B747B5356081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D608718-C84F-9FE3-D0F8-25D34C6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562F3BF-7ABC-11A0-B3FA-85CA621A7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4020-D05C-4E00-B958-75318E8858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69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C890D77-CD75-5FEF-1FF0-2E8CDCE71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9E1A-5A18-4902-A639-B747B5356081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9BF0359-0F90-DFDF-5FAB-408A87916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77BC52-D3FF-D745-51F6-88C49D0F3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4020-D05C-4E00-B958-75318E8858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8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C40D89-6267-C704-4119-F113D70D9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64A0BC-7412-3716-5DF0-29BE1E0DD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D0BE9A4-A7D0-8F5D-728A-B7D1DED4F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9355A16-C7D1-7BE3-6EF2-F5C0286FF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9E1A-5A18-4902-A639-B747B5356081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ED81A0-A569-BB25-27E6-F78150FDB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8663494-A1A3-3443-F800-FAEABF52B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4020-D05C-4E00-B958-75318E8858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729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68AEDD-6BB4-65EC-4CAF-7E579BA1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8307782-335A-8494-A46B-AA5F6C856F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AFFF2A6-3220-9AEB-62B9-6987A3963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85A472-7E08-299C-BCA2-12D98805D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9E1A-5A18-4902-A639-B747B5356081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F3D15BB-37C4-E7DE-7A1A-FC28F1955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600241-F8C9-8E11-04FD-77DFB5791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4020-D05C-4E00-B958-75318E8858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814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808ECB2-F3F2-1D61-449B-C483286CE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7A3A2E4-539D-EACA-4E25-3A12ACC2E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128A81-986E-A5C8-7104-76B9C37620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D9E1A-5A18-4902-A639-B747B5356081}" type="datetimeFigureOut">
              <a:rPr lang="zh-CN" altLang="en-US" smtClean="0"/>
              <a:t>2025/8/27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66AE3C-BB15-8A98-088C-8DC87BCD4B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631E91-0019-515E-366E-18AD6592B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04020-D05C-4E00-B958-75318E8858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86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26" Type="http://schemas.openxmlformats.org/officeDocument/2006/relationships/tags" Target="../tags/tag73.xml"/><Relationship Id="rId39" Type="http://schemas.openxmlformats.org/officeDocument/2006/relationships/image" Target="../media/image40.png"/><Relationship Id="rId21" Type="http://schemas.openxmlformats.org/officeDocument/2006/relationships/tags" Target="../tags/tag68.xml"/><Relationship Id="rId34" Type="http://schemas.openxmlformats.org/officeDocument/2006/relationships/image" Target="../media/image37.png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tags" Target="../tags/tag72.xml"/><Relationship Id="rId33" Type="http://schemas.openxmlformats.org/officeDocument/2006/relationships/image" Target="../media/image36.png"/><Relationship Id="rId38" Type="http://schemas.openxmlformats.org/officeDocument/2006/relationships/image" Target="../media/image2.png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tags" Target="../tags/tag67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tags" Target="../tags/tag71.xml"/><Relationship Id="rId32" Type="http://schemas.openxmlformats.org/officeDocument/2006/relationships/image" Target="../media/image35.png"/><Relationship Id="rId37" Type="http://schemas.openxmlformats.org/officeDocument/2006/relationships/image" Target="../media/image1.png"/><Relationship Id="rId40" Type="http://schemas.openxmlformats.org/officeDocument/2006/relationships/image" Target="../media/image41.png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tags" Target="../tags/tag70.xml"/><Relationship Id="rId28" Type="http://schemas.openxmlformats.org/officeDocument/2006/relationships/tags" Target="../tags/tag75.xml"/><Relationship Id="rId36" Type="http://schemas.openxmlformats.org/officeDocument/2006/relationships/image" Target="../media/image39.png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31" Type="http://schemas.openxmlformats.org/officeDocument/2006/relationships/image" Target="../media/image34.png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tags" Target="../tags/tag69.xml"/><Relationship Id="rId27" Type="http://schemas.openxmlformats.org/officeDocument/2006/relationships/tags" Target="../tags/tag74.xml"/><Relationship Id="rId30" Type="http://schemas.openxmlformats.org/officeDocument/2006/relationships/notesSlide" Target="../notesSlides/notesSlide4.xml"/><Relationship Id="rId35" Type="http://schemas.openxmlformats.org/officeDocument/2006/relationships/image" Target="../media/image38.png"/><Relationship Id="rId8" Type="http://schemas.openxmlformats.org/officeDocument/2006/relationships/tags" Target="../tags/tag55.xml"/><Relationship Id="rId3" Type="http://schemas.openxmlformats.org/officeDocument/2006/relationships/tags" Target="../tags/tag5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oleObject" Target="../embeddings/oleObject2.bin"/><Relationship Id="rId3" Type="http://schemas.openxmlformats.org/officeDocument/2006/relationships/image" Target="../media/image45.png"/><Relationship Id="rId21" Type="http://schemas.openxmlformats.org/officeDocument/2006/relationships/image" Target="../media/image58.wmf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6.wmf"/><Relationship Id="rId2" Type="http://schemas.openxmlformats.org/officeDocument/2006/relationships/notesSlide" Target="../notesSlides/notesSlide5.xml"/><Relationship Id="rId16" Type="http://schemas.openxmlformats.org/officeDocument/2006/relationships/oleObject" Target="../embeddings/oleObject1.bin"/><Relationship Id="rId20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2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57.wmf"/><Relationship Id="rId4" Type="http://schemas.openxmlformats.org/officeDocument/2006/relationships/image" Target="../media/image1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Relationship Id="rId6" Type="http://schemas.openxmlformats.org/officeDocument/2006/relationships/image" Target="../media/image59.png"/><Relationship Id="rId5" Type="http://schemas.openxmlformats.org/officeDocument/2006/relationships/image" Target="../media/image2.png"/><Relationship Id="rId10" Type="http://schemas.openxmlformats.org/officeDocument/2006/relationships/image" Target="../media/image62.png"/><Relationship Id="rId4" Type="http://schemas.openxmlformats.org/officeDocument/2006/relationships/image" Target="../media/image1.png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tags" Target="../tags/tag83.xml"/><Relationship Id="rId7" Type="http://schemas.openxmlformats.org/officeDocument/2006/relationships/image" Target="../media/image2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notesSlide" Target="../notesSlides/notesSlide1.xml"/><Relationship Id="rId26" Type="http://schemas.openxmlformats.org/officeDocument/2006/relationships/image" Target="../media/image1.png"/><Relationship Id="rId3" Type="http://schemas.openxmlformats.org/officeDocument/2006/relationships/tags" Target="../tags/tag3.xml"/><Relationship Id="rId21" Type="http://schemas.openxmlformats.org/officeDocument/2006/relationships/image" Target="../media/image6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0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5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9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8.png"/><Relationship Id="rId10" Type="http://schemas.openxmlformats.org/officeDocument/2006/relationships/tags" Target="../tags/tag10.xml"/><Relationship Id="rId19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7.png"/><Relationship Id="rId27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github.com/ifuqy/Multi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2.png"/><Relationship Id="rId11" Type="http://schemas.openxmlformats.org/officeDocument/2006/relationships/image" Target="../media/image2.png"/><Relationship Id="rId5" Type="http://schemas.openxmlformats.org/officeDocument/2006/relationships/image" Target="../media/image11.png"/><Relationship Id="rId10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image" Target="../media/image19.png"/><Relationship Id="rId3" Type="http://schemas.openxmlformats.org/officeDocument/2006/relationships/tags" Target="../tags/tag21.xml"/><Relationship Id="rId21" Type="http://schemas.openxmlformats.org/officeDocument/2006/relationships/image" Target="../media/image2.png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image" Target="../media/image18.png"/><Relationship Id="rId2" Type="http://schemas.openxmlformats.org/officeDocument/2006/relationships/tags" Target="../tags/tag20.xml"/><Relationship Id="rId16" Type="http://schemas.openxmlformats.org/officeDocument/2006/relationships/image" Target="../media/image10.png"/><Relationship Id="rId20" Type="http://schemas.openxmlformats.org/officeDocument/2006/relationships/image" Target="../media/image1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8.xml"/><Relationship Id="rId19" Type="http://schemas.openxmlformats.org/officeDocument/2006/relationships/image" Target="../media/image20.pn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22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21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18.png"/><Relationship Id="rId5" Type="http://schemas.openxmlformats.org/officeDocument/2006/relationships/tags" Target="../tags/tag3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44.xml"/><Relationship Id="rId7" Type="http://schemas.openxmlformats.org/officeDocument/2006/relationships/image" Target="../media/image2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7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6" Type="http://schemas.openxmlformats.org/officeDocument/2006/relationships/image" Target="../media/image29.png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E239F14-6093-775F-0747-1FDF415FD1B0}"/>
              </a:ext>
            </a:extLst>
          </p:cNvPr>
          <p:cNvSpPr txBox="1"/>
          <p:nvPr/>
        </p:nvSpPr>
        <p:spPr>
          <a:xfrm>
            <a:off x="2897469" y="4231681"/>
            <a:ext cx="6752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Qiuyang Fu, Mengyao Xue , Weiwei Zhu , N. D. R. Bhat , Kaichao Wu , Zihan Zhang , B. W. Meyers , Chia Min Tan , et al.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A16747E-5792-5059-E188-E93FEF047F45}"/>
              </a:ext>
            </a:extLst>
          </p:cNvPr>
          <p:cNvSpPr txBox="1"/>
          <p:nvPr/>
        </p:nvSpPr>
        <p:spPr>
          <a:xfrm>
            <a:off x="1016117" y="5007866"/>
            <a:ext cx="101109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8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</a:t>
            </a:r>
            <a:r>
              <a:rPr lang="en-US" altLang="zh-CN" sz="1800" baseline="30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National Astronomical Observatories, Chinese Academy of Sciences</a:t>
            </a:r>
          </a:p>
          <a:p>
            <a:pPr algn="ctr">
              <a:defRPr/>
            </a:pPr>
            <a:r>
              <a:rPr lang="en-US" altLang="zh-CN" sz="18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2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International Centre for Radio Astronomy Research (ICRAR), Curtin University</a:t>
            </a:r>
          </a:p>
          <a:p>
            <a:pPr algn="ctr">
              <a:defRPr/>
            </a:pPr>
            <a:r>
              <a:rPr lang="en-US" altLang="zh-CN" sz="1800" baseline="30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</a:t>
            </a:r>
            <a:r>
              <a:rPr lang="en-US" altLang="zh-CN" sz="18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3</a:t>
            </a:r>
            <a:r>
              <a:rPr lang="en-US" altLang="zh-CN" sz="1800" baseline="30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Computer Network Information Center, Chinese Academy of Sciences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EE9F8FD-32ED-8F23-186D-CD63A5BC5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9" y="92814"/>
            <a:ext cx="1767907" cy="6463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729A04C-E993-6767-CF36-98B1ED690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7069" y="0"/>
            <a:ext cx="1015766" cy="83196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4B06B0D-5156-B7F5-2EBC-CDD2E34B8B00}"/>
              </a:ext>
            </a:extLst>
          </p:cNvPr>
          <p:cNvSpPr txBox="1"/>
          <p:nvPr/>
        </p:nvSpPr>
        <p:spPr>
          <a:xfrm>
            <a:off x="4060619" y="4231681"/>
            <a:ext cx="729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</a:t>
            </a:r>
            <a:endParaRPr lang="en-US" altLang="zh-CN" sz="1000" dirty="0">
              <a:solidFill>
                <a:srgbClr val="0070C0"/>
              </a:solidFill>
              <a:sym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64ABD21-1F30-EDD1-3693-6ABD38018B85}"/>
              </a:ext>
            </a:extLst>
          </p:cNvPr>
          <p:cNvSpPr txBox="1"/>
          <p:nvPr/>
        </p:nvSpPr>
        <p:spPr>
          <a:xfrm>
            <a:off x="5625362" y="4231679"/>
            <a:ext cx="729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</a:t>
            </a:r>
            <a:endParaRPr lang="en-US" altLang="zh-CN" sz="1000" dirty="0">
              <a:solidFill>
                <a:srgbClr val="0070C0"/>
              </a:solidFill>
              <a:sym typeface="+mn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B1486C6-3DE7-4F71-B98A-772FAA4907AB}"/>
              </a:ext>
            </a:extLst>
          </p:cNvPr>
          <p:cNvSpPr txBox="1"/>
          <p:nvPr/>
        </p:nvSpPr>
        <p:spPr>
          <a:xfrm>
            <a:off x="6988146" y="4231679"/>
            <a:ext cx="729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</a:t>
            </a:r>
            <a:endParaRPr lang="en-US" altLang="zh-CN" sz="1000" dirty="0">
              <a:solidFill>
                <a:srgbClr val="0070C0"/>
              </a:solidFill>
              <a:sym typeface="+mn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E3A80F1-6048-29FD-5256-608C05F9BB26}"/>
              </a:ext>
            </a:extLst>
          </p:cNvPr>
          <p:cNvSpPr txBox="1"/>
          <p:nvPr/>
        </p:nvSpPr>
        <p:spPr>
          <a:xfrm>
            <a:off x="8572216" y="4231678"/>
            <a:ext cx="552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</a:t>
            </a:r>
            <a:endParaRPr lang="en-US" altLang="zh-CN" sz="1000" dirty="0">
              <a:solidFill>
                <a:srgbClr val="0070C0"/>
              </a:solidFill>
              <a:sym typeface="+mn-ea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603EB5E-1337-754F-B439-EDAB0AA65BB1}"/>
              </a:ext>
            </a:extLst>
          </p:cNvPr>
          <p:cNvSpPr txBox="1"/>
          <p:nvPr/>
        </p:nvSpPr>
        <p:spPr>
          <a:xfrm>
            <a:off x="7165066" y="4484643"/>
            <a:ext cx="552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</a:t>
            </a:r>
            <a:endParaRPr lang="en-US" altLang="zh-CN" sz="1000" dirty="0">
              <a:solidFill>
                <a:srgbClr val="0070C0"/>
              </a:solidFill>
              <a:sym typeface="+mn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29E835B-2EF2-8734-B2EF-D45BF01CD44E}"/>
              </a:ext>
            </a:extLst>
          </p:cNvPr>
          <p:cNvSpPr txBox="1"/>
          <p:nvPr/>
        </p:nvSpPr>
        <p:spPr>
          <a:xfrm>
            <a:off x="8693022" y="4476866"/>
            <a:ext cx="552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</a:t>
            </a:r>
            <a:endParaRPr lang="en-US" altLang="zh-CN" sz="1000" dirty="0">
              <a:solidFill>
                <a:srgbClr val="0070C0"/>
              </a:solidFill>
              <a:sym typeface="+mn-ea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B6EE472-13FC-EDBD-26F6-CF8C8838F18C}"/>
              </a:ext>
            </a:extLst>
          </p:cNvPr>
          <p:cNvSpPr txBox="1"/>
          <p:nvPr/>
        </p:nvSpPr>
        <p:spPr>
          <a:xfrm>
            <a:off x="4133313" y="4484643"/>
            <a:ext cx="552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3</a:t>
            </a:r>
            <a:endParaRPr lang="en-US" altLang="zh-CN" sz="1000" dirty="0">
              <a:solidFill>
                <a:srgbClr val="0070C0"/>
              </a:solidFill>
              <a:sym typeface="+mn-ea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B92580E-D8D3-5885-8711-D82CEB9E2E53}"/>
              </a:ext>
            </a:extLst>
          </p:cNvPr>
          <p:cNvSpPr txBox="1"/>
          <p:nvPr/>
        </p:nvSpPr>
        <p:spPr>
          <a:xfrm>
            <a:off x="5604404" y="4486344"/>
            <a:ext cx="5526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3</a:t>
            </a:r>
            <a:endParaRPr lang="en-US" altLang="zh-CN" sz="1000" dirty="0">
              <a:solidFill>
                <a:srgbClr val="0070C0"/>
              </a:solidFill>
              <a:sym typeface="+mn-ea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25D20F8-DF50-E587-373B-A2408E4AACA2}"/>
              </a:ext>
            </a:extLst>
          </p:cNvPr>
          <p:cNvSpPr txBox="1"/>
          <p:nvPr/>
        </p:nvSpPr>
        <p:spPr>
          <a:xfrm>
            <a:off x="198869" y="1970450"/>
            <a:ext cx="115825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latin typeface="Arial Rounded MT Bold" panose="020F0704030504030204" pitchFamily="34" charset="0"/>
              </a:rPr>
              <a:t>Improving pulsar search efficiency in next-generation          pulsar surveys with artificial intelligence</a:t>
            </a:r>
            <a:endParaRPr lang="zh-CN" altLang="en-US" sz="3200" dirty="0">
              <a:latin typeface="Arial Rounded MT Bold" panose="020F070403050403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FEAB96B-4F82-2778-26E5-781D16BB6E1F}"/>
              </a:ext>
            </a:extLst>
          </p:cNvPr>
          <p:cNvSpPr txBox="1"/>
          <p:nvPr/>
        </p:nvSpPr>
        <p:spPr>
          <a:xfrm>
            <a:off x="4333692" y="3429000"/>
            <a:ext cx="3094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Speaker: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Qiuyang Fu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D1D29916-CC68-E858-6151-081058F79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650" y="0"/>
            <a:ext cx="880998" cy="84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7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4"/>
    </mc:Choice>
    <mc:Fallback xmlns="">
      <p:transition spd="slow" advTm="225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165840" y="6283325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08/16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93FBB72E-1281-600A-1ABF-8830659CC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6788" y="4436798"/>
            <a:ext cx="1378258" cy="140026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1A422E1-926F-51BB-D7D1-D69D24485A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6383" y="4492758"/>
            <a:ext cx="1350022" cy="1385164"/>
          </a:xfrm>
          <a:prstGeom prst="rect">
            <a:avLst/>
          </a:prstGeom>
        </p:spPr>
      </p:pic>
      <p:sp>
        <p:nvSpPr>
          <p:cNvPr id="30" name="圆角矩形 9">
            <a:extLst>
              <a:ext uri="{FF2B5EF4-FFF2-40B4-BE49-F238E27FC236}">
                <a16:creationId xmlns:a16="http://schemas.microsoft.com/office/drawing/2014/main" id="{92B79D4D-DEC2-E2A0-C53D-31A77C9C06D9}"/>
              </a:ext>
            </a:extLst>
          </p:cNvPr>
          <p:cNvSpPr/>
          <p:nvPr/>
        </p:nvSpPr>
        <p:spPr>
          <a:xfrm>
            <a:off x="9055339" y="4511674"/>
            <a:ext cx="259720" cy="1346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圆角矩形 9">
            <a:extLst>
              <a:ext uri="{FF2B5EF4-FFF2-40B4-BE49-F238E27FC236}">
                <a16:creationId xmlns:a16="http://schemas.microsoft.com/office/drawing/2014/main" id="{B4596CD6-EE64-B3EA-5D03-CF3CEF6D8523}"/>
              </a:ext>
            </a:extLst>
          </p:cNvPr>
          <p:cNvSpPr/>
          <p:nvPr/>
        </p:nvSpPr>
        <p:spPr>
          <a:xfrm>
            <a:off x="10795213" y="4464244"/>
            <a:ext cx="633412" cy="6602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291868E-591C-2339-BC92-4E9F5475063F}"/>
              </a:ext>
            </a:extLst>
          </p:cNvPr>
          <p:cNvSpPr txBox="1"/>
          <p:nvPr/>
        </p:nvSpPr>
        <p:spPr>
          <a:xfrm>
            <a:off x="10688630" y="4094912"/>
            <a:ext cx="1035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i="0" dirty="0">
                <a:solidFill>
                  <a:srgbClr val="191B1F"/>
                </a:solidFill>
                <a:effectLst/>
                <a:highlight>
                  <a:srgbClr val="FFFFFF"/>
                </a:highlight>
                <a:latin typeface="-apple-system"/>
              </a:rPr>
              <a:t>Which?</a:t>
            </a:r>
            <a:endParaRPr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693AB26-A4E9-FE2A-AF23-8C3A26A4CC52}"/>
              </a:ext>
            </a:extLst>
          </p:cNvPr>
          <p:cNvSpPr txBox="1"/>
          <p:nvPr/>
        </p:nvSpPr>
        <p:spPr>
          <a:xfrm>
            <a:off x="8476786" y="4096345"/>
            <a:ext cx="1035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i="0" dirty="0">
                <a:solidFill>
                  <a:srgbClr val="191B1F"/>
                </a:solidFill>
                <a:effectLst/>
                <a:highlight>
                  <a:srgbClr val="FFFFFF"/>
                </a:highlight>
                <a:latin typeface="-apple-system"/>
              </a:rPr>
              <a:t>Where?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4DF01DB-DA26-16ED-F03E-1E0E0637D4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0" y="983520"/>
            <a:ext cx="8480024" cy="490227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BE586A9-A4AB-ED90-1951-C999389AFCEF}"/>
              </a:ext>
            </a:extLst>
          </p:cNvPr>
          <p:cNvSpPr txBox="1"/>
          <p:nvPr/>
        </p:nvSpPr>
        <p:spPr>
          <a:xfrm>
            <a:off x="94307" y="0"/>
            <a:ext cx="4078299" cy="5346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</a:rPr>
              <a:t>Model Architecture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14E98294-EED9-E197-7AAC-A29D28C82031}"/>
              </a:ext>
            </a:extLst>
          </p:cNvPr>
          <p:cNvCxnSpPr/>
          <p:nvPr/>
        </p:nvCxnSpPr>
        <p:spPr>
          <a:xfrm>
            <a:off x="-30480" y="837844"/>
            <a:ext cx="122224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23633818-4397-472C-EC23-991116BFB5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33" y="97669"/>
            <a:ext cx="1767907" cy="64633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684FF0C-70F1-80B6-3A05-BA6EA279C3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27069" y="0"/>
            <a:ext cx="1015766" cy="83196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05D40EF1-F4D1-F352-F5A4-D4B990D63C4A}"/>
              </a:ext>
            </a:extLst>
          </p:cNvPr>
          <p:cNvSpPr txBox="1"/>
          <p:nvPr/>
        </p:nvSpPr>
        <p:spPr>
          <a:xfrm>
            <a:off x="8394089" y="3725580"/>
            <a:ext cx="21236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b="1" dirty="0">
                <a:solidFill>
                  <a:srgbClr val="E9431E"/>
                </a:solidFill>
                <a:latin typeface="Arial"/>
                <a:ea typeface="微软雅黑"/>
              </a:rPr>
              <a:t>Attention</a:t>
            </a:r>
            <a:endParaRPr lang="zh-CN" altLang="en-US" b="1" dirty="0">
              <a:solidFill>
                <a:srgbClr val="E9431E"/>
              </a:solidFill>
              <a:latin typeface="Arial"/>
              <a:ea typeface="微软雅黑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63D3121-F493-B768-014C-AE204F23E4DA}"/>
              </a:ext>
            </a:extLst>
          </p:cNvPr>
          <p:cNvSpPr txBox="1"/>
          <p:nvPr/>
        </p:nvSpPr>
        <p:spPr>
          <a:xfrm>
            <a:off x="8591247" y="1580817"/>
            <a:ext cx="3492528" cy="1651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(1-D data): </a:t>
            </a:r>
            <a:r>
              <a:rPr lang="en-US" altLang="zh-CN" sz="18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SE-ResNet10_1D</a:t>
            </a:r>
          </a:p>
          <a:p>
            <a:pPr>
              <a:lnSpc>
                <a:spcPts val="2500"/>
              </a:lnSpc>
            </a:pPr>
            <a:r>
              <a:rPr lang="en-US" altLang="zh-CN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               for profile</a:t>
            </a:r>
          </a:p>
          <a:p>
            <a:pPr>
              <a:lnSpc>
                <a:spcPts val="2500"/>
              </a:lnSpc>
            </a:pPr>
            <a:r>
              <a:rPr lang="en-US" altLang="zh-CN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(2-D data)</a:t>
            </a:r>
            <a:r>
              <a:rPr lang="en-US" altLang="zh-CN" sz="18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: CNN_Attention</a:t>
            </a:r>
          </a:p>
          <a:p>
            <a:pPr>
              <a:lnSpc>
                <a:spcPts val="2500"/>
              </a:lnSpc>
            </a:pPr>
            <a:r>
              <a:rPr lang="en-US" altLang="zh-CN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                   for time-phase</a:t>
            </a:r>
            <a:endParaRPr lang="en-US" altLang="zh-CN" sz="1800" b="1" dirty="0">
              <a:solidFill>
                <a:schemeClr val="tx1"/>
              </a:solidFill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圆角矩形 9">
            <a:extLst>
              <a:ext uri="{FF2B5EF4-FFF2-40B4-BE49-F238E27FC236}">
                <a16:creationId xmlns:a16="http://schemas.microsoft.com/office/drawing/2014/main" id="{B89C4F73-4EDE-54B2-058D-83C9BCD39DB3}"/>
              </a:ext>
            </a:extLst>
          </p:cNvPr>
          <p:cNvSpPr/>
          <p:nvPr/>
        </p:nvSpPr>
        <p:spPr>
          <a:xfrm>
            <a:off x="8524002" y="1513082"/>
            <a:ext cx="3538286" cy="1497840"/>
          </a:xfrm>
          <a:prstGeom prst="round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B16667B-F51E-C050-BB96-0F8325BF440F}"/>
              </a:ext>
            </a:extLst>
          </p:cNvPr>
          <p:cNvSpPr txBox="1"/>
          <p:nvPr/>
        </p:nvSpPr>
        <p:spPr>
          <a:xfrm>
            <a:off x="185057" y="6020156"/>
            <a:ext cx="872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2742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165840" y="6283325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09/16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E41AB39-1F5D-52DD-99E1-329FE73F4F7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flipV="1">
            <a:off x="4236406" y="3539848"/>
            <a:ext cx="889000" cy="9379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9A70C6B-58DA-1B4E-F34A-B7C098CA59E0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469293" y="3565157"/>
            <a:ext cx="2997090" cy="652342"/>
          </a:xfrm>
          <a:prstGeom prst="rect">
            <a:avLst/>
          </a:prstGeom>
        </p:spPr>
      </p:pic>
      <p:sp>
        <p:nvSpPr>
          <p:cNvPr id="8" name="右箭头 24">
            <a:extLst>
              <a:ext uri="{FF2B5EF4-FFF2-40B4-BE49-F238E27FC236}">
                <a16:creationId xmlns:a16="http://schemas.microsoft.com/office/drawing/2014/main" id="{C77AE923-C9C1-5741-4D15-9CDB84937E1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954272" y="4643788"/>
            <a:ext cx="411480" cy="28575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9E2A04D-0B49-6BE1-7C1E-47F49E8FB07A}"/>
              </a:ext>
            </a:extLst>
          </p:cNvPr>
          <p:cNvSpPr txBox="1"/>
          <p:nvPr/>
        </p:nvSpPr>
        <p:spPr>
          <a:xfrm>
            <a:off x="3806709" y="1069803"/>
            <a:ext cx="21701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E9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 extraction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94A07069-AF95-884F-94EE-F93CAFAAD5D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708406" y="2392258"/>
            <a:ext cx="1599498" cy="37204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269DBB3-E9C7-4E74-1AD3-5DFD8D6D7D2D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708406" y="1597157"/>
            <a:ext cx="1619867" cy="323384"/>
          </a:xfrm>
          <a:prstGeom prst="rect">
            <a:avLst/>
          </a:prstGeom>
        </p:spPr>
      </p:pic>
      <p:sp>
        <p:nvSpPr>
          <p:cNvPr id="22" name="右箭头 24">
            <a:extLst>
              <a:ext uri="{FF2B5EF4-FFF2-40B4-BE49-F238E27FC236}">
                <a16:creationId xmlns:a16="http://schemas.microsoft.com/office/drawing/2014/main" id="{8DED8DA8-CC20-2EA9-D35B-4BEB0C42B9E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954272" y="2275735"/>
            <a:ext cx="411480" cy="28575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1E94747A-7B78-C654-010F-62BCA33D8695}"/>
              </a:ext>
            </a:extLst>
          </p:cNvPr>
          <p:cNvSpPr/>
          <p:nvPr/>
        </p:nvSpPr>
        <p:spPr>
          <a:xfrm flipH="1" flipV="1">
            <a:off x="5606137" y="2277608"/>
            <a:ext cx="45719" cy="4571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92806500-422E-C695-B155-A641393BC09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 flipV="1">
            <a:off x="5603756" y="2174059"/>
            <a:ext cx="45719" cy="4571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48152C1C-E639-457E-F75D-600B6DF5246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flipH="1" flipV="1">
            <a:off x="5603756" y="2051057"/>
            <a:ext cx="45719" cy="4571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B3C33D18-7385-1D83-A9F7-619CEF99A7DE}"/>
              </a:ext>
            </a:extLst>
          </p:cNvPr>
          <p:cNvSpPr txBox="1"/>
          <p:nvPr/>
        </p:nvSpPr>
        <p:spPr>
          <a:xfrm>
            <a:off x="5603756" y="1982126"/>
            <a:ext cx="22836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x </a:t>
            </a:r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Channel Dimension</a:t>
            </a:r>
            <a:endParaRPr lang="zh-CN" altLang="en-US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87E3C005-19BC-EE73-EBD2-A89E93006D98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236406" y="5019600"/>
            <a:ext cx="889000" cy="877852"/>
          </a:xfrm>
          <a:prstGeom prst="rect">
            <a:avLst/>
          </a:prstGeom>
        </p:spPr>
      </p:pic>
      <p:sp>
        <p:nvSpPr>
          <p:cNvPr id="40" name="椭圆 39">
            <a:extLst>
              <a:ext uri="{FF2B5EF4-FFF2-40B4-BE49-F238E27FC236}">
                <a16:creationId xmlns:a16="http://schemas.microsoft.com/office/drawing/2014/main" id="{34B41FFB-06F8-3967-1725-D9C6176D9A61}"/>
              </a:ext>
            </a:extLst>
          </p:cNvPr>
          <p:cNvSpPr/>
          <p:nvPr/>
        </p:nvSpPr>
        <p:spPr>
          <a:xfrm flipH="1" flipV="1">
            <a:off x="4625853" y="4859490"/>
            <a:ext cx="45719" cy="4571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D1E62BEF-3CF4-7A92-D867-CB4E81FC6A4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H="1" flipV="1">
            <a:off x="4623472" y="4755941"/>
            <a:ext cx="45719" cy="4571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3240B88B-AC63-223A-CBBC-698CA340CC7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H="1" flipV="1">
            <a:off x="4623472" y="4632939"/>
            <a:ext cx="45719" cy="4571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E44655F6-D7F6-5692-BBAA-B299548D2393}"/>
              </a:ext>
            </a:extLst>
          </p:cNvPr>
          <p:cNvSpPr txBox="1"/>
          <p:nvPr/>
        </p:nvSpPr>
        <p:spPr>
          <a:xfrm>
            <a:off x="4623472" y="4564008"/>
            <a:ext cx="2288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x </a:t>
            </a:r>
            <a:r>
              <a:rPr lang="en-US" altLang="zh-CN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Channel Dimension</a:t>
            </a:r>
            <a:endParaRPr lang="zh-CN" altLang="en-US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99EE7286-0E1B-C6B4-B6AF-B1AA0D8E546D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469290" y="5016616"/>
            <a:ext cx="2997091" cy="664798"/>
          </a:xfrm>
          <a:prstGeom prst="rect">
            <a:avLst/>
          </a:prstGeom>
        </p:spPr>
      </p:pic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06AF3B45-B0FE-CC8D-04EF-DE41C88B53EC}"/>
              </a:ext>
            </a:extLst>
          </p:cNvPr>
          <p:cNvCxnSpPr>
            <a:cxnSpLocks/>
            <a:stCxn id="85" idx="6"/>
            <a:endCxn id="81" idx="2"/>
          </p:cNvCxnSpPr>
          <p:nvPr>
            <p:custDataLst>
              <p:tags r:id="rId8"/>
            </p:custDataLst>
          </p:nvPr>
        </p:nvCxnSpPr>
        <p:spPr>
          <a:xfrm flipV="1">
            <a:off x="10459173" y="3440848"/>
            <a:ext cx="665314" cy="141568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919F29A8-8D20-CE6E-AAD6-9EF7FDE988A4}"/>
              </a:ext>
            </a:extLst>
          </p:cNvPr>
          <p:cNvCxnSpPr>
            <a:cxnSpLocks/>
            <a:stCxn id="84" idx="6"/>
            <a:endCxn id="81" idx="2"/>
          </p:cNvCxnSpPr>
          <p:nvPr>
            <p:custDataLst>
              <p:tags r:id="rId9"/>
            </p:custDataLst>
          </p:nvPr>
        </p:nvCxnSpPr>
        <p:spPr>
          <a:xfrm>
            <a:off x="10438273" y="2658583"/>
            <a:ext cx="686214" cy="78226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圆角矩形 9">
            <a:extLst>
              <a:ext uri="{FF2B5EF4-FFF2-40B4-BE49-F238E27FC236}">
                <a16:creationId xmlns:a16="http://schemas.microsoft.com/office/drawing/2014/main" id="{31A283EC-CD10-0040-2794-E9F80D73134C}"/>
              </a:ext>
            </a:extLst>
          </p:cNvPr>
          <p:cNvSpPr/>
          <p:nvPr/>
        </p:nvSpPr>
        <p:spPr>
          <a:xfrm>
            <a:off x="9624620" y="1562652"/>
            <a:ext cx="2415427" cy="4118761"/>
          </a:xfrm>
          <a:prstGeom prst="round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312BAE0B-36BE-3DCE-5C06-86B87652CB47}"/>
              </a:ext>
            </a:extLst>
          </p:cNvPr>
          <p:cNvSpPr txBox="1"/>
          <p:nvPr/>
        </p:nvSpPr>
        <p:spPr>
          <a:xfrm>
            <a:off x="9874197" y="5670264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Classifier</a:t>
            </a:r>
            <a:endParaRPr lang="zh-CN" altLang="en-US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871E2262-BEB3-69D6-83CA-1C32B00C0774}"/>
              </a:ext>
            </a:extLst>
          </p:cNvPr>
          <p:cNvSpPr/>
          <p:nvPr/>
        </p:nvSpPr>
        <p:spPr>
          <a:xfrm>
            <a:off x="8585490" y="5164272"/>
            <a:ext cx="829650" cy="4014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</a:t>
            </a:r>
            <a:endParaRPr lang="zh-CN" altLang="en-US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6D76C66A-E733-3890-24CF-97B5C02FBC0A}"/>
              </a:ext>
            </a:extLst>
          </p:cNvPr>
          <p:cNvSpPr/>
          <p:nvPr/>
        </p:nvSpPr>
        <p:spPr>
          <a:xfrm>
            <a:off x="8548473" y="3060430"/>
            <a:ext cx="829769" cy="4014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zh-CN" altLang="en-US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9EE12901-10E4-6559-CA5A-E91BC3D83F95}"/>
              </a:ext>
            </a:extLst>
          </p:cNvPr>
          <p:cNvSpPr/>
          <p:nvPr/>
        </p:nvSpPr>
        <p:spPr>
          <a:xfrm>
            <a:off x="8585490" y="4274020"/>
            <a:ext cx="796390" cy="4014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n+1</a:t>
            </a:r>
            <a:endParaRPr lang="zh-CN" altLang="en-US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B391050F-32B7-3FE5-EEB4-61EA8A749E50}"/>
              </a:ext>
            </a:extLst>
          </p:cNvPr>
          <p:cNvSpPr/>
          <p:nvPr/>
        </p:nvSpPr>
        <p:spPr>
          <a:xfrm>
            <a:off x="8548001" y="2174059"/>
            <a:ext cx="830241" cy="4014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F59F20F9-C82F-D8D6-4EAC-A5E0A6333B04}"/>
              </a:ext>
            </a:extLst>
          </p:cNvPr>
          <p:cNvSpPr/>
          <p:nvPr/>
        </p:nvSpPr>
        <p:spPr>
          <a:xfrm flipH="1" flipV="1">
            <a:off x="8932671" y="2908227"/>
            <a:ext cx="45719" cy="4571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48C3952A-D713-4F27-733A-810FB2E9A58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flipH="1" flipV="1">
            <a:off x="8930290" y="2804678"/>
            <a:ext cx="45719" cy="4571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F7F2C47E-C71D-81BB-C70C-7CCDD1FDD23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flipH="1" flipV="1">
            <a:off x="8930290" y="2681676"/>
            <a:ext cx="45719" cy="4571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5B67F9D4-CEA4-2C43-66D2-9CD4CCCB0464}"/>
              </a:ext>
            </a:extLst>
          </p:cNvPr>
          <p:cNvSpPr/>
          <p:nvPr/>
        </p:nvSpPr>
        <p:spPr>
          <a:xfrm flipH="1" flipV="1">
            <a:off x="8958947" y="4984023"/>
            <a:ext cx="45719" cy="4571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8F6E31D0-F832-2F07-4DE5-B7B284433286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 flipH="1" flipV="1">
            <a:off x="8956566" y="4880474"/>
            <a:ext cx="45719" cy="4571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59D2BDFE-F3B2-C1FF-75F2-AEC708EABFEB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 flipH="1" flipV="1">
            <a:off x="8956566" y="4757472"/>
            <a:ext cx="45719" cy="4571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右箭头 24">
            <a:extLst>
              <a:ext uri="{FF2B5EF4-FFF2-40B4-BE49-F238E27FC236}">
                <a16:creationId xmlns:a16="http://schemas.microsoft.com/office/drawing/2014/main" id="{A7B87327-44EF-E708-36F0-FC5265C2D4BB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7927041" y="2289787"/>
            <a:ext cx="411480" cy="28575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右箭头 24">
            <a:extLst>
              <a:ext uri="{FF2B5EF4-FFF2-40B4-BE49-F238E27FC236}">
                <a16:creationId xmlns:a16="http://schemas.microsoft.com/office/drawing/2014/main" id="{D8016C86-8B6F-DB8F-4552-43AA834282EF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7939533" y="4629608"/>
            <a:ext cx="411480" cy="28575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54B32A52-9642-600C-0EE5-105D8676724D}"/>
              </a:ext>
            </a:extLst>
          </p:cNvPr>
          <p:cNvSpPr/>
          <p:nvPr/>
        </p:nvSpPr>
        <p:spPr>
          <a:xfrm>
            <a:off x="11124487" y="3240109"/>
            <a:ext cx="911858" cy="4014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endParaRPr lang="zh-CN" altLang="en-US" sz="140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8476AC66-56A1-6E9B-E8E9-F955DE6DB38E}"/>
              </a:ext>
            </a:extLst>
          </p:cNvPr>
          <p:cNvSpPr/>
          <p:nvPr/>
        </p:nvSpPr>
        <p:spPr>
          <a:xfrm>
            <a:off x="11128187" y="3912897"/>
            <a:ext cx="911859" cy="4014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endParaRPr lang="zh-CN" altLang="en-US" sz="140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73C6516A-95E8-66F0-C84D-6C2A32CADB6F}"/>
              </a:ext>
            </a:extLst>
          </p:cNvPr>
          <p:cNvSpPr txBox="1"/>
          <p:nvPr/>
        </p:nvSpPr>
        <p:spPr>
          <a:xfrm>
            <a:off x="10021808" y="1067241"/>
            <a:ext cx="21701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E94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Fine-tuning</a:t>
            </a:r>
            <a:endParaRPr lang="zh-CN" altLang="en-US" sz="1600" b="1" dirty="0">
              <a:solidFill>
                <a:srgbClr val="E943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椭圆 83">
            <a:extLst>
              <a:ext uri="{FF2B5EF4-FFF2-40B4-BE49-F238E27FC236}">
                <a16:creationId xmlns:a16="http://schemas.microsoft.com/office/drawing/2014/main" id="{A2FEC7C7-CE53-12AB-DD22-613D81581B05}"/>
              </a:ext>
            </a:extLst>
          </p:cNvPr>
          <p:cNvSpPr/>
          <p:nvPr/>
        </p:nvSpPr>
        <p:spPr>
          <a:xfrm>
            <a:off x="9624621" y="2457844"/>
            <a:ext cx="813652" cy="4014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椭圆 84">
            <a:extLst>
              <a:ext uri="{FF2B5EF4-FFF2-40B4-BE49-F238E27FC236}">
                <a16:creationId xmlns:a16="http://schemas.microsoft.com/office/drawing/2014/main" id="{86A11BC5-293D-8C65-3EDF-5E28374641AE}"/>
              </a:ext>
            </a:extLst>
          </p:cNvPr>
          <p:cNvSpPr/>
          <p:nvPr/>
        </p:nvSpPr>
        <p:spPr>
          <a:xfrm>
            <a:off x="9645521" y="4655798"/>
            <a:ext cx="813652" cy="4014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zh-CN" altLang="en-US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椭圆 85">
            <a:extLst>
              <a:ext uri="{FF2B5EF4-FFF2-40B4-BE49-F238E27FC236}">
                <a16:creationId xmlns:a16="http://schemas.microsoft.com/office/drawing/2014/main" id="{2E9C5FD6-D7A8-909A-07D3-DE5A1984ED98}"/>
              </a:ext>
            </a:extLst>
          </p:cNvPr>
          <p:cNvSpPr/>
          <p:nvPr/>
        </p:nvSpPr>
        <p:spPr>
          <a:xfrm flipH="1" flipV="1">
            <a:off x="10009984" y="3796352"/>
            <a:ext cx="45719" cy="4571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>
            <a:extLst>
              <a:ext uri="{FF2B5EF4-FFF2-40B4-BE49-F238E27FC236}">
                <a16:creationId xmlns:a16="http://schemas.microsoft.com/office/drawing/2014/main" id="{3A19283D-A955-AC0E-605C-F8C566123BDD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 flipH="1" flipV="1">
            <a:off x="10007603" y="3692803"/>
            <a:ext cx="45719" cy="4571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>
            <a:extLst>
              <a:ext uri="{FF2B5EF4-FFF2-40B4-BE49-F238E27FC236}">
                <a16:creationId xmlns:a16="http://schemas.microsoft.com/office/drawing/2014/main" id="{465A71B2-80D4-764C-20CD-4BEFEEE9EEBF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 flipH="1" flipV="1">
            <a:off x="10007603" y="3569801"/>
            <a:ext cx="45719" cy="4571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67CFD7F4-CFB2-DE5B-41B3-80E48C4AAE41}"/>
              </a:ext>
            </a:extLst>
          </p:cNvPr>
          <p:cNvCxnSpPr>
            <a:cxnSpLocks/>
            <a:stCxn id="72" idx="6"/>
            <a:endCxn id="84" idx="2"/>
          </p:cNvCxnSpPr>
          <p:nvPr>
            <p:custDataLst>
              <p:tags r:id="rId18"/>
            </p:custDataLst>
          </p:nvPr>
        </p:nvCxnSpPr>
        <p:spPr>
          <a:xfrm>
            <a:off x="9378242" y="2374798"/>
            <a:ext cx="246379" cy="28378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>
            <a:extLst>
              <a:ext uri="{FF2B5EF4-FFF2-40B4-BE49-F238E27FC236}">
                <a16:creationId xmlns:a16="http://schemas.microsoft.com/office/drawing/2014/main" id="{3824A8FC-B2FE-EF2C-2B04-9430ECC3A679}"/>
              </a:ext>
            </a:extLst>
          </p:cNvPr>
          <p:cNvCxnSpPr>
            <a:cxnSpLocks/>
            <a:stCxn id="69" idx="6"/>
            <a:endCxn id="84" idx="2"/>
          </p:cNvCxnSpPr>
          <p:nvPr>
            <p:custDataLst>
              <p:tags r:id="rId19"/>
            </p:custDataLst>
          </p:nvPr>
        </p:nvCxnSpPr>
        <p:spPr>
          <a:xfrm flipV="1">
            <a:off x="9378242" y="2658583"/>
            <a:ext cx="246379" cy="60258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>
            <a:extLst>
              <a:ext uri="{FF2B5EF4-FFF2-40B4-BE49-F238E27FC236}">
                <a16:creationId xmlns:a16="http://schemas.microsoft.com/office/drawing/2014/main" id="{1A0AAC16-2F4F-0089-1EBF-B65E995FDD09}"/>
              </a:ext>
            </a:extLst>
          </p:cNvPr>
          <p:cNvCxnSpPr>
            <a:cxnSpLocks/>
            <a:stCxn id="72" idx="6"/>
            <a:endCxn id="85" idx="2"/>
          </p:cNvCxnSpPr>
          <p:nvPr>
            <p:custDataLst>
              <p:tags r:id="rId20"/>
            </p:custDataLst>
          </p:nvPr>
        </p:nvCxnSpPr>
        <p:spPr>
          <a:xfrm>
            <a:off x="9378242" y="2374798"/>
            <a:ext cx="267279" cy="248173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5FCD26A6-D9C7-9BB6-68AF-315D27FA3902}"/>
              </a:ext>
            </a:extLst>
          </p:cNvPr>
          <p:cNvCxnSpPr>
            <a:cxnSpLocks/>
            <a:stCxn id="69" idx="6"/>
            <a:endCxn id="85" idx="2"/>
          </p:cNvCxnSpPr>
          <p:nvPr>
            <p:custDataLst>
              <p:tags r:id="rId21"/>
            </p:custDataLst>
          </p:nvPr>
        </p:nvCxnSpPr>
        <p:spPr>
          <a:xfrm>
            <a:off x="9378242" y="3261169"/>
            <a:ext cx="267279" cy="159536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D1A11F7E-C21C-0D52-C633-D71BBD71F0F8}"/>
              </a:ext>
            </a:extLst>
          </p:cNvPr>
          <p:cNvCxnSpPr>
            <a:cxnSpLocks/>
            <a:stCxn id="71" idx="6"/>
            <a:endCxn id="85" idx="2"/>
          </p:cNvCxnSpPr>
          <p:nvPr>
            <p:custDataLst>
              <p:tags r:id="rId22"/>
            </p:custDataLst>
          </p:nvPr>
        </p:nvCxnSpPr>
        <p:spPr>
          <a:xfrm>
            <a:off x="9381880" y="4474759"/>
            <a:ext cx="263641" cy="38177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>
            <a:extLst>
              <a:ext uri="{FF2B5EF4-FFF2-40B4-BE49-F238E27FC236}">
                <a16:creationId xmlns:a16="http://schemas.microsoft.com/office/drawing/2014/main" id="{033BDB94-B0AB-E6BE-E931-CBCE50536053}"/>
              </a:ext>
            </a:extLst>
          </p:cNvPr>
          <p:cNvCxnSpPr>
            <a:cxnSpLocks/>
            <a:stCxn id="71" idx="6"/>
            <a:endCxn id="84" idx="2"/>
          </p:cNvCxnSpPr>
          <p:nvPr>
            <p:custDataLst>
              <p:tags r:id="rId23"/>
            </p:custDataLst>
          </p:nvPr>
        </p:nvCxnSpPr>
        <p:spPr>
          <a:xfrm flipV="1">
            <a:off x="9381880" y="2658583"/>
            <a:ext cx="242741" cy="181617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>
            <a:extLst>
              <a:ext uri="{FF2B5EF4-FFF2-40B4-BE49-F238E27FC236}">
                <a16:creationId xmlns:a16="http://schemas.microsoft.com/office/drawing/2014/main" id="{A738DDA0-1E26-DC66-B044-DEEA1BD4409A}"/>
              </a:ext>
            </a:extLst>
          </p:cNvPr>
          <p:cNvCxnSpPr>
            <a:cxnSpLocks/>
            <a:stCxn id="68" idx="6"/>
            <a:endCxn id="84" idx="2"/>
          </p:cNvCxnSpPr>
          <p:nvPr>
            <p:custDataLst>
              <p:tags r:id="rId24"/>
            </p:custDataLst>
          </p:nvPr>
        </p:nvCxnSpPr>
        <p:spPr>
          <a:xfrm flipV="1">
            <a:off x="9415140" y="2658583"/>
            <a:ext cx="209481" cy="270642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>
            <a:extLst>
              <a:ext uri="{FF2B5EF4-FFF2-40B4-BE49-F238E27FC236}">
                <a16:creationId xmlns:a16="http://schemas.microsoft.com/office/drawing/2014/main" id="{76B88674-5321-C0A6-888A-B6FB2B32B0F9}"/>
              </a:ext>
            </a:extLst>
          </p:cNvPr>
          <p:cNvCxnSpPr>
            <a:cxnSpLocks/>
            <a:stCxn id="68" idx="6"/>
            <a:endCxn id="85" idx="2"/>
          </p:cNvCxnSpPr>
          <p:nvPr>
            <p:custDataLst>
              <p:tags r:id="rId25"/>
            </p:custDataLst>
          </p:nvPr>
        </p:nvCxnSpPr>
        <p:spPr>
          <a:xfrm flipV="1">
            <a:off x="9415140" y="4856537"/>
            <a:ext cx="230381" cy="50847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id="{65CA79CE-5D20-17E8-2F66-AA8BD0E7EDF5}"/>
              </a:ext>
            </a:extLst>
          </p:cNvPr>
          <p:cNvCxnSpPr>
            <a:cxnSpLocks/>
            <a:stCxn id="84" idx="6"/>
            <a:endCxn id="82" idx="2"/>
          </p:cNvCxnSpPr>
          <p:nvPr>
            <p:custDataLst>
              <p:tags r:id="rId26"/>
            </p:custDataLst>
          </p:nvPr>
        </p:nvCxnSpPr>
        <p:spPr>
          <a:xfrm>
            <a:off x="10438273" y="2658583"/>
            <a:ext cx="689914" cy="145505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>
            <a:extLst>
              <a:ext uri="{FF2B5EF4-FFF2-40B4-BE49-F238E27FC236}">
                <a16:creationId xmlns:a16="http://schemas.microsoft.com/office/drawing/2014/main" id="{5A2068C1-D721-CBA9-92AD-5DA6637F5764}"/>
              </a:ext>
            </a:extLst>
          </p:cNvPr>
          <p:cNvCxnSpPr>
            <a:cxnSpLocks/>
            <a:stCxn id="85" idx="6"/>
            <a:endCxn id="82" idx="2"/>
          </p:cNvCxnSpPr>
          <p:nvPr>
            <p:custDataLst>
              <p:tags r:id="rId27"/>
            </p:custDataLst>
          </p:nvPr>
        </p:nvCxnSpPr>
        <p:spPr>
          <a:xfrm flipV="1">
            <a:off x="10459173" y="4113636"/>
            <a:ext cx="669014" cy="74290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箭头连接符 154">
            <a:extLst>
              <a:ext uri="{FF2B5EF4-FFF2-40B4-BE49-F238E27FC236}">
                <a16:creationId xmlns:a16="http://schemas.microsoft.com/office/drawing/2014/main" id="{8B2AA160-8881-93BE-B3E4-01622467B639}"/>
              </a:ext>
            </a:extLst>
          </p:cNvPr>
          <p:cNvCxnSpPr>
            <a:cxnSpLocks/>
          </p:cNvCxnSpPr>
          <p:nvPr>
            <p:custDataLst>
              <p:tags r:id="rId28"/>
            </p:custDataLst>
          </p:nvPr>
        </p:nvCxnSpPr>
        <p:spPr>
          <a:xfrm flipV="1">
            <a:off x="10700899" y="2206201"/>
            <a:ext cx="5394" cy="43044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文本框 158">
            <a:extLst>
              <a:ext uri="{FF2B5EF4-FFF2-40B4-BE49-F238E27FC236}">
                <a16:creationId xmlns:a16="http://schemas.microsoft.com/office/drawing/2014/main" id="{EE410E57-11A7-2E9F-12B0-533568C5446C}"/>
              </a:ext>
            </a:extLst>
          </p:cNvPr>
          <p:cNvSpPr txBox="1"/>
          <p:nvPr/>
        </p:nvSpPr>
        <p:spPr>
          <a:xfrm>
            <a:off x="10239515" y="4008798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zh-CN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m-1</a:t>
            </a:r>
            <a:endParaRPr lang="zh-CN" altLang="en-US" sz="1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文本框 163">
            <a:extLst>
              <a:ext uri="{FF2B5EF4-FFF2-40B4-BE49-F238E27FC236}">
                <a16:creationId xmlns:a16="http://schemas.microsoft.com/office/drawing/2014/main" id="{F40BB36D-1A82-82FA-6826-908EABE988D6}"/>
              </a:ext>
            </a:extLst>
          </p:cNvPr>
          <p:cNvSpPr txBox="1"/>
          <p:nvPr/>
        </p:nvSpPr>
        <p:spPr>
          <a:xfrm>
            <a:off x="10723046" y="4512086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zh-CN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zh-CN" altLang="en-US" sz="1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文本框 166">
            <a:extLst>
              <a:ext uri="{FF2B5EF4-FFF2-40B4-BE49-F238E27FC236}">
                <a16:creationId xmlns:a16="http://schemas.microsoft.com/office/drawing/2014/main" id="{3B4C8126-B19A-C3AE-9CEB-2D98E176FD27}"/>
              </a:ext>
            </a:extLst>
          </p:cNvPr>
          <p:cNvSpPr txBox="1"/>
          <p:nvPr/>
        </p:nvSpPr>
        <p:spPr>
          <a:xfrm>
            <a:off x="10723046" y="2764298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zh-CN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1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文本框 167">
            <a:extLst>
              <a:ext uri="{FF2B5EF4-FFF2-40B4-BE49-F238E27FC236}">
                <a16:creationId xmlns:a16="http://schemas.microsoft.com/office/drawing/2014/main" id="{E94E2091-6A7F-8DC2-6C20-82823D5F0B60}"/>
              </a:ext>
            </a:extLst>
          </p:cNvPr>
          <p:cNvSpPr txBox="1"/>
          <p:nvPr/>
        </p:nvSpPr>
        <p:spPr>
          <a:xfrm>
            <a:off x="10236227" y="3185505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zh-CN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1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275EA7B7-25BE-0B37-DC80-723AA7283D2D}"/>
              </a:ext>
            </a:extLst>
          </p:cNvPr>
          <p:cNvSpPr txBox="1"/>
          <p:nvPr/>
        </p:nvSpPr>
        <p:spPr>
          <a:xfrm>
            <a:off x="10740305" y="2328119"/>
            <a:ext cx="562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zh-CN" sz="14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lang="zh-CN" altLang="en-US" sz="1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文本框 169">
            <a:extLst>
              <a:ext uri="{FF2B5EF4-FFF2-40B4-BE49-F238E27FC236}">
                <a16:creationId xmlns:a16="http://schemas.microsoft.com/office/drawing/2014/main" id="{C9957171-16AF-DF4C-F1B3-1B74AC71608D}"/>
              </a:ext>
            </a:extLst>
          </p:cNvPr>
          <p:cNvSpPr txBox="1"/>
          <p:nvPr/>
        </p:nvSpPr>
        <p:spPr>
          <a:xfrm>
            <a:off x="9258582" y="1981539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zh-CN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1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F5F1BCFF-2932-B30B-20D7-6448938663E9}"/>
              </a:ext>
            </a:extLst>
          </p:cNvPr>
          <p:cNvSpPr txBox="1"/>
          <p:nvPr/>
        </p:nvSpPr>
        <p:spPr>
          <a:xfrm>
            <a:off x="9311467" y="5384711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zh-CN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endParaRPr lang="zh-CN" altLang="en-US" sz="1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DD2DB85-5DA6-20CF-C141-464CF716F8F4}"/>
              </a:ext>
            </a:extLst>
          </p:cNvPr>
          <p:cNvSpPr txBox="1"/>
          <p:nvPr/>
        </p:nvSpPr>
        <p:spPr>
          <a:xfrm>
            <a:off x="94307" y="0"/>
            <a:ext cx="4078299" cy="5346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</a:rPr>
              <a:t>Fine-tuning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9719D80E-D2A3-1C27-238D-FFF978D9CF99}"/>
              </a:ext>
            </a:extLst>
          </p:cNvPr>
          <p:cNvCxnSpPr/>
          <p:nvPr/>
        </p:nvCxnSpPr>
        <p:spPr>
          <a:xfrm>
            <a:off x="-30480" y="837844"/>
            <a:ext cx="122224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>
            <a:extLst>
              <a:ext uri="{FF2B5EF4-FFF2-40B4-BE49-F238E27FC236}">
                <a16:creationId xmlns:a16="http://schemas.microsoft.com/office/drawing/2014/main" id="{81730081-B42D-F84F-9B89-2AB9D2F3AC0A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33" y="97669"/>
            <a:ext cx="1767907" cy="6463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AA0421F2-8D00-DF4E-EFC0-8A3D1625C459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1127069" y="0"/>
            <a:ext cx="1015766" cy="83196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F5F5784F-0673-40D2-C1DE-2C0D6FE7ED95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94307" y="1597156"/>
            <a:ext cx="3839065" cy="174639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48F7101-88D6-6D79-0B1B-1A5E4C9D8E90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8527" y="3985165"/>
            <a:ext cx="3867440" cy="17906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6328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165840" y="6283325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10/16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83515" y="875712"/>
            <a:ext cx="7188200" cy="4756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Pulsar Simulation Program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83515" y="1373185"/>
            <a:ext cx="6900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Injecting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eriodic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imulated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ignals into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bservational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</a:t>
            </a:r>
          </a:p>
        </p:txBody>
      </p:sp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283361" y="1847192"/>
            <a:ext cx="7435850" cy="471707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907848" y="1179194"/>
            <a:ext cx="15494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Example: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7C21955-7265-315A-EDA6-4594C91E5100}"/>
              </a:ext>
            </a:extLst>
          </p:cNvPr>
          <p:cNvCxnSpPr>
            <a:cxnSpLocks/>
          </p:cNvCxnSpPr>
          <p:nvPr/>
        </p:nvCxnSpPr>
        <p:spPr>
          <a:xfrm>
            <a:off x="8355724" y="3820685"/>
            <a:ext cx="3836276" cy="1732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F25980EB-5532-4A6B-54EF-16B083B69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035" y="1154430"/>
            <a:ext cx="3764280" cy="265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B5B9122-50CA-5A96-4934-3F41D888EF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1035" y="3801635"/>
            <a:ext cx="3764280" cy="25781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D98781F-40F1-00D0-51BA-548F67A1B2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524" y="1913656"/>
            <a:ext cx="7037191" cy="462719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52B48AD-7337-9DB3-FF9D-D25143CB670B}"/>
              </a:ext>
            </a:extLst>
          </p:cNvPr>
          <p:cNvSpPr txBox="1"/>
          <p:nvPr/>
        </p:nvSpPr>
        <p:spPr>
          <a:xfrm>
            <a:off x="94307" y="0"/>
            <a:ext cx="4078299" cy="5346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</a:rPr>
              <a:t>Simulation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926BF97-59EA-2D87-849B-E7640B7893F0}"/>
              </a:ext>
            </a:extLst>
          </p:cNvPr>
          <p:cNvCxnSpPr/>
          <p:nvPr/>
        </p:nvCxnSpPr>
        <p:spPr>
          <a:xfrm>
            <a:off x="-30480" y="837844"/>
            <a:ext cx="122224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658DE2E1-3EE7-6391-2153-0791DDF20C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33" y="97669"/>
            <a:ext cx="1767907" cy="6463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AC5557A-0F5A-52B4-E864-237F6869A8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27069" y="0"/>
            <a:ext cx="1015766" cy="8319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F8A2D6D-CFCF-FD27-FC7F-EB4940C25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10" y="996121"/>
            <a:ext cx="3572926" cy="160781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DE1FD02-DA5F-44FF-DF64-C553175DD325}"/>
              </a:ext>
            </a:extLst>
          </p:cNvPr>
          <p:cNvSpPr txBox="1"/>
          <p:nvPr/>
        </p:nvSpPr>
        <p:spPr>
          <a:xfrm>
            <a:off x="460067" y="2762214"/>
            <a:ext cx="655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Training (75%) and validation (25%) subsets of the datasets (12,000 samples) from FAST/Arecibo/Parkes.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CC9773C-1CF6-F756-7FFC-4D2332202CAC}"/>
              </a:ext>
            </a:extLst>
          </p:cNvPr>
          <p:cNvCxnSpPr/>
          <p:nvPr/>
        </p:nvCxnSpPr>
        <p:spPr>
          <a:xfrm>
            <a:off x="-30480" y="837844"/>
            <a:ext cx="122224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D49A0782-CFC2-D498-01C8-3724973FD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33" y="97669"/>
            <a:ext cx="1767907" cy="6463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10F4BD8-7CA9-5D1B-F7A3-FBD7BC550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7069" y="0"/>
            <a:ext cx="1015766" cy="83196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31BFEF7-E2A0-425E-4F1C-3004D707F769}"/>
              </a:ext>
            </a:extLst>
          </p:cNvPr>
          <p:cNvSpPr txBox="1"/>
          <p:nvPr/>
        </p:nvSpPr>
        <p:spPr>
          <a:xfrm>
            <a:off x="94306" y="0"/>
            <a:ext cx="6916093" cy="5346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</a:rPr>
              <a:t>Performance (</a:t>
            </a:r>
            <a:r>
              <a:rPr lang="en-US" altLang="zh-CN" sz="2800" dirty="0">
                <a:latin typeface="Arial" panose="020B0604020202020204" pitchFamily="34" charset="0"/>
              </a:rPr>
              <a:t>Classification</a:t>
            </a:r>
            <a:r>
              <a:rPr lang="en-US" altLang="zh-CN" sz="2800" b="1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2E49B10-2129-32AB-BF5A-7E9D8022439F}"/>
              </a:ext>
            </a:extLst>
          </p:cNvPr>
          <p:cNvSpPr txBox="1"/>
          <p:nvPr/>
        </p:nvSpPr>
        <p:spPr>
          <a:xfrm>
            <a:off x="460067" y="3485967"/>
            <a:ext cx="4228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Pulsars :</a:t>
            </a:r>
            <a:r>
              <a:rPr lang="zh-CN" altLang="en-US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Non-pulsars : 0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04B0CB4-D244-D48D-E8FE-DA0297E0A7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2192" y="1110923"/>
            <a:ext cx="4710359" cy="108841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1E358D7-7681-0BF9-13C8-A7A74214E8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7956" y="2265451"/>
            <a:ext cx="2361297" cy="31510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6E7366C-29B9-BAF1-AA1F-3F15EA43F7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2192" y="2707125"/>
            <a:ext cx="1599297" cy="33947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C1EED8F-03B2-3911-5F33-1DC15C3A8E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2192" y="3155930"/>
            <a:ext cx="1383833" cy="33429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30317A9-912F-1ED0-BFB7-F2C2BE8BE1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72192" y="3642108"/>
            <a:ext cx="2497931" cy="3432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14D3A70-3E41-AE5C-1EBD-33AB128212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72192" y="4476168"/>
            <a:ext cx="5295673" cy="1620703"/>
          </a:xfrm>
          <a:prstGeom prst="rect">
            <a:avLst/>
          </a:prstGeom>
        </p:spPr>
      </p:pic>
      <p:sp>
        <p:nvSpPr>
          <p:cNvPr id="18" name="箭头: 右 17">
            <a:extLst>
              <a:ext uri="{FF2B5EF4-FFF2-40B4-BE49-F238E27FC236}">
                <a16:creationId xmlns:a16="http://schemas.microsoft.com/office/drawing/2014/main" id="{0FC2C9B3-6639-4049-CDA9-EAB58AB7A373}"/>
              </a:ext>
            </a:extLst>
          </p:cNvPr>
          <p:cNvSpPr/>
          <p:nvPr/>
        </p:nvSpPr>
        <p:spPr>
          <a:xfrm>
            <a:off x="2094132" y="3547453"/>
            <a:ext cx="901094" cy="3693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0D8A8AE6-5416-63D9-CFC0-F6AB1B3102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0067" y="4200798"/>
            <a:ext cx="4732043" cy="616870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969E9159-6F66-95B8-7A60-61B478AE13FC}"/>
              </a:ext>
            </a:extLst>
          </p:cNvPr>
          <p:cNvSpPr txBox="1"/>
          <p:nvPr/>
        </p:nvSpPr>
        <p:spPr>
          <a:xfrm>
            <a:off x="2995226" y="3408953"/>
            <a:ext cx="45932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Minimize the </a:t>
            </a:r>
          </a:p>
          <a:p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Cross Entropy Loss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unction (L) 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547B35B-30DC-A1C4-DF82-168F246C0B1A}"/>
              </a:ext>
            </a:extLst>
          </p:cNvPr>
          <p:cNvSpPr txBox="1"/>
          <p:nvPr/>
        </p:nvSpPr>
        <p:spPr>
          <a:xfrm>
            <a:off x="413845" y="4894458"/>
            <a:ext cx="611439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    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denotes the label of sample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   is the predicted probability of sample    being positive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B4B2C241-E8BA-CD32-7935-70B4D88A006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20612" y="5540789"/>
            <a:ext cx="2465989" cy="305421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1B7614A1-4577-B7AA-D41A-E3339165624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3845" y="5916060"/>
            <a:ext cx="3813000" cy="744491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B6DBA41A-8266-280E-8EBE-CF97656F652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21026" y="6096871"/>
            <a:ext cx="3839193" cy="425526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09F38091-5E02-9619-AECD-9B5468E0BAA4}"/>
              </a:ext>
            </a:extLst>
          </p:cNvPr>
          <p:cNvSpPr txBox="1"/>
          <p:nvPr/>
        </p:nvSpPr>
        <p:spPr>
          <a:xfrm>
            <a:off x="394339" y="5551827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Assume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056380F8-F1CC-4D38-A829-CB971551FE58}"/>
              </a:ext>
            </a:extLst>
          </p:cNvPr>
          <p:cNvSpPr txBox="1"/>
          <p:nvPr/>
        </p:nvSpPr>
        <p:spPr>
          <a:xfrm>
            <a:off x="6678011" y="4060235"/>
            <a:ext cx="47103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Validation set (3000 samples)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3" name="对象 42">
            <a:extLst>
              <a:ext uri="{FF2B5EF4-FFF2-40B4-BE49-F238E27FC236}">
                <a16:creationId xmlns:a16="http://schemas.microsoft.com/office/drawing/2014/main" id="{985328AE-DCC8-0846-1C8C-BAD2C2E59D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164384"/>
              </p:ext>
            </p:extLst>
          </p:nvPr>
        </p:nvGraphicFramePr>
        <p:xfrm>
          <a:off x="502110" y="4883420"/>
          <a:ext cx="244127" cy="386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6" imgW="144360" imgH="227880" progId="Equation.AxMath">
                  <p:embed/>
                </p:oleObj>
              </mc:Choice>
              <mc:Fallback>
                <p:oleObj name="AxMath" r:id="rId16" imgW="144360" imgH="22788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02110" y="4883420"/>
                        <a:ext cx="244127" cy="386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对象 43">
            <a:extLst>
              <a:ext uri="{FF2B5EF4-FFF2-40B4-BE49-F238E27FC236}">
                <a16:creationId xmlns:a16="http://schemas.microsoft.com/office/drawing/2014/main" id="{AA192BEF-E4BA-FAE8-18BB-95224DF21D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960565"/>
              </p:ext>
            </p:extLst>
          </p:nvPr>
        </p:nvGraphicFramePr>
        <p:xfrm>
          <a:off x="3291584" y="4904991"/>
          <a:ext cx="138541" cy="36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8" imgW="86040" imgH="226440" progId="Equation.AxMath">
                  <p:embed/>
                </p:oleObj>
              </mc:Choice>
              <mc:Fallback>
                <p:oleObj name="AxMath" r:id="rId18" imgW="86040" imgH="22644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291584" y="4904991"/>
                        <a:ext cx="138541" cy="364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对象 44">
            <a:extLst>
              <a:ext uri="{FF2B5EF4-FFF2-40B4-BE49-F238E27FC236}">
                <a16:creationId xmlns:a16="http://schemas.microsoft.com/office/drawing/2014/main" id="{57BA5246-F0A4-3743-5AEB-76DDE28B06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279175"/>
              </p:ext>
            </p:extLst>
          </p:nvPr>
        </p:nvGraphicFramePr>
        <p:xfrm>
          <a:off x="502110" y="5223716"/>
          <a:ext cx="186318" cy="298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20" imgW="166320" imgH="227880" progId="Equation.AxMath">
                  <p:embed/>
                </p:oleObj>
              </mc:Choice>
              <mc:Fallback>
                <p:oleObj name="AxMath" r:id="rId20" imgW="166320" imgH="22788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02110" y="5223716"/>
                        <a:ext cx="186318" cy="298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对象 46">
            <a:extLst>
              <a:ext uri="{FF2B5EF4-FFF2-40B4-BE49-F238E27FC236}">
                <a16:creationId xmlns:a16="http://schemas.microsoft.com/office/drawing/2014/main" id="{6275984D-5D4A-75B8-B1E7-CE27AB8E8A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644581"/>
              </p:ext>
            </p:extLst>
          </p:nvPr>
        </p:nvGraphicFramePr>
        <p:xfrm>
          <a:off x="4075036" y="5176051"/>
          <a:ext cx="138541" cy="36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22" imgW="86040" imgH="226440" progId="Equation.AxMath">
                  <p:embed/>
                </p:oleObj>
              </mc:Choice>
              <mc:Fallback>
                <p:oleObj name="AxMath" r:id="rId22" imgW="86040" imgH="226440" progId="Equation.AxMath">
                  <p:embed/>
                  <p:pic>
                    <p:nvPicPr>
                      <p:cNvPr id="44" name="对象 43">
                        <a:extLst>
                          <a:ext uri="{FF2B5EF4-FFF2-40B4-BE49-F238E27FC236}">
                            <a16:creationId xmlns:a16="http://schemas.microsoft.com/office/drawing/2014/main" id="{AA192BEF-E4BA-FAE8-18BB-95224DF21D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075036" y="5176051"/>
                        <a:ext cx="138541" cy="364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文本框 48">
            <a:extLst>
              <a:ext uri="{FF2B5EF4-FFF2-40B4-BE49-F238E27FC236}">
                <a16:creationId xmlns:a16="http://schemas.microsoft.com/office/drawing/2014/main" id="{9CCC70C2-FD01-A851-07F1-A210A1A1F918}"/>
              </a:ext>
            </a:extLst>
          </p:cNvPr>
          <p:cNvSpPr txBox="1"/>
          <p:nvPr/>
        </p:nvSpPr>
        <p:spPr>
          <a:xfrm>
            <a:off x="6678011" y="814564"/>
            <a:ext cx="61143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Confusion matrix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30E40E6C-EE9E-2FCE-FE6C-86920652236F}"/>
              </a:ext>
            </a:extLst>
          </p:cNvPr>
          <p:cNvSpPr txBox="1"/>
          <p:nvPr/>
        </p:nvSpPr>
        <p:spPr>
          <a:xfrm>
            <a:off x="11165840" y="6283325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11/16</a:t>
            </a:r>
          </a:p>
        </p:txBody>
      </p:sp>
    </p:spTree>
    <p:extLst>
      <p:ext uri="{BB962C8B-B14F-4D97-AF65-F5344CB8AC3E}">
        <p14:creationId xmlns:p14="http://schemas.microsoft.com/office/powerpoint/2010/main" val="2992215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99AF4-578A-088F-CF4C-4C507EEE4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A22F295-A8E8-FE71-3FCE-F24DE5FBAF50}"/>
              </a:ext>
            </a:extLst>
          </p:cNvPr>
          <p:cNvSpPr txBox="1"/>
          <p:nvPr/>
        </p:nvSpPr>
        <p:spPr>
          <a:xfrm>
            <a:off x="11165840" y="6283325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12/16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9F21A07-B210-5F3B-6971-F7655B1C2C77}"/>
              </a:ext>
            </a:extLst>
          </p:cNvPr>
          <p:cNvCxnSpPr/>
          <p:nvPr/>
        </p:nvCxnSpPr>
        <p:spPr>
          <a:xfrm>
            <a:off x="-30480" y="837844"/>
            <a:ext cx="122224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71737B6C-D2A9-A2E4-224F-1AE47E51EC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33" y="97669"/>
            <a:ext cx="1767907" cy="6463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DE2F38F-1BCE-05D2-F645-B6FAF7253C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7069" y="0"/>
            <a:ext cx="1015766" cy="83196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8BF13BF-3A97-04E2-032F-0550FEDABDFC}"/>
              </a:ext>
            </a:extLst>
          </p:cNvPr>
          <p:cNvSpPr txBox="1"/>
          <p:nvPr/>
        </p:nvSpPr>
        <p:spPr>
          <a:xfrm>
            <a:off x="94306" y="0"/>
            <a:ext cx="6916093" cy="5346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</a:rPr>
              <a:t>Performance (</a:t>
            </a:r>
            <a:r>
              <a:rPr lang="en-US" altLang="zh-CN" sz="2800" dirty="0">
                <a:latin typeface="Arial" panose="020B0604020202020204" pitchFamily="34" charset="0"/>
              </a:rPr>
              <a:t>Classification</a:t>
            </a:r>
            <a:r>
              <a:rPr lang="en-US" altLang="zh-CN" sz="2800" b="1" dirty="0"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6079F29-6B39-05CB-D524-2DA90F0786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834" y="843729"/>
            <a:ext cx="3204296" cy="23729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2195C14-0FC2-1732-9F74-6753F854B7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6941" y="1242615"/>
            <a:ext cx="5614711" cy="1773067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53BB687E-EC13-1F34-EC5F-47BD92E891F6}"/>
              </a:ext>
            </a:extLst>
          </p:cNvPr>
          <p:cNvSpPr txBox="1"/>
          <p:nvPr/>
        </p:nvSpPr>
        <p:spPr>
          <a:xfrm>
            <a:off x="5726824" y="925804"/>
            <a:ext cx="6114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GBNCC results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98C5712-0202-BCDA-C13B-86C7432A49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34" y="3541099"/>
            <a:ext cx="4927037" cy="284830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5E09375-1BBF-ED03-D006-8E9181AE85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0875" y="4394634"/>
            <a:ext cx="2419048" cy="139047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BB229EC-1BD6-C5AD-9875-F8226AC9EE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2059" y="4365632"/>
            <a:ext cx="2400000" cy="1409524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407DFCCE-2134-8BF4-E7C5-17EDEAB36250}"/>
              </a:ext>
            </a:extLst>
          </p:cNvPr>
          <p:cNvSpPr txBox="1"/>
          <p:nvPr/>
        </p:nvSpPr>
        <p:spPr>
          <a:xfrm>
            <a:off x="5728982" y="4025302"/>
            <a:ext cx="1460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Fundamental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EEE7267-5BC4-A230-A233-879F35EF4C1F}"/>
              </a:ext>
            </a:extLst>
          </p:cNvPr>
          <p:cNvSpPr txBox="1"/>
          <p:nvPr/>
        </p:nvSpPr>
        <p:spPr>
          <a:xfrm>
            <a:off x="8477437" y="4025302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Harmonic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417B8AB-826C-87E3-6419-DB076F61240F}"/>
              </a:ext>
            </a:extLst>
          </p:cNvPr>
          <p:cNvSpPr txBox="1"/>
          <p:nvPr/>
        </p:nvSpPr>
        <p:spPr>
          <a:xfrm>
            <a:off x="6628560" y="5755730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959E6B43-173B-F3AE-EAFB-86672985A4FE}"/>
              </a:ext>
            </a:extLst>
          </p:cNvPr>
          <p:cNvSpPr txBox="1"/>
          <p:nvPr/>
        </p:nvSpPr>
        <p:spPr>
          <a:xfrm>
            <a:off x="9387901" y="5740341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F8EC127-D7E9-6206-D9B5-62CC13AE895C}"/>
              </a:ext>
            </a:extLst>
          </p:cNvPr>
          <p:cNvSpPr txBox="1"/>
          <p:nvPr/>
        </p:nvSpPr>
        <p:spPr>
          <a:xfrm>
            <a:off x="593834" y="3216722"/>
            <a:ext cx="206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PICS Architecture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FF2A11D1-D8DD-680D-B5B5-192EA0E1B0CE}"/>
              </a:ext>
            </a:extLst>
          </p:cNvPr>
          <p:cNvSpPr txBox="1"/>
          <p:nvPr/>
        </p:nvSpPr>
        <p:spPr>
          <a:xfrm>
            <a:off x="593833" y="6389404"/>
            <a:ext cx="220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MULTI Architecture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93BFECE8-D210-1211-BE19-D431718F1E18}"/>
              </a:ext>
            </a:extLst>
          </p:cNvPr>
          <p:cNvSpPr txBox="1"/>
          <p:nvPr/>
        </p:nvSpPr>
        <p:spPr>
          <a:xfrm>
            <a:off x="5721817" y="3142899"/>
            <a:ext cx="6115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The PICS AI considers both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time and frequency features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, while MULTI focuses only on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time-domain features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AF2194DF-4BCC-86E9-1A4A-704E1497B183}"/>
              </a:ext>
            </a:extLst>
          </p:cNvPr>
          <p:cNvSpPr txBox="1"/>
          <p:nvPr/>
        </p:nvSpPr>
        <p:spPr>
          <a:xfrm>
            <a:off x="2457009" y="3234647"/>
            <a:ext cx="61150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Credit: 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Zhu W. W., et al., 2014</a:t>
            </a:r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6BDE4427-638F-8747-D828-2F15A2A563A1}"/>
              </a:ext>
            </a:extLst>
          </p:cNvPr>
          <p:cNvSpPr/>
          <p:nvPr/>
        </p:nvSpPr>
        <p:spPr>
          <a:xfrm>
            <a:off x="1881767" y="1655945"/>
            <a:ext cx="328033" cy="3143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B3AA6AEE-6D0F-1B55-758C-9F6710950822}"/>
              </a:ext>
            </a:extLst>
          </p:cNvPr>
          <p:cNvSpPr/>
          <p:nvPr/>
        </p:nvSpPr>
        <p:spPr>
          <a:xfrm>
            <a:off x="1127841" y="1657976"/>
            <a:ext cx="328033" cy="3143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08AACF71-BA7B-D181-6616-DEC8252844E5}"/>
              </a:ext>
            </a:extLst>
          </p:cNvPr>
          <p:cNvSpPr txBox="1"/>
          <p:nvPr/>
        </p:nvSpPr>
        <p:spPr>
          <a:xfrm>
            <a:off x="3755532" y="1497637"/>
            <a:ext cx="20088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ANN: profile</a:t>
            </a: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CNN: time vs phase</a:t>
            </a: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Time-domain score:</a:t>
            </a: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(ANN + CNN) / 2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2403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3EDB3-F7A7-A6AE-0E7C-D889C5F2F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E914C87-D9C0-06CB-0850-94AC1D9ACDCF}"/>
              </a:ext>
            </a:extLst>
          </p:cNvPr>
          <p:cNvSpPr txBox="1"/>
          <p:nvPr/>
        </p:nvSpPr>
        <p:spPr>
          <a:xfrm>
            <a:off x="11165840" y="6283325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12/16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9DA92B0-2A50-0009-B19C-5CFC5A0CFFEC}"/>
              </a:ext>
            </a:extLst>
          </p:cNvPr>
          <p:cNvCxnSpPr/>
          <p:nvPr/>
        </p:nvCxnSpPr>
        <p:spPr>
          <a:xfrm>
            <a:off x="-30480" y="837844"/>
            <a:ext cx="122224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3C8EBD8F-F33C-4A13-6787-878D8453B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33" y="97669"/>
            <a:ext cx="1767907" cy="6463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C7F83A7-E865-50CF-2DC7-933BBD076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7069" y="0"/>
            <a:ext cx="1015766" cy="83196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310DB40-F852-BED9-37C7-89747BD989DD}"/>
              </a:ext>
            </a:extLst>
          </p:cNvPr>
          <p:cNvSpPr txBox="1"/>
          <p:nvPr/>
        </p:nvSpPr>
        <p:spPr>
          <a:xfrm>
            <a:off x="94306" y="0"/>
            <a:ext cx="6916093" cy="5346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</a:rPr>
              <a:t>Performance (</a:t>
            </a:r>
            <a:r>
              <a:rPr lang="en-US" altLang="zh-CN" sz="2800" dirty="0">
                <a:latin typeface="Arial" panose="020B0604020202020204" pitchFamily="34" charset="0"/>
              </a:rPr>
              <a:t>Classification</a:t>
            </a:r>
            <a:r>
              <a:rPr lang="en-US" altLang="zh-CN" sz="2800" b="1" dirty="0"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09CE4C8-A69C-CE25-D07D-CA44EF8DCF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834" y="843729"/>
            <a:ext cx="3204296" cy="2372993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7EEA8E30-4B16-87CD-1813-7C07FFD1F1ED}"/>
              </a:ext>
            </a:extLst>
          </p:cNvPr>
          <p:cNvSpPr txBox="1"/>
          <p:nvPr/>
        </p:nvSpPr>
        <p:spPr>
          <a:xfrm>
            <a:off x="593834" y="3216722"/>
            <a:ext cx="206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PICS Architecture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C47D855F-5D90-03F8-49C8-D274516770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6941" y="1242615"/>
            <a:ext cx="5614711" cy="1773067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53CDB1F8-F0F1-F047-7EE6-BF1EE68D9E3F}"/>
              </a:ext>
            </a:extLst>
          </p:cNvPr>
          <p:cNvSpPr txBox="1"/>
          <p:nvPr/>
        </p:nvSpPr>
        <p:spPr>
          <a:xfrm>
            <a:off x="5726824" y="925804"/>
            <a:ext cx="6114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GBNCC results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A9623E1-505C-A37F-DD8E-506A73C179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34" y="3541099"/>
            <a:ext cx="4927037" cy="2848305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9E8AB84E-3066-7549-CFD4-B228AFD20ECF}"/>
              </a:ext>
            </a:extLst>
          </p:cNvPr>
          <p:cNvSpPr txBox="1"/>
          <p:nvPr/>
        </p:nvSpPr>
        <p:spPr>
          <a:xfrm>
            <a:off x="593833" y="6389404"/>
            <a:ext cx="220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MULTI Architecture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5713723-7958-042D-C0DA-AA7D60E376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0629" y="3216722"/>
            <a:ext cx="4386895" cy="327194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DF96845-CBE2-D94D-DA2A-A8764BA3A5CE}"/>
              </a:ext>
            </a:extLst>
          </p:cNvPr>
          <p:cNvSpPr txBox="1"/>
          <p:nvPr/>
        </p:nvSpPr>
        <p:spPr>
          <a:xfrm>
            <a:off x="10187282" y="4011643"/>
            <a:ext cx="21463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narrow-band RFIs</a:t>
            </a:r>
            <a:endParaRPr lang="zh-CN" alt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BB4F386-A6DC-C6FC-3B7C-9F6148B6A9B2}"/>
              </a:ext>
            </a:extLst>
          </p:cNvPr>
          <p:cNvSpPr/>
          <p:nvPr/>
        </p:nvSpPr>
        <p:spPr>
          <a:xfrm>
            <a:off x="7635765" y="4472152"/>
            <a:ext cx="758309" cy="2627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F2EA184A-1C44-0DA0-9CCA-C53B02FCB34F}"/>
              </a:ext>
            </a:extLst>
          </p:cNvPr>
          <p:cNvCxnSpPr>
            <a:cxnSpLocks/>
            <a:stCxn id="13" idx="3"/>
            <a:endCxn id="9" idx="1"/>
          </p:cNvCxnSpPr>
          <p:nvPr/>
        </p:nvCxnSpPr>
        <p:spPr>
          <a:xfrm flipV="1">
            <a:off x="8394074" y="4180920"/>
            <a:ext cx="1793208" cy="42261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>
            <a:extLst>
              <a:ext uri="{FF2B5EF4-FFF2-40B4-BE49-F238E27FC236}">
                <a16:creationId xmlns:a16="http://schemas.microsoft.com/office/drawing/2014/main" id="{2035D81A-B197-4131-3A86-1025BAFE7DFC}"/>
              </a:ext>
            </a:extLst>
          </p:cNvPr>
          <p:cNvSpPr/>
          <p:nvPr/>
        </p:nvSpPr>
        <p:spPr>
          <a:xfrm>
            <a:off x="10342179" y="2346668"/>
            <a:ext cx="425670" cy="5489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9E52BACE-87F2-4E9C-4CAD-BA77ED25AE62}"/>
              </a:ext>
            </a:extLst>
          </p:cNvPr>
          <p:cNvSpPr/>
          <p:nvPr/>
        </p:nvSpPr>
        <p:spPr>
          <a:xfrm>
            <a:off x="1881767" y="1655945"/>
            <a:ext cx="328033" cy="3143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7B457B76-8F92-3426-C2A0-5714B01B349E}"/>
              </a:ext>
            </a:extLst>
          </p:cNvPr>
          <p:cNvSpPr/>
          <p:nvPr/>
        </p:nvSpPr>
        <p:spPr>
          <a:xfrm>
            <a:off x="1127841" y="1657976"/>
            <a:ext cx="328033" cy="3143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4EC92F1-CADC-AB26-5203-121E87EC7E77}"/>
              </a:ext>
            </a:extLst>
          </p:cNvPr>
          <p:cNvSpPr txBox="1"/>
          <p:nvPr/>
        </p:nvSpPr>
        <p:spPr>
          <a:xfrm>
            <a:off x="3755532" y="1497637"/>
            <a:ext cx="20088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ANN: profile</a:t>
            </a: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CNN: time vs phase</a:t>
            </a: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Time-domain score:</a:t>
            </a: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(ANN + CNN) / 2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46287686-52FE-3260-453F-F2F48459539F}"/>
              </a:ext>
            </a:extLst>
          </p:cNvPr>
          <p:cNvSpPr txBox="1"/>
          <p:nvPr/>
        </p:nvSpPr>
        <p:spPr>
          <a:xfrm>
            <a:off x="2457009" y="3234647"/>
            <a:ext cx="61150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Credit: </a:t>
            </a:r>
            <a:r>
              <a:rPr lang="zh-C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Zhu W. W., et al., 2014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509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993DC-5C8A-4B89-DA06-779A536BA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A7C2E33-3CBE-C181-D073-CCA23F86F700}"/>
              </a:ext>
            </a:extLst>
          </p:cNvPr>
          <p:cNvCxnSpPr/>
          <p:nvPr/>
        </p:nvCxnSpPr>
        <p:spPr>
          <a:xfrm>
            <a:off x="-30480" y="837844"/>
            <a:ext cx="122224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796062B5-77F1-F578-DF2A-8868A0D18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33" y="97669"/>
            <a:ext cx="1767907" cy="6463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00E1F90-4786-60FB-750E-ED5A5D763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7069" y="0"/>
            <a:ext cx="1015766" cy="83196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6227950-C342-4E27-F05D-7ED786A5D7D5}"/>
              </a:ext>
            </a:extLst>
          </p:cNvPr>
          <p:cNvSpPr txBox="1"/>
          <p:nvPr/>
        </p:nvSpPr>
        <p:spPr>
          <a:xfrm>
            <a:off x="94306" y="0"/>
            <a:ext cx="6916093" cy="5346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</a:rPr>
              <a:t>Performance (</a:t>
            </a:r>
            <a:r>
              <a:rPr lang="en-US" altLang="zh-CN" sz="2800" dirty="0">
                <a:latin typeface="Arial" panose="020B0604020202020204" pitchFamily="34" charset="0"/>
              </a:rPr>
              <a:t>Classification</a:t>
            </a:r>
            <a:r>
              <a:rPr lang="en-US" altLang="zh-CN" sz="2800" b="1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DE96C66-D1BA-2640-037A-9339A21DA1B6}"/>
              </a:ext>
            </a:extLst>
          </p:cNvPr>
          <p:cNvSpPr txBox="1"/>
          <p:nvPr/>
        </p:nvSpPr>
        <p:spPr>
          <a:xfrm>
            <a:off x="6635796" y="925804"/>
            <a:ext cx="611439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Fine-tuning dataset:</a:t>
            </a:r>
          </a:p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- 200 real pulsars (SMART survey)  </a:t>
            </a:r>
          </a:p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- 500 non-pulsars (SMART survey)  </a:t>
            </a:r>
          </a:p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- 300 simulated pulsars (based on MWA data)  </a:t>
            </a:r>
          </a:p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→ Total: 1,000 samples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(1 :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箭头: 下 16">
            <a:extLst>
              <a:ext uri="{FF2B5EF4-FFF2-40B4-BE49-F238E27FC236}">
                <a16:creationId xmlns:a16="http://schemas.microsoft.com/office/drawing/2014/main" id="{D6230F9F-8C53-D141-C073-F3583F84E85D}"/>
              </a:ext>
            </a:extLst>
          </p:cNvPr>
          <p:cNvSpPr/>
          <p:nvPr/>
        </p:nvSpPr>
        <p:spPr>
          <a:xfrm>
            <a:off x="7976152" y="2403132"/>
            <a:ext cx="373117" cy="339438"/>
          </a:xfrm>
          <a:prstGeom prst="downArrow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567A4E9-547E-B45F-95D3-0F5B48CB886A}"/>
              </a:ext>
            </a:extLst>
          </p:cNvPr>
          <p:cNvSpPr txBox="1"/>
          <p:nvPr/>
        </p:nvSpPr>
        <p:spPr>
          <a:xfrm>
            <a:off x="7221748" y="2742570"/>
            <a:ext cx="24712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Finetuned MULTI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5A47E455-5BDD-D226-C64B-C44305869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9981" y="3169464"/>
            <a:ext cx="1865396" cy="30773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D0EB987-9D18-5B92-2897-DECBD88CBF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6720" y="3111902"/>
            <a:ext cx="2341687" cy="3247697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488CD5F0-E805-2CEF-87AE-D18460A06CCD}"/>
              </a:ext>
            </a:extLst>
          </p:cNvPr>
          <p:cNvSpPr txBox="1"/>
          <p:nvPr/>
        </p:nvSpPr>
        <p:spPr>
          <a:xfrm>
            <a:off x="123223" y="1085036"/>
            <a:ext cx="5660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SMART results (4000 positives; 6000 negatives)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E91A0566-2B82-B0F7-BE53-B61BB33797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550" y="2069409"/>
            <a:ext cx="5507582" cy="2534739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15465264-375E-945D-16A6-E4DCF8B78607}"/>
              </a:ext>
            </a:extLst>
          </p:cNvPr>
          <p:cNvSpPr txBox="1"/>
          <p:nvPr/>
        </p:nvSpPr>
        <p:spPr>
          <a:xfrm>
            <a:off x="947511" y="5507516"/>
            <a:ext cx="44945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Excellent radio environment of MWA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D926CD7-F9F3-1F56-A708-51127BBD18FF}"/>
              </a:ext>
            </a:extLst>
          </p:cNvPr>
          <p:cNvSpPr txBox="1"/>
          <p:nvPr/>
        </p:nvSpPr>
        <p:spPr>
          <a:xfrm>
            <a:off x="2198436" y="6140965"/>
            <a:ext cx="2116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Minimal RFI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箭头: 下 37">
            <a:extLst>
              <a:ext uri="{FF2B5EF4-FFF2-40B4-BE49-F238E27FC236}">
                <a16:creationId xmlns:a16="http://schemas.microsoft.com/office/drawing/2014/main" id="{8D8E470B-EE5A-B29F-9F4D-A7466EE52161}"/>
              </a:ext>
            </a:extLst>
          </p:cNvPr>
          <p:cNvSpPr/>
          <p:nvPr/>
        </p:nvSpPr>
        <p:spPr>
          <a:xfrm>
            <a:off x="2694980" y="5857581"/>
            <a:ext cx="373117" cy="339438"/>
          </a:xfrm>
          <a:prstGeom prst="downArrow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7E1BC7F-B748-B1C6-EBD9-BD637D9443E6}"/>
              </a:ext>
            </a:extLst>
          </p:cNvPr>
          <p:cNvSpPr txBox="1"/>
          <p:nvPr/>
        </p:nvSpPr>
        <p:spPr>
          <a:xfrm>
            <a:off x="186285" y="1486188"/>
            <a:ext cx="6114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4,000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positives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from 86 known pulsars 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via MWA's strong sidelobes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2413CF0-DA36-52BD-326C-EA3E9AFFABA2}"/>
              </a:ext>
            </a:extLst>
          </p:cNvPr>
          <p:cNvSpPr txBox="1"/>
          <p:nvPr/>
        </p:nvSpPr>
        <p:spPr>
          <a:xfrm>
            <a:off x="158551" y="4584186"/>
            <a:ext cx="61421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Both models use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time-domain features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for classification.</a:t>
            </a:r>
          </a:p>
          <a:p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The numbers indicate the counts of correctly classified positive samples and misclassified negative samples.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5EFCE8AE-777F-C4E6-5AA7-7C57B6083CAF}"/>
              </a:ext>
            </a:extLst>
          </p:cNvPr>
          <p:cNvSpPr txBox="1"/>
          <p:nvPr/>
        </p:nvSpPr>
        <p:spPr>
          <a:xfrm>
            <a:off x="11165840" y="6283325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13/16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857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F11A8-7B3B-6CA1-EEEC-7538D67E0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68ADB9A-F65C-335D-E0EE-2F3D13ADB4B6}"/>
              </a:ext>
            </a:extLst>
          </p:cNvPr>
          <p:cNvSpPr txBox="1"/>
          <p:nvPr/>
        </p:nvSpPr>
        <p:spPr>
          <a:xfrm>
            <a:off x="11165840" y="6283325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14/16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5432307-3E07-7DB4-4BC0-6531C309C2F7}"/>
              </a:ext>
            </a:extLst>
          </p:cNvPr>
          <p:cNvSpPr txBox="1"/>
          <p:nvPr/>
        </p:nvSpPr>
        <p:spPr>
          <a:xfrm>
            <a:off x="94306" y="0"/>
            <a:ext cx="8040701" cy="5346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</a:rPr>
              <a:t>Performance (</a:t>
            </a:r>
            <a:r>
              <a:rPr lang="en-US" altLang="zh-CN" sz="2800" dirty="0">
                <a:latin typeface="Arial" panose="020B0604020202020204" pitchFamily="34" charset="0"/>
              </a:rPr>
              <a:t>Fold Acceleration ratio</a:t>
            </a:r>
            <a:r>
              <a:rPr lang="en-US" altLang="zh-CN" sz="2800" b="1" dirty="0">
                <a:latin typeface="Arial" panose="020B0604020202020204" pitchFamily="34" charset="0"/>
              </a:rPr>
              <a:t>)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42B8FDB-ED1E-592B-B46A-DF45AC07AF25}"/>
              </a:ext>
            </a:extLst>
          </p:cNvPr>
          <p:cNvCxnSpPr/>
          <p:nvPr/>
        </p:nvCxnSpPr>
        <p:spPr>
          <a:xfrm>
            <a:off x="-30480" y="837844"/>
            <a:ext cx="122224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A06863D2-A243-0C34-9BF4-CA130250D5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33" y="97669"/>
            <a:ext cx="1767907" cy="64633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59CE26E-8B2D-9247-1CAE-5F5F3A1A06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7069" y="0"/>
            <a:ext cx="1015766" cy="83196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A42B44E-4C8D-5877-D0AE-5C95C0958D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376" y="931689"/>
            <a:ext cx="6234700" cy="73971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A3C90643-721B-0677-B7D3-C7D14835ABE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92376" y="2199783"/>
            <a:ext cx="884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N</a:t>
            </a:r>
            <a:r>
              <a:rPr lang="en-US" altLang="zh-CN" baseline="-25000" dirty="0"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 is the number of candidates generated by PRESTO</a:t>
            </a:r>
            <a:endParaRPr lang="en-US" altLang="zh-CN" baseline="-25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ACEBB43-C5DF-93E2-14C0-2268943F9FC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92376" y="2589054"/>
            <a:ext cx="884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N</a:t>
            </a:r>
            <a:r>
              <a:rPr lang="en-US" altLang="zh-CN" baseline="-2500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 is the number of candidates that require folding after AI model filtering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84DDECB-5905-E21B-02A2-78856AEE54AE}"/>
              </a:ext>
            </a:extLst>
          </p:cNvPr>
          <p:cNvSpPr txBox="1"/>
          <p:nvPr/>
        </p:nvSpPr>
        <p:spPr>
          <a:xfrm>
            <a:off x="192376" y="1621675"/>
            <a:ext cx="92321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The time required to fold the de-dispersed time series data (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</a:t>
            </a:r>
            <a:r>
              <a:rPr lang="en-US" altLang="zh-CN" baseline="-25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) is much shorter than the time required to fold the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data (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</a:t>
            </a:r>
            <a:r>
              <a:rPr lang="en-US" altLang="zh-CN" baseline="-250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10C77BA-6907-97C3-AC6F-DAF0958F435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92376" y="2957992"/>
            <a:ext cx="6933638" cy="2552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DATA</a:t>
            </a:r>
            <a:r>
              <a:rPr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 FAST</a:t>
            </a:r>
            <a:r>
              <a: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M5 (NGC 5904) 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includes </a:t>
            </a:r>
            <a:r>
              <a: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seven known pulsars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~ 30 mins = 545</a:t>
            </a:r>
            <a:r>
              <a: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GB</a:t>
            </a:r>
          </a:p>
          <a:p>
            <a:pPr indent="0" fontAlgn="auto">
              <a:lnSpc>
                <a:spcPct val="150000"/>
              </a:lnSpc>
            </a:pPr>
            <a:r>
              <a:rPr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T0 : 1h10min35s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ime series data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545GB/4096/4=34MB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T1 : 6.45s</a:t>
            </a:r>
          </a:p>
          <a:p>
            <a:pPr indent="0" fontAlgn="auto">
              <a:lnSpc>
                <a:spcPct val="150000"/>
              </a:lnSpc>
            </a:pPr>
            <a:endParaRPr lang="en-US" altLang="zh-CN" sz="20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6278643-7FBF-F6D0-BBDC-EE93225E300A}"/>
              </a:ext>
            </a:extLst>
          </p:cNvPr>
          <p:cNvSpPr txBox="1"/>
          <p:nvPr/>
        </p:nvSpPr>
        <p:spPr>
          <a:xfrm>
            <a:off x="3220479" y="3327324"/>
            <a:ext cx="6114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(DM range from 29.31 to 30.05 pc cm−3)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F4B93D4-B88C-B4E5-A63E-939D5646A6B5}"/>
              </a:ext>
            </a:extLst>
          </p:cNvPr>
          <p:cNvSpPr txBox="1"/>
          <p:nvPr/>
        </p:nvSpPr>
        <p:spPr>
          <a:xfrm>
            <a:off x="3220479" y="3716595"/>
            <a:ext cx="6114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29.05 to 30.25 pc cm</a:t>
            </a:r>
            <a:r>
              <a:rPr lang="en-US" altLang="zh-CN" baseline="30000" dirty="0">
                <a:latin typeface="Arial" panose="020B0604020202020204" pitchFamily="34" charset="0"/>
                <a:cs typeface="Arial" panose="020B0604020202020204" pitchFamily="34" charset="0"/>
              </a:rPr>
              <a:t>−3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 steps of 0.15 pc cm</a:t>
            </a:r>
            <a:r>
              <a:rPr lang="en-US" altLang="zh-CN" baseline="30000" dirty="0">
                <a:latin typeface="Arial" panose="020B0604020202020204" pitchFamily="34" charset="0"/>
                <a:cs typeface="Arial" panose="020B0604020202020204" pitchFamily="34" charset="0"/>
              </a:rPr>
              <a:t>−3</a:t>
            </a:r>
            <a:endParaRPr lang="zh-CN" alt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8653A1B-588D-47BB-100F-BA149FEDA93D}"/>
              </a:ext>
            </a:extLst>
          </p:cNvPr>
          <p:cNvSpPr txBox="1"/>
          <p:nvPr/>
        </p:nvSpPr>
        <p:spPr>
          <a:xfrm>
            <a:off x="3220479" y="4017704"/>
            <a:ext cx="6114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-zmax 500 and -wmax 500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6674563-6A09-B850-3965-B62EA187D67C}"/>
              </a:ext>
            </a:extLst>
          </p:cNvPr>
          <p:cNvSpPr txBox="1"/>
          <p:nvPr/>
        </p:nvSpPr>
        <p:spPr>
          <a:xfrm>
            <a:off x="3220479" y="4318813"/>
            <a:ext cx="6114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ACCEL_sift.py (remove candidates)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87B3441-7BC2-DA4C-2DDE-89913C81EA45}"/>
              </a:ext>
            </a:extLst>
          </p:cNvPr>
          <p:cNvSpPr txBox="1"/>
          <p:nvPr/>
        </p:nvSpPr>
        <p:spPr>
          <a:xfrm>
            <a:off x="3220478" y="4688145"/>
            <a:ext cx="73686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remaining 1,006 candidates include five known pulsars.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ACA8C90-4182-02A1-1E51-4F14953A5507}"/>
              </a:ext>
            </a:extLst>
          </p:cNvPr>
          <p:cNvSpPr txBox="1"/>
          <p:nvPr/>
        </p:nvSpPr>
        <p:spPr>
          <a:xfrm>
            <a:off x="3220479" y="5051659"/>
            <a:ext cx="764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0.5 Threshold → 113 candidates (including five 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known pulsars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4B87DF5-5C05-BA22-4994-8C03C8D13148}"/>
              </a:ext>
            </a:extLst>
          </p:cNvPr>
          <p:cNvSpPr txBox="1"/>
          <p:nvPr/>
        </p:nvSpPr>
        <p:spPr>
          <a:xfrm>
            <a:off x="3209995" y="5729327"/>
            <a:ext cx="58227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ing AI, the parameters requiring folding were reduced by a factor of 10, resulting in a tenfold acceleration of the folding process.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3419F98-23E0-843B-9833-EFB523429540}"/>
              </a:ext>
            </a:extLst>
          </p:cNvPr>
          <p:cNvSpPr/>
          <p:nvPr/>
        </p:nvSpPr>
        <p:spPr>
          <a:xfrm>
            <a:off x="3268716" y="3716595"/>
            <a:ext cx="5265683" cy="97155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65F7959C-9036-31DA-46F0-759C2A6B5057}"/>
              </a:ext>
            </a:extLst>
          </p:cNvPr>
          <p:cNvSpPr txBox="1"/>
          <p:nvPr/>
        </p:nvSpPr>
        <p:spPr>
          <a:xfrm>
            <a:off x="8582636" y="4007735"/>
            <a:ext cx="36124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Parameters</a:t>
            </a:r>
            <a:endParaRPr lang="zh-CN" alt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9D2E5E69-EA7C-33D0-7CB0-424578457B06}"/>
              </a:ext>
            </a:extLst>
          </p:cNvPr>
          <p:cNvSpPr txBox="1"/>
          <p:nvPr/>
        </p:nvSpPr>
        <p:spPr>
          <a:xfrm>
            <a:off x="3209995" y="5370877"/>
            <a:ext cx="6114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Acceleration ratio: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 / 1006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1F637275-97F7-9436-26DF-1E6533A55B7F}"/>
              </a:ext>
            </a:extLst>
          </p:cNvPr>
          <p:cNvSpPr txBox="1"/>
          <p:nvPr/>
        </p:nvSpPr>
        <p:spPr>
          <a:xfrm>
            <a:off x="7613242" y="3170915"/>
            <a:ext cx="40217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Restricted parameter space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E4BC11C0-0B13-DDC2-E4A8-99105B4752EB}"/>
              </a:ext>
            </a:extLst>
          </p:cNvPr>
          <p:cNvCxnSpPr>
            <a:cxnSpLocks/>
          </p:cNvCxnSpPr>
          <p:nvPr/>
        </p:nvCxnSpPr>
        <p:spPr>
          <a:xfrm>
            <a:off x="249433" y="3053274"/>
            <a:ext cx="11752067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53053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B2468-17FB-E6A4-65A9-DBC39A254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652115E-73DE-6AF9-4AFD-9437476687A3}"/>
              </a:ext>
            </a:extLst>
          </p:cNvPr>
          <p:cNvSpPr txBox="1"/>
          <p:nvPr/>
        </p:nvSpPr>
        <p:spPr>
          <a:xfrm>
            <a:off x="11165840" y="6283325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15/16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86BFA0A-3619-C508-AE97-32C448FCB2A8}"/>
              </a:ext>
            </a:extLst>
          </p:cNvPr>
          <p:cNvCxnSpPr/>
          <p:nvPr/>
        </p:nvCxnSpPr>
        <p:spPr>
          <a:xfrm>
            <a:off x="-30480" y="837844"/>
            <a:ext cx="122224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FF05215D-B8E3-4C5B-9E8E-DA2C23490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33" y="97669"/>
            <a:ext cx="1767907" cy="64633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DFE3BFA-F51C-DDA6-83A5-34CC7967B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7069" y="0"/>
            <a:ext cx="1015766" cy="8319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93606AF-DE2B-51B0-312E-2F83038B4A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9517" y="1004116"/>
            <a:ext cx="6283014" cy="3290666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9A0FB309-7E63-EB43-345E-AA680071D0D7}"/>
              </a:ext>
            </a:extLst>
          </p:cNvPr>
          <p:cNvSpPr/>
          <p:nvPr/>
        </p:nvSpPr>
        <p:spPr>
          <a:xfrm>
            <a:off x="9001024" y="3429000"/>
            <a:ext cx="560672" cy="4161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994D545-293E-161B-05E7-1193F190A8D2}"/>
              </a:ext>
            </a:extLst>
          </p:cNvPr>
          <p:cNvSpPr txBox="1"/>
          <p:nvPr/>
        </p:nvSpPr>
        <p:spPr>
          <a:xfrm>
            <a:off x="94306" y="0"/>
            <a:ext cx="8040701" cy="5346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</a:rPr>
              <a:t>Performance (</a:t>
            </a:r>
            <a:r>
              <a:rPr lang="en-US" altLang="zh-CN" sz="2800" dirty="0">
                <a:latin typeface="Arial" panose="020B0604020202020204" pitchFamily="34" charset="0"/>
              </a:rPr>
              <a:t>Fold Acceleration ratio</a:t>
            </a:r>
            <a:r>
              <a:rPr lang="en-US" altLang="zh-CN" sz="2800" b="1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5D17117-5CA0-3251-625C-DF130B905938}"/>
              </a:ext>
            </a:extLst>
          </p:cNvPr>
          <p:cNvSpPr txBox="1"/>
          <p:nvPr/>
        </p:nvSpPr>
        <p:spPr>
          <a:xfrm>
            <a:off x="140576" y="775169"/>
            <a:ext cx="6114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Large-scale parameter space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C95E3DE-66A0-0EA5-B2A6-BBD350598CAF}"/>
              </a:ext>
            </a:extLst>
          </p:cNvPr>
          <p:cNvSpPr txBox="1"/>
          <p:nvPr/>
        </p:nvSpPr>
        <p:spPr>
          <a:xfrm>
            <a:off x="204952" y="1183025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G13 (Obs. ID 1267459328)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EADF315-BE84-6CB6-5D9A-255E48A7DBBD}"/>
              </a:ext>
            </a:extLst>
          </p:cNvPr>
          <p:cNvSpPr txBox="1"/>
          <p:nvPr/>
        </p:nvSpPr>
        <p:spPr>
          <a:xfrm>
            <a:off x="204952" y="1452931"/>
            <a:ext cx="6114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(including 43 detectable known pulsars)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0083EE0-88ED-790B-87D4-08873CDE0D18}"/>
              </a:ext>
            </a:extLst>
          </p:cNvPr>
          <p:cNvSpPr txBox="1"/>
          <p:nvPr/>
        </p:nvSpPr>
        <p:spPr>
          <a:xfrm>
            <a:off x="249879" y="3446667"/>
            <a:ext cx="71182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Beamformed data of 43 known pulsars: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25,691 potential DM-period combinations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0.5 Threshold → 436 candidates for further folding with the full data 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(including the fundamental candidates of all 43 known pulsars,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as well as some harmonic candidates)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Acceleration ratio: 436 / 25,691 =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1.69 % 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393B0A2-C077-F528-183E-E7DEE523C0AF}"/>
              </a:ext>
            </a:extLst>
          </p:cNvPr>
          <p:cNvSpPr txBox="1"/>
          <p:nvPr/>
        </p:nvSpPr>
        <p:spPr>
          <a:xfrm>
            <a:off x="331076" y="2207652"/>
            <a:ext cx="6114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DM range of 0-500 pc cm</a:t>
            </a:r>
            <a:r>
              <a:rPr lang="en-US" altLang="zh-CN" baseline="30000" dirty="0">
                <a:latin typeface="Arial" panose="020B0604020202020204" pitchFamily="34" charset="0"/>
                <a:cs typeface="Arial" panose="020B0604020202020204" pitchFamily="34" charset="0"/>
              </a:rPr>
              <a:t>−3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with a total of 6,624 trials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2DB9ADC-0B6C-DD8F-FD04-54B7CE6920B5}"/>
              </a:ext>
            </a:extLst>
          </p:cNvPr>
          <p:cNvSpPr txBox="1"/>
          <p:nvPr/>
        </p:nvSpPr>
        <p:spPr>
          <a:xfrm>
            <a:off x="8482065" y="4091721"/>
            <a:ext cx="1766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SMART Survey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A1A4228-F120-CAAD-2F6B-5BDC866B7D89}"/>
              </a:ext>
            </a:extLst>
          </p:cNvPr>
          <p:cNvSpPr txBox="1"/>
          <p:nvPr/>
        </p:nvSpPr>
        <p:spPr>
          <a:xfrm>
            <a:off x="331076" y="2602875"/>
            <a:ext cx="6114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"-zmax 100,-numharm 16 and-sigma 2.0"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E0A46E0-74CC-ECA1-32CE-2F5AB421FBAB}"/>
              </a:ext>
            </a:extLst>
          </p:cNvPr>
          <p:cNvSpPr txBox="1"/>
          <p:nvPr/>
        </p:nvSpPr>
        <p:spPr>
          <a:xfrm>
            <a:off x="331076" y="2955254"/>
            <a:ext cx="6114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ACCEL_sift.py (remove candidates)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A99C405-061B-C3CB-7656-A3BDD1B133C8}"/>
              </a:ext>
            </a:extLst>
          </p:cNvPr>
          <p:cNvSpPr/>
          <p:nvPr/>
        </p:nvSpPr>
        <p:spPr>
          <a:xfrm>
            <a:off x="331076" y="2221405"/>
            <a:ext cx="5528441" cy="118027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F95641B-680E-A6A9-03B5-A7411B496399}"/>
              </a:ext>
            </a:extLst>
          </p:cNvPr>
          <p:cNvSpPr txBox="1"/>
          <p:nvPr/>
        </p:nvSpPr>
        <p:spPr>
          <a:xfrm>
            <a:off x="249879" y="1875939"/>
            <a:ext cx="36124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Parameters</a:t>
            </a:r>
            <a:endParaRPr lang="zh-CN" alt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2DF9CF7-218C-E4ED-74EC-05CEF0139C41}"/>
              </a:ext>
            </a:extLst>
          </p:cNvPr>
          <p:cNvSpPr txBox="1"/>
          <p:nvPr/>
        </p:nvSpPr>
        <p:spPr>
          <a:xfrm>
            <a:off x="249879" y="5326468"/>
            <a:ext cx="73106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Blind search of 960 pointings: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569,869 potential DM-period combinations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0.5 Threshold → 6,478 candidates for further folding with the full data 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Acceleration ratio: 6,478 / 569,869 =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1.14 %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F4D6BB06-4AE9-3226-587D-BAE358D54EF7}"/>
              </a:ext>
            </a:extLst>
          </p:cNvPr>
          <p:cNvCxnSpPr>
            <a:cxnSpLocks/>
          </p:cNvCxnSpPr>
          <p:nvPr/>
        </p:nvCxnSpPr>
        <p:spPr>
          <a:xfrm>
            <a:off x="331076" y="5252188"/>
            <a:ext cx="7115503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66EBB6B1-317F-4F8B-52A2-18E713E82B0A}"/>
              </a:ext>
            </a:extLst>
          </p:cNvPr>
          <p:cNvSpPr txBox="1"/>
          <p:nvPr/>
        </p:nvSpPr>
        <p:spPr>
          <a:xfrm>
            <a:off x="4434568" y="4808577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60× faster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5271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2EF65-6C3E-B594-DC0E-BD3BEDB76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D0A5DF09-EDB9-8BA1-CECE-118CDB29778E}"/>
              </a:ext>
            </a:extLst>
          </p:cNvPr>
          <p:cNvCxnSpPr/>
          <p:nvPr/>
        </p:nvCxnSpPr>
        <p:spPr>
          <a:xfrm>
            <a:off x="-30480" y="837844"/>
            <a:ext cx="122224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1D4AEEC5-EBA0-6002-AE27-CAF9A45C0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33" y="97669"/>
            <a:ext cx="1767907" cy="64633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B44B677-BAF0-8DC8-A271-7C741011C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7069" y="0"/>
            <a:ext cx="1015766" cy="83196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D39A609-0AEA-7B23-7B02-CE7617DC0FC3}"/>
              </a:ext>
            </a:extLst>
          </p:cNvPr>
          <p:cNvSpPr txBox="1"/>
          <p:nvPr/>
        </p:nvSpPr>
        <p:spPr>
          <a:xfrm>
            <a:off x="94306" y="0"/>
            <a:ext cx="8040701" cy="5346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</a:rPr>
              <a:t>SUMMARY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2DD1562-09C4-5CF3-3069-E895F4A8AFB9}"/>
              </a:ext>
            </a:extLst>
          </p:cNvPr>
          <p:cNvSpPr txBox="1"/>
          <p:nvPr/>
        </p:nvSpPr>
        <p:spPr>
          <a:xfrm>
            <a:off x="205466" y="1194564"/>
            <a:ext cx="73274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AI-Accelerated Pulsar Search for next-gen pulsar surveys 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E3478A9-8B09-B931-7B67-3901ECBA83EB}"/>
              </a:ext>
            </a:extLst>
          </p:cNvPr>
          <p:cNvSpPr txBox="1"/>
          <p:nvPr/>
        </p:nvSpPr>
        <p:spPr>
          <a:xfrm>
            <a:off x="205468" y="1908407"/>
            <a:ext cx="10310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MWA-SMART Survey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: large FoV → faster surveys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8DD60C0-3604-86DB-D7D2-B67446065B4D}"/>
              </a:ext>
            </a:extLst>
          </p:cNvPr>
          <p:cNvSpPr txBox="1"/>
          <p:nvPr/>
        </p:nvSpPr>
        <p:spPr>
          <a:xfrm>
            <a:off x="205467" y="2403159"/>
            <a:ext cx="92196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: Longer observations → larger data → folding step dominates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5DBC812-7780-1A9E-2EFF-1B3BD1938D8A}"/>
              </a:ext>
            </a:extLst>
          </p:cNvPr>
          <p:cNvSpPr txBox="1"/>
          <p:nvPr/>
        </p:nvSpPr>
        <p:spPr>
          <a:xfrm>
            <a:off x="205466" y="2957624"/>
            <a:ext cx="121552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Key Innovations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+mj-lt"/>
              <a:buAutoNum type="arabicPeriod"/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Pre-fold snapshot candidates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→ Folding step efficiency ×60 on SMART-scale parameter space</a:t>
            </a:r>
          </a:p>
          <a:p>
            <a:pPr>
              <a:buFont typeface="+mj-lt"/>
              <a:buAutoNum type="arabicPeriod"/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Simulation and Fine-tuning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→ Addresses sample scarcity and fine-tunes the model for new telescopes</a:t>
            </a:r>
          </a:p>
          <a:p>
            <a:pPr>
              <a:buFont typeface="+mj-lt"/>
              <a:buAutoNum type="arabicPeriod"/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Hybrid network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→ Robust and generalizable across telescopes and input sizes, &gt;98.44% recall, &gt;98% accuracy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A635811-F336-D980-527B-581AB05D5059}"/>
              </a:ext>
            </a:extLst>
          </p:cNvPr>
          <p:cNvSpPr txBox="1"/>
          <p:nvPr/>
        </p:nvSpPr>
        <p:spPr>
          <a:xfrm>
            <a:off x="205466" y="4514672"/>
            <a:ext cx="96556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he methodology establishes a reliable path-way for deploying an AI model in pulsar surveys of next-generation telescopes such as the SKA.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821F2E7-A6E9-0D0B-DB22-2E23A0051EE4}"/>
              </a:ext>
            </a:extLst>
          </p:cNvPr>
          <p:cNvSpPr txBox="1"/>
          <p:nvPr/>
        </p:nvSpPr>
        <p:spPr>
          <a:xfrm>
            <a:off x="11165840" y="6283325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16/16</a:t>
            </a:r>
          </a:p>
        </p:txBody>
      </p:sp>
    </p:spTree>
    <p:extLst>
      <p:ext uri="{BB962C8B-B14F-4D97-AF65-F5344CB8AC3E}">
        <p14:creationId xmlns:p14="http://schemas.microsoft.com/office/powerpoint/2010/main" val="3421427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165840" y="6283325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01/16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4308" y="0"/>
            <a:ext cx="2381250" cy="5346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</a:rPr>
              <a:t>Background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-30480" y="837844"/>
            <a:ext cx="122224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>
            <p:custDataLst>
              <p:tags r:id="rId2"/>
            </p:custDataLst>
          </p:nvPr>
        </p:nvSpPr>
        <p:spPr>
          <a:xfrm>
            <a:off x="1832610" y="2552700"/>
            <a:ext cx="1644015" cy="914400"/>
          </a:xfrm>
          <a:prstGeom prst="roundRect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Data</a:t>
            </a:r>
          </a:p>
        </p:txBody>
      </p:sp>
      <p:sp>
        <p:nvSpPr>
          <p:cNvPr id="11" name="右箭头 10"/>
          <p:cNvSpPr/>
          <p:nvPr>
            <p:custDataLst>
              <p:tags r:id="rId3"/>
            </p:custDataLst>
          </p:nvPr>
        </p:nvSpPr>
        <p:spPr>
          <a:xfrm>
            <a:off x="3591605" y="2474594"/>
            <a:ext cx="1484893" cy="1073785"/>
          </a:xfrm>
          <a:prstGeom prst="rightArrow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fontAlgn="auto">
              <a:lnSpc>
                <a:spcPts val="1500"/>
              </a:lnSpc>
            </a:pPr>
            <a:r>
              <a:rPr lang="en-US" altLang="zh-CN" b="1" dirty="0"/>
              <a:t>S</a:t>
            </a:r>
            <a:r>
              <a:rPr lang="zh-CN" altLang="en-US" b="1" dirty="0"/>
              <a:t>earch </a:t>
            </a:r>
            <a:r>
              <a:rPr lang="en-US" altLang="zh-CN" b="1" dirty="0"/>
              <a:t>a</a:t>
            </a:r>
            <a:r>
              <a:rPr lang="zh-CN" altLang="en-US" b="1" dirty="0"/>
              <a:t>lgorithm</a:t>
            </a:r>
          </a:p>
        </p:txBody>
      </p:sp>
      <p:sp>
        <p:nvSpPr>
          <p:cNvPr id="12" name="圆角矩形 11"/>
          <p:cNvSpPr/>
          <p:nvPr>
            <p:custDataLst>
              <p:tags r:id="rId4"/>
            </p:custDataLst>
          </p:nvPr>
        </p:nvSpPr>
        <p:spPr>
          <a:xfrm>
            <a:off x="5161915" y="2552700"/>
            <a:ext cx="1644015" cy="914400"/>
          </a:xfrm>
          <a:prstGeom prst="roundRect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/>
              <a:t>Pulsar</a:t>
            </a:r>
          </a:p>
          <a:p>
            <a:pPr algn="ctr"/>
            <a:r>
              <a:rPr lang="en-US" altLang="zh-CN" sz="2000" b="1"/>
              <a:t>candidates</a:t>
            </a:r>
          </a:p>
        </p:txBody>
      </p:sp>
      <p:sp>
        <p:nvSpPr>
          <p:cNvPr id="14" name="圆角矩形 13"/>
          <p:cNvSpPr/>
          <p:nvPr>
            <p:custDataLst>
              <p:tags r:id="rId5"/>
            </p:custDataLst>
          </p:nvPr>
        </p:nvSpPr>
        <p:spPr>
          <a:xfrm>
            <a:off x="8491220" y="2552700"/>
            <a:ext cx="1644650" cy="914400"/>
          </a:xfrm>
          <a:prstGeom prst="roundRect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/>
              <a:t>Pulsar</a:t>
            </a:r>
          </a:p>
        </p:txBody>
      </p:sp>
      <p:pic>
        <p:nvPicPr>
          <p:cNvPr id="100" name="图片 99"/>
          <p:cNvPicPr/>
          <p:nvPr>
            <p:custDataLst>
              <p:tags r:id="rId6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831975" y="1073785"/>
            <a:ext cx="1644650" cy="14008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>
            <p:custDataLst>
              <p:tags r:id="rId7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8490585" y="1217295"/>
            <a:ext cx="1609090" cy="12369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" name="右箭头 32"/>
          <p:cNvSpPr/>
          <p:nvPr>
            <p:custDataLst>
              <p:tags r:id="rId8"/>
            </p:custDataLst>
          </p:nvPr>
        </p:nvSpPr>
        <p:spPr>
          <a:xfrm>
            <a:off x="6958330" y="2474595"/>
            <a:ext cx="1381125" cy="1073785"/>
          </a:xfrm>
          <a:prstGeom prst="rightArrow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fontAlgn="auto">
              <a:lnSpc>
                <a:spcPts val="1500"/>
              </a:lnSpc>
            </a:pPr>
            <a:r>
              <a:rPr lang="en-US" altLang="zh-CN" b="1"/>
              <a:t>sifting</a:t>
            </a:r>
          </a:p>
        </p:txBody>
      </p:sp>
      <p:pic>
        <p:nvPicPr>
          <p:cNvPr id="34" name="图片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667510" y="3937535"/>
            <a:ext cx="2122215" cy="2430879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71755" y="4009390"/>
            <a:ext cx="1595755" cy="81407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167639" y="3672840"/>
            <a:ext cx="2307919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1.D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ispersion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65175" y="6354566"/>
            <a:ext cx="406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Credit: Essential Radio Astronomy</a:t>
            </a:r>
          </a:p>
        </p:txBody>
      </p:sp>
      <p:pic>
        <p:nvPicPr>
          <p:cNvPr id="38" name="图片 3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5233670" y="4079240"/>
            <a:ext cx="1456690" cy="228917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3022447" y="3663030"/>
            <a:ext cx="323215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2. A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single pulse signal is weak</a:t>
            </a:r>
          </a:p>
        </p:txBody>
      </p:sp>
      <p:sp>
        <p:nvSpPr>
          <p:cNvPr id="42" name="右箭头 41"/>
          <p:cNvSpPr/>
          <p:nvPr>
            <p:custDataLst>
              <p:tags r:id="rId12"/>
            </p:custDataLst>
          </p:nvPr>
        </p:nvSpPr>
        <p:spPr>
          <a:xfrm>
            <a:off x="6196965" y="3700145"/>
            <a:ext cx="604520" cy="303530"/>
          </a:xfrm>
          <a:prstGeom prst="rightArrow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6791960" y="3652520"/>
            <a:ext cx="5021668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Integrated pulse profiles according to the period</a:t>
            </a:r>
          </a:p>
        </p:txBody>
      </p:sp>
      <p:sp>
        <p:nvSpPr>
          <p:cNvPr id="44" name="文本框 43"/>
          <p:cNvSpPr txBox="1"/>
          <p:nvPr>
            <p:custDataLst>
              <p:tags r:id="rId13"/>
            </p:custDataLst>
          </p:nvPr>
        </p:nvSpPr>
        <p:spPr>
          <a:xfrm>
            <a:off x="4608240" y="6354566"/>
            <a:ext cx="3121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Credit: Hankins &amp;Cordes, 1981</a:t>
            </a:r>
          </a:p>
        </p:txBody>
      </p:sp>
      <p:pic>
        <p:nvPicPr>
          <p:cNvPr id="45" name="图片 4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7508875" y="4442460"/>
            <a:ext cx="3987165" cy="1602105"/>
          </a:xfrm>
          <a:prstGeom prst="rect">
            <a:avLst/>
          </a:prstGeom>
        </p:spPr>
      </p:pic>
      <p:sp>
        <p:nvSpPr>
          <p:cNvPr id="46" name="文本框 45"/>
          <p:cNvSpPr txBox="1"/>
          <p:nvPr>
            <p:custDataLst>
              <p:tags r:id="rId15"/>
            </p:custDataLst>
          </p:nvPr>
        </p:nvSpPr>
        <p:spPr>
          <a:xfrm>
            <a:off x="7508875" y="6097270"/>
            <a:ext cx="3115945" cy="315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Credit: Pulsar Astronomy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0" y="3663315"/>
            <a:ext cx="1222248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7354110" y="4031296"/>
            <a:ext cx="2549525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Fourier transform</a:t>
            </a:r>
          </a:p>
        </p:txBody>
      </p:sp>
      <p:sp>
        <p:nvSpPr>
          <p:cNvPr id="49" name="右箭头 48"/>
          <p:cNvSpPr/>
          <p:nvPr>
            <p:custDataLst>
              <p:tags r:id="rId16"/>
            </p:custDataLst>
          </p:nvPr>
        </p:nvSpPr>
        <p:spPr>
          <a:xfrm>
            <a:off x="9490625" y="4042410"/>
            <a:ext cx="604520" cy="303530"/>
          </a:xfrm>
          <a:prstGeom prst="rightArrow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10116820" y="4024410"/>
            <a:ext cx="187706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Pulsar period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F69B6D1-B991-FC04-0820-285F34D8031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825540" y="1097599"/>
            <a:ext cx="2191385" cy="142176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D1E5B23-5165-0876-26EC-6E656B373C1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33" y="97669"/>
            <a:ext cx="1767907" cy="64633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F79A027-4DFF-E7EB-7432-92C94C352AE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127069" y="0"/>
            <a:ext cx="1015766" cy="8319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"/>
    </mc:Choice>
    <mc:Fallback xmlns="">
      <p:transition spd="slow" advTm="61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5975F-C6A1-4BA3-6A49-1431E0D6D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7B95A8D-8DCE-83E6-58D5-C18B75C28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9" y="92814"/>
            <a:ext cx="1767907" cy="6463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A911D39-8E23-2307-4AC1-731C6643A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7069" y="0"/>
            <a:ext cx="1015766" cy="83196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C762EAA8-7E63-DE13-EF57-6C1B75E06A44}"/>
              </a:ext>
            </a:extLst>
          </p:cNvPr>
          <p:cNvSpPr txBox="1"/>
          <p:nvPr/>
        </p:nvSpPr>
        <p:spPr>
          <a:xfrm>
            <a:off x="304700" y="2570984"/>
            <a:ext cx="115825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5400" dirty="0"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endParaRPr lang="zh-CN" alt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2BEE55B8-1970-116B-1445-2650473C3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650" y="0"/>
            <a:ext cx="880998" cy="84269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D065C6D-6A01-B855-404B-90D08B495A30}"/>
              </a:ext>
            </a:extLst>
          </p:cNvPr>
          <p:cNvSpPr txBox="1"/>
          <p:nvPr/>
        </p:nvSpPr>
        <p:spPr>
          <a:xfrm>
            <a:off x="4095650" y="415873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This paper has been submitted to MNRAS.</a:t>
            </a:r>
          </a:p>
          <a:p>
            <a:r>
              <a:rPr lang="en-US" altLang="zh-CN" b="1" dirty="0"/>
              <a:t>Code: </a:t>
            </a:r>
            <a:r>
              <a:rPr lang="en-US" altLang="zh-CN" b="1" dirty="0">
                <a:hlinkClick r:id="rId5"/>
              </a:rPr>
              <a:t>https://github.com/ifuqy/Multi</a:t>
            </a:r>
            <a:endParaRPr lang="en-US" altLang="zh-CN" b="1" dirty="0"/>
          </a:p>
          <a:p>
            <a:r>
              <a:rPr lang="en-US" altLang="zh-CN" b="1" dirty="0"/>
              <a:t>Email: fuqy@bao.ac.cn</a:t>
            </a:r>
            <a:r>
              <a:rPr lang="en-US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4921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9F155046-4FC2-D843-0F3D-7A9324C876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5245" y="3424819"/>
            <a:ext cx="1362018" cy="119904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11BC8A7-33AA-E4F4-8C51-C9A1486E62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0428" y="769236"/>
            <a:ext cx="9677612" cy="318387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47C0026-58AD-08FC-5693-8CB9A27470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1502" y="4204153"/>
            <a:ext cx="5491792" cy="184032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ED5A6AD2-47E1-FDFB-AA66-A35B8B9D4E03}"/>
              </a:ext>
            </a:extLst>
          </p:cNvPr>
          <p:cNvSpPr txBox="1"/>
          <p:nvPr/>
        </p:nvSpPr>
        <p:spPr>
          <a:xfrm>
            <a:off x="544293" y="4801765"/>
            <a:ext cx="3588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100 adjacent de-dispersion trials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8DA2D34-A973-B9C0-2ACB-E7B65D14A8DF}"/>
              </a:ext>
            </a:extLst>
          </p:cNvPr>
          <p:cNvSpPr txBox="1"/>
          <p:nvPr/>
        </p:nvSpPr>
        <p:spPr>
          <a:xfrm>
            <a:off x="304800" y="4286905"/>
            <a:ext cx="4067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30 minutes of FAST observation data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下箭头 6">
            <a:extLst>
              <a:ext uri="{FF2B5EF4-FFF2-40B4-BE49-F238E27FC236}">
                <a16:creationId xmlns:a16="http://schemas.microsoft.com/office/drawing/2014/main" id="{18F0BB60-3CC3-7555-1659-6240B7117D6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81400" y="4653419"/>
            <a:ext cx="242565" cy="211425"/>
          </a:xfrm>
          <a:prstGeom prst="downArrow">
            <a:avLst/>
          </a:prstGeom>
          <a:noFill/>
          <a:ln w="28575">
            <a:solidFill>
              <a:srgbClr val="5B9BD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下箭头 6">
            <a:extLst>
              <a:ext uri="{FF2B5EF4-FFF2-40B4-BE49-F238E27FC236}">
                <a16:creationId xmlns:a16="http://schemas.microsoft.com/office/drawing/2014/main" id="{0B39D89F-E669-2117-EC85-3317974B867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981400" y="5171097"/>
            <a:ext cx="242565" cy="211425"/>
          </a:xfrm>
          <a:prstGeom prst="downArrow">
            <a:avLst/>
          </a:prstGeom>
          <a:noFill/>
          <a:ln w="28575">
            <a:solidFill>
              <a:srgbClr val="5B9BD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2E9E042-C1D8-8C9F-5C6C-BDC310290094}"/>
              </a:ext>
            </a:extLst>
          </p:cNvPr>
          <p:cNvSpPr txBox="1"/>
          <p:nvPr/>
        </p:nvSpPr>
        <p:spPr>
          <a:xfrm>
            <a:off x="302448" y="5403288"/>
            <a:ext cx="469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obs. time           DM-period          Fold         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8BB458EF-F54C-DE51-A11E-C3CD50D0EA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0428" y="5403287"/>
            <a:ext cx="251408" cy="273269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1A3F1163-D626-66FD-84EB-74E07BD81D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4633" y="5403790"/>
            <a:ext cx="251408" cy="273269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BD782050-8080-EA81-FB5B-984EC22A22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0094" y="5403286"/>
            <a:ext cx="251408" cy="273269"/>
          </a:xfrm>
          <a:prstGeom prst="rect">
            <a:avLst/>
          </a:prstGeom>
        </p:spPr>
      </p:pic>
      <p:sp>
        <p:nvSpPr>
          <p:cNvPr id="41" name="箭头: 右 40">
            <a:extLst>
              <a:ext uri="{FF2B5EF4-FFF2-40B4-BE49-F238E27FC236}">
                <a16:creationId xmlns:a16="http://schemas.microsoft.com/office/drawing/2014/main" id="{3011CAA7-BBAD-57DE-C6D1-E540AEC921A7}"/>
              </a:ext>
            </a:extLst>
          </p:cNvPr>
          <p:cNvSpPr/>
          <p:nvPr/>
        </p:nvSpPr>
        <p:spPr>
          <a:xfrm>
            <a:off x="1681900" y="5472568"/>
            <a:ext cx="231228" cy="236483"/>
          </a:xfrm>
          <a:prstGeom prst="rightArrow">
            <a:avLst/>
          </a:prstGeom>
          <a:noFill/>
          <a:ln w="28575">
            <a:solidFill>
              <a:srgbClr val="5B9B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箭头: 右 41">
            <a:extLst>
              <a:ext uri="{FF2B5EF4-FFF2-40B4-BE49-F238E27FC236}">
                <a16:creationId xmlns:a16="http://schemas.microsoft.com/office/drawing/2014/main" id="{CD6DAD02-8406-980D-1D1B-815927314473}"/>
              </a:ext>
            </a:extLst>
          </p:cNvPr>
          <p:cNvSpPr/>
          <p:nvPr/>
        </p:nvSpPr>
        <p:spPr>
          <a:xfrm>
            <a:off x="3392290" y="5472568"/>
            <a:ext cx="231228" cy="236483"/>
          </a:xfrm>
          <a:prstGeom prst="rightArrow">
            <a:avLst/>
          </a:prstGeom>
          <a:noFill/>
          <a:ln w="28575">
            <a:solidFill>
              <a:srgbClr val="5B9B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1EB2853-086D-0837-C669-C26B6332B8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294" y="4393590"/>
            <a:ext cx="2045346" cy="15343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C4DBEF0-DD63-47F3-0E6A-F97519F2611E}"/>
              </a:ext>
            </a:extLst>
          </p:cNvPr>
          <p:cNvSpPr txBox="1"/>
          <p:nvPr/>
        </p:nvSpPr>
        <p:spPr>
          <a:xfrm>
            <a:off x="7490325" y="6044476"/>
            <a:ext cx="61143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(Five-hundred-meter Aperture Spherical radio Telescope)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4390F7C-026F-C25D-06CA-6A9A4B710F19}"/>
              </a:ext>
            </a:extLst>
          </p:cNvPr>
          <p:cNvSpPr txBox="1"/>
          <p:nvPr/>
        </p:nvSpPr>
        <p:spPr>
          <a:xfrm>
            <a:off x="9787084" y="3993546"/>
            <a:ext cx="2442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B23189C-6CD9-08EC-5D23-0B1C726EEFE0}"/>
              </a:ext>
            </a:extLst>
          </p:cNvPr>
          <p:cNvSpPr txBox="1"/>
          <p:nvPr/>
        </p:nvSpPr>
        <p:spPr>
          <a:xfrm>
            <a:off x="94308" y="0"/>
            <a:ext cx="2381250" cy="5346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</a:rPr>
              <a:t>Background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43754883-81D2-E40B-864C-1E150B0D4104}"/>
              </a:ext>
            </a:extLst>
          </p:cNvPr>
          <p:cNvCxnSpPr/>
          <p:nvPr/>
        </p:nvCxnSpPr>
        <p:spPr>
          <a:xfrm>
            <a:off x="-30480" y="837844"/>
            <a:ext cx="122224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>
            <a:extLst>
              <a:ext uri="{FF2B5EF4-FFF2-40B4-BE49-F238E27FC236}">
                <a16:creationId xmlns:a16="http://schemas.microsoft.com/office/drawing/2014/main" id="{8A44CE77-1546-0F22-45A3-0AAA04EE29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33" y="97669"/>
            <a:ext cx="1767907" cy="6463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1009D09-CE4D-7886-3DC9-E906170A9B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27069" y="0"/>
            <a:ext cx="1015766" cy="83196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4FDC652B-84A9-2917-9E4E-E6E4260ACF16}"/>
              </a:ext>
            </a:extLst>
          </p:cNvPr>
          <p:cNvSpPr txBox="1"/>
          <p:nvPr/>
        </p:nvSpPr>
        <p:spPr>
          <a:xfrm>
            <a:off x="11165840" y="6283325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02/16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66FEE7D-F99C-C1C7-222A-FEA2EEC66033}"/>
              </a:ext>
            </a:extLst>
          </p:cNvPr>
          <p:cNvSpPr txBox="1"/>
          <p:nvPr/>
        </p:nvSpPr>
        <p:spPr>
          <a:xfrm>
            <a:off x="4441502" y="3791689"/>
            <a:ext cx="61143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Pulsar blind search time breakdown</a:t>
            </a:r>
          </a:p>
        </p:txBody>
      </p:sp>
    </p:spTree>
    <p:extLst>
      <p:ext uri="{BB962C8B-B14F-4D97-AF65-F5344CB8AC3E}">
        <p14:creationId xmlns:p14="http://schemas.microsoft.com/office/powerpoint/2010/main" val="39344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"/>
    </mc:Choice>
    <mc:Fallback xmlns="">
      <p:transition spd="slow" advTm="51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41BBDA2-1C6F-C96F-F723-59AC56030AA4}"/>
              </a:ext>
            </a:extLst>
          </p:cNvPr>
          <p:cNvSpPr txBox="1"/>
          <p:nvPr/>
        </p:nvSpPr>
        <p:spPr>
          <a:xfrm>
            <a:off x="267619" y="2571205"/>
            <a:ext cx="406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MWA SMART Survey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(Dwell time 4800s)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80 min search data (no polarization)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138GB for every point</a:t>
            </a:r>
          </a:p>
        </p:txBody>
      </p:sp>
      <p:sp>
        <p:nvSpPr>
          <p:cNvPr id="6" name="下箭头 7">
            <a:extLst>
              <a:ext uri="{FF2B5EF4-FFF2-40B4-BE49-F238E27FC236}">
                <a16:creationId xmlns:a16="http://schemas.microsoft.com/office/drawing/2014/main" id="{5A88D945-1297-BB88-DFEF-53D569200C64}"/>
              </a:ext>
            </a:extLst>
          </p:cNvPr>
          <p:cNvSpPr/>
          <p:nvPr/>
        </p:nvSpPr>
        <p:spPr>
          <a:xfrm>
            <a:off x="1132489" y="3166200"/>
            <a:ext cx="362585" cy="309245"/>
          </a:xfrm>
          <a:prstGeom prst="downArrow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0D18418-7E1E-96ED-7ED7-C39BBE6A7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904" y="2809836"/>
            <a:ext cx="7198867" cy="377033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CCD5449-C459-BB7B-1916-266C745915AE}"/>
              </a:ext>
            </a:extLst>
          </p:cNvPr>
          <p:cNvSpPr txBox="1"/>
          <p:nvPr/>
        </p:nvSpPr>
        <p:spPr>
          <a:xfrm>
            <a:off x="94308" y="0"/>
            <a:ext cx="2381250" cy="5346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</a:rPr>
              <a:t>Background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9647EEB-ED91-5635-CD16-F31C22842DA5}"/>
              </a:ext>
            </a:extLst>
          </p:cNvPr>
          <p:cNvCxnSpPr/>
          <p:nvPr/>
        </p:nvCxnSpPr>
        <p:spPr>
          <a:xfrm>
            <a:off x="-30480" y="837844"/>
            <a:ext cx="122224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D37C1429-C3E4-4F14-E4DF-FDA2F680C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33" y="97669"/>
            <a:ext cx="1767907" cy="64633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F703ACF-BE20-8D6A-1361-F8F8196DE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7069" y="0"/>
            <a:ext cx="1015766" cy="83196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A818DAF-3D1B-7100-B3B5-967E0F673B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100" y="843728"/>
            <a:ext cx="2548021" cy="2066213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C2E94EB1-B90E-B457-DA2C-0A35836D4EEA}"/>
              </a:ext>
            </a:extLst>
          </p:cNvPr>
          <p:cNvSpPr/>
          <p:nvPr/>
        </p:nvSpPr>
        <p:spPr>
          <a:xfrm>
            <a:off x="8794377" y="5373444"/>
            <a:ext cx="80683" cy="699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1B894FD6-850A-F135-A4EE-093205658C1D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5760720" y="2909941"/>
            <a:ext cx="3033657" cy="249846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1C05E518-6CAE-F4C4-F959-011164DB4E5B}"/>
              </a:ext>
            </a:extLst>
          </p:cNvPr>
          <p:cNvCxnSpPr>
            <a:cxnSpLocks/>
            <a:stCxn id="21" idx="0"/>
          </p:cNvCxnSpPr>
          <p:nvPr/>
        </p:nvCxnSpPr>
        <p:spPr>
          <a:xfrm flipH="1" flipV="1">
            <a:off x="7816121" y="2909941"/>
            <a:ext cx="1018598" cy="2463503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3DA31D26-0781-9ACD-57AF-2B1BF4EF4A31}"/>
              </a:ext>
            </a:extLst>
          </p:cNvPr>
          <p:cNvSpPr txBox="1"/>
          <p:nvPr/>
        </p:nvSpPr>
        <p:spPr>
          <a:xfrm>
            <a:off x="7876077" y="1534776"/>
            <a:ext cx="42559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Each observation is processed to generate ∼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000-8000 tied-array beams 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721377C-6D93-9E5B-286B-3450827EDFBB}"/>
              </a:ext>
            </a:extLst>
          </p:cNvPr>
          <p:cNvSpPr txBox="1"/>
          <p:nvPr/>
        </p:nvSpPr>
        <p:spPr>
          <a:xfrm>
            <a:off x="267619" y="1876834"/>
            <a:ext cx="3672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Large Field of View (FoV) of MWA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下箭头 7">
            <a:extLst>
              <a:ext uri="{FF2B5EF4-FFF2-40B4-BE49-F238E27FC236}">
                <a16:creationId xmlns:a16="http://schemas.microsoft.com/office/drawing/2014/main" id="{65BB2C89-17E5-5ADC-9D8C-DFADE8CEB4F2}"/>
              </a:ext>
            </a:extLst>
          </p:cNvPr>
          <p:cNvSpPr/>
          <p:nvPr/>
        </p:nvSpPr>
        <p:spPr>
          <a:xfrm>
            <a:off x="1113234" y="2254063"/>
            <a:ext cx="362585" cy="309245"/>
          </a:xfrm>
          <a:prstGeom prst="downArrow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下箭头 7">
            <a:extLst>
              <a:ext uri="{FF2B5EF4-FFF2-40B4-BE49-F238E27FC236}">
                <a16:creationId xmlns:a16="http://schemas.microsoft.com/office/drawing/2014/main" id="{B4E96AEE-710C-C221-832B-6B86B6CB84FB}"/>
              </a:ext>
            </a:extLst>
          </p:cNvPr>
          <p:cNvSpPr/>
          <p:nvPr/>
        </p:nvSpPr>
        <p:spPr>
          <a:xfrm>
            <a:off x="1132488" y="4048533"/>
            <a:ext cx="362585" cy="309245"/>
          </a:xfrm>
          <a:prstGeom prst="downArrow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373ADA0-A6A2-C1C1-97BE-1DB46CABADF0}"/>
              </a:ext>
            </a:extLst>
          </p:cNvPr>
          <p:cNvSpPr txBox="1"/>
          <p:nvPr/>
        </p:nvSpPr>
        <p:spPr>
          <a:xfrm>
            <a:off x="267619" y="4357778"/>
            <a:ext cx="6114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Computational challenges from 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zh-CN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assive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CN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ata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zh-CN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75257838-4488-E1B9-8F92-E6CC5673D899}"/>
              </a:ext>
            </a:extLst>
          </p:cNvPr>
          <p:cNvSpPr txBox="1"/>
          <p:nvPr/>
        </p:nvSpPr>
        <p:spPr>
          <a:xfrm>
            <a:off x="11165840" y="6283325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03/16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13B6B606-A7F1-C80A-4DA4-17BCEF625D7C}"/>
              </a:ext>
            </a:extLst>
          </p:cNvPr>
          <p:cNvSpPr txBox="1"/>
          <p:nvPr/>
        </p:nvSpPr>
        <p:spPr>
          <a:xfrm>
            <a:off x="267619" y="6231332"/>
            <a:ext cx="406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Credit: </a:t>
            </a:r>
            <a:r>
              <a:rPr lang="da-DK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Bhat N., et al., 2023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604785F0-044A-F154-3E57-B589BDF0492A}"/>
              </a:ext>
            </a:extLst>
          </p:cNvPr>
          <p:cNvSpPr txBox="1"/>
          <p:nvPr/>
        </p:nvSpPr>
        <p:spPr>
          <a:xfrm>
            <a:off x="7851347" y="6412986"/>
            <a:ext cx="188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SMART Survey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87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"/>
    </mc:Choice>
    <mc:Fallback xmlns="">
      <p:transition spd="slow" advTm="46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63C968D-4ACA-EC66-7A50-02F3440D329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01804" y="860930"/>
            <a:ext cx="3273918" cy="2625087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8A9084C-CA2C-8634-B0CA-C2F253BEFC3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29604" y="3719062"/>
            <a:ext cx="3273918" cy="2452108"/>
          </a:xfrm>
          <a:prstGeom prst="rect">
            <a:avLst/>
          </a:prstGeom>
        </p:spPr>
      </p:pic>
      <p:sp>
        <p:nvSpPr>
          <p:cNvPr id="29" name="矩形 28"/>
          <p:cNvSpPr/>
          <p:nvPr>
            <p:custDataLst>
              <p:tags r:id="rId2"/>
            </p:custDataLst>
          </p:nvPr>
        </p:nvSpPr>
        <p:spPr>
          <a:xfrm>
            <a:off x="8980383" y="968877"/>
            <a:ext cx="725803" cy="572770"/>
          </a:xfrm>
          <a:prstGeom prst="rect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矩形 29"/>
          <p:cNvSpPr/>
          <p:nvPr>
            <p:custDataLst>
              <p:tags r:id="rId3"/>
            </p:custDataLst>
          </p:nvPr>
        </p:nvSpPr>
        <p:spPr>
          <a:xfrm>
            <a:off x="8980384" y="1649593"/>
            <a:ext cx="725803" cy="1652273"/>
          </a:xfrm>
          <a:prstGeom prst="rect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>
            <p:custDataLst>
              <p:tags r:id="rId4"/>
            </p:custDataLst>
          </p:nvPr>
        </p:nvSpPr>
        <p:spPr>
          <a:xfrm>
            <a:off x="10244034" y="1656582"/>
            <a:ext cx="725803" cy="1037590"/>
          </a:xfrm>
          <a:prstGeom prst="rect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>
            <p:custDataLst>
              <p:tags r:id="rId5"/>
            </p:custDataLst>
          </p:nvPr>
        </p:nvSpPr>
        <p:spPr>
          <a:xfrm>
            <a:off x="10244034" y="2927217"/>
            <a:ext cx="725803" cy="356870"/>
          </a:xfrm>
          <a:prstGeom prst="rect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8649549" y="1010152"/>
            <a:ext cx="160020" cy="10795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8649549" y="1628007"/>
            <a:ext cx="162560" cy="10795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>
            <p:custDataLst>
              <p:tags r:id="rId8"/>
            </p:custDataLst>
          </p:nvPr>
        </p:nvSpPr>
        <p:spPr>
          <a:xfrm>
            <a:off x="9942409" y="1625467"/>
            <a:ext cx="153670" cy="10795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>
            <p:custDataLst>
              <p:tags r:id="rId9"/>
            </p:custDataLst>
          </p:nvPr>
        </p:nvSpPr>
        <p:spPr>
          <a:xfrm>
            <a:off x="9942409" y="2758307"/>
            <a:ext cx="162560" cy="10795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>
            <p:custDataLst>
              <p:tags r:id="rId10"/>
            </p:custDataLst>
          </p:nvPr>
        </p:nvSpPr>
        <p:spPr>
          <a:xfrm>
            <a:off x="8980383" y="3787007"/>
            <a:ext cx="745839" cy="614680"/>
          </a:xfrm>
          <a:prstGeom prst="rect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文本框 23"/>
          <p:cNvSpPr txBox="1"/>
          <p:nvPr>
            <p:custDataLst>
              <p:tags r:id="rId11"/>
            </p:custDataLst>
          </p:nvPr>
        </p:nvSpPr>
        <p:spPr>
          <a:xfrm>
            <a:off x="8650184" y="3726047"/>
            <a:ext cx="168910" cy="1600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>
            <p:custDataLst>
              <p:tags r:id="rId12"/>
            </p:custDataLst>
          </p:nvPr>
        </p:nvSpPr>
        <p:spPr>
          <a:xfrm>
            <a:off x="8980383" y="4488047"/>
            <a:ext cx="745839" cy="1550670"/>
          </a:xfrm>
          <a:prstGeom prst="rect">
            <a:avLst/>
          </a:prstGeom>
          <a:solidFill>
            <a:srgbClr val="FF0000">
              <a:alpha val="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>
            <p:custDataLst>
              <p:tags r:id="rId13"/>
            </p:custDataLst>
          </p:nvPr>
        </p:nvSpPr>
        <p:spPr>
          <a:xfrm>
            <a:off x="8647644" y="4488047"/>
            <a:ext cx="171450" cy="1600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>
            <p:custDataLst>
              <p:tags r:id="rId14"/>
            </p:custDataLst>
          </p:nvPr>
        </p:nvSpPr>
        <p:spPr>
          <a:xfrm>
            <a:off x="170906" y="6241929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Software: PRESTO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34AC644-C06F-D9C6-D784-356C965E8AE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6" y="901891"/>
            <a:ext cx="8600664" cy="266015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BF88229-BEF9-7023-FA16-E44BB7C6D21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47" y="4995743"/>
            <a:ext cx="8528168" cy="112858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0117705-D2D0-F1B1-6EDD-708EF386551F}"/>
              </a:ext>
            </a:extLst>
          </p:cNvPr>
          <p:cNvSpPr txBox="1"/>
          <p:nvPr/>
        </p:nvSpPr>
        <p:spPr>
          <a:xfrm>
            <a:off x="94308" y="0"/>
            <a:ext cx="2381250" cy="5346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</a:rPr>
              <a:t>Method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78330A2-AC1F-DBD7-FCAA-6EA4929B728A}"/>
              </a:ext>
            </a:extLst>
          </p:cNvPr>
          <p:cNvCxnSpPr/>
          <p:nvPr/>
        </p:nvCxnSpPr>
        <p:spPr>
          <a:xfrm>
            <a:off x="-30480" y="837844"/>
            <a:ext cx="122224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BAFEDADA-F61B-182E-7540-6551AD5D338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33" y="97669"/>
            <a:ext cx="1767907" cy="64633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9540288-CB8F-D879-904D-B7ECD1F2666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127069" y="0"/>
            <a:ext cx="1015766" cy="831960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6D195A13-C514-279F-F127-41235835A5E1}"/>
              </a:ext>
            </a:extLst>
          </p:cNvPr>
          <p:cNvSpPr txBox="1"/>
          <p:nvPr/>
        </p:nvSpPr>
        <p:spPr>
          <a:xfrm>
            <a:off x="1603232" y="3635712"/>
            <a:ext cx="5748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Filtering "snapshot" candidates generated from folding time series data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EE97DC1-4504-7093-DCEE-098CB8F8FC41}"/>
              </a:ext>
            </a:extLst>
          </p:cNvPr>
          <p:cNvSpPr txBox="1"/>
          <p:nvPr/>
        </p:nvSpPr>
        <p:spPr>
          <a:xfrm>
            <a:off x="2663916" y="4192927"/>
            <a:ext cx="39193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Reducing the number of folding full data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2F2D8C9-7A3C-4747-17DE-00FCFA54C755}"/>
              </a:ext>
            </a:extLst>
          </p:cNvPr>
          <p:cNvSpPr txBox="1"/>
          <p:nvPr/>
        </p:nvSpPr>
        <p:spPr>
          <a:xfrm>
            <a:off x="2265202" y="4760998"/>
            <a:ext cx="42185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Accelerating folding to reduce computational costs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箭头: 下 33">
            <a:extLst>
              <a:ext uri="{FF2B5EF4-FFF2-40B4-BE49-F238E27FC236}">
                <a16:creationId xmlns:a16="http://schemas.microsoft.com/office/drawing/2014/main" id="{3040C471-0404-2B13-1B74-E73B06B50EE5}"/>
              </a:ext>
            </a:extLst>
          </p:cNvPr>
          <p:cNvSpPr/>
          <p:nvPr/>
        </p:nvSpPr>
        <p:spPr>
          <a:xfrm>
            <a:off x="4055527" y="3958474"/>
            <a:ext cx="248681" cy="276999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箭头: 下 36">
            <a:extLst>
              <a:ext uri="{FF2B5EF4-FFF2-40B4-BE49-F238E27FC236}">
                <a16:creationId xmlns:a16="http://schemas.microsoft.com/office/drawing/2014/main" id="{59D6A4FF-3877-5581-A255-611BEA320E82}"/>
              </a:ext>
            </a:extLst>
          </p:cNvPr>
          <p:cNvSpPr/>
          <p:nvPr/>
        </p:nvSpPr>
        <p:spPr>
          <a:xfrm>
            <a:off x="4055526" y="4500328"/>
            <a:ext cx="248681" cy="276999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CF9E1D97-BB7F-57F4-21A9-E6C770273643}"/>
              </a:ext>
            </a:extLst>
          </p:cNvPr>
          <p:cNvSpPr/>
          <p:nvPr/>
        </p:nvSpPr>
        <p:spPr>
          <a:xfrm>
            <a:off x="1603232" y="3651476"/>
            <a:ext cx="568456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DC8216E1-6B03-847A-11F3-E75CE5B9129D}"/>
              </a:ext>
            </a:extLst>
          </p:cNvPr>
          <p:cNvSpPr/>
          <p:nvPr/>
        </p:nvSpPr>
        <p:spPr>
          <a:xfrm>
            <a:off x="2721051" y="4265711"/>
            <a:ext cx="3263462" cy="192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19D3BB6F-8434-23A8-4110-30FDA048C8F9}"/>
              </a:ext>
            </a:extLst>
          </p:cNvPr>
          <p:cNvSpPr/>
          <p:nvPr/>
        </p:nvSpPr>
        <p:spPr>
          <a:xfrm>
            <a:off x="2265202" y="4821279"/>
            <a:ext cx="4144979" cy="2167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380B36AB-8730-6AE7-2004-114168C2E33B}"/>
              </a:ext>
            </a:extLst>
          </p:cNvPr>
          <p:cNvSpPr txBox="1"/>
          <p:nvPr/>
        </p:nvSpPr>
        <p:spPr>
          <a:xfrm>
            <a:off x="11165840" y="6283325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04/16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A5700D8A-1981-B665-916A-B432B275E9E9}"/>
              </a:ext>
            </a:extLst>
          </p:cNvPr>
          <p:cNvSpPr txBox="1"/>
          <p:nvPr/>
        </p:nvSpPr>
        <p:spPr>
          <a:xfrm>
            <a:off x="8894483" y="3392988"/>
            <a:ext cx="1713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Fold on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full data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8AC88EED-CC43-46A0-A48C-5B647EDC339C}"/>
              </a:ext>
            </a:extLst>
          </p:cNvPr>
          <p:cNvSpPr txBox="1"/>
          <p:nvPr/>
        </p:nvSpPr>
        <p:spPr>
          <a:xfrm>
            <a:off x="8884486" y="6099439"/>
            <a:ext cx="2478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Fold on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time series data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0E3E5453-DB94-BACD-33D6-77343DDA2BA5}"/>
              </a:ext>
            </a:extLst>
          </p:cNvPr>
          <p:cNvSpPr txBox="1"/>
          <p:nvPr/>
        </p:nvSpPr>
        <p:spPr>
          <a:xfrm>
            <a:off x="8884486" y="6344880"/>
            <a:ext cx="27727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“snapshot candidates</a:t>
            </a:r>
            <a:r>
              <a:rPr lang="zh-CN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4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"/>
    </mc:Choice>
    <mc:Fallback xmlns="">
      <p:transition spd="slow" advTm="19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16478C3-394F-FBF3-19B8-727933EA05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9710" y="1239650"/>
            <a:ext cx="3273918" cy="245210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165840" y="6283325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05/16</a:t>
            </a: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382905" y="4201795"/>
            <a:ext cx="5481320" cy="3924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b.</a:t>
            </a:r>
            <a:r>
              <a:rPr lang="en-US" sz="20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time vs phase </a:t>
            </a:r>
            <a:r>
              <a:rPr lang="en-US" altLang="zh-CN" sz="2000" dirty="0"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-&gt; 2-Dimension (nbin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x nbin</a:t>
            </a:r>
            <a:r>
              <a:rPr lang="en-US" altLang="zh-CN" sz="2000" dirty="0"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)</a:t>
            </a:r>
            <a:endParaRPr lang="en-US" sz="2000" dirty="0">
              <a:solidFill>
                <a:schemeClr val="tx1"/>
              </a:solidFill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4" name="矩形 33"/>
          <p:cNvSpPr/>
          <p:nvPr>
            <p:custDataLst>
              <p:tags r:id="rId3"/>
            </p:custDataLst>
          </p:nvPr>
        </p:nvSpPr>
        <p:spPr>
          <a:xfrm>
            <a:off x="474345" y="1996440"/>
            <a:ext cx="813172" cy="1544955"/>
          </a:xfrm>
          <a:prstGeom prst="rect">
            <a:avLst/>
          </a:prstGeom>
          <a:solidFill>
            <a:srgbClr val="FF0000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6" name="直接箭头连接符 15"/>
          <p:cNvCxnSpPr>
            <a:cxnSpLocks/>
            <a:stCxn id="34" idx="2"/>
          </p:cNvCxnSpPr>
          <p:nvPr>
            <p:custDataLst>
              <p:tags r:id="rId4"/>
            </p:custDataLst>
          </p:nvPr>
        </p:nvCxnSpPr>
        <p:spPr>
          <a:xfrm flipH="1">
            <a:off x="855980" y="3541395"/>
            <a:ext cx="24951" cy="6953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>
            <p:custDataLst>
              <p:tags r:id="rId5"/>
            </p:custDataLst>
          </p:nvPr>
        </p:nvSpPr>
        <p:spPr>
          <a:xfrm>
            <a:off x="474345" y="1330960"/>
            <a:ext cx="813172" cy="591185"/>
          </a:xfrm>
          <a:prstGeom prst="rect">
            <a:avLst/>
          </a:prstGeom>
          <a:solidFill>
            <a:srgbClr val="FF0000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2" name="直接箭头连接符 21"/>
          <p:cNvCxnSpPr>
            <a:cxnSpLocks/>
            <a:stCxn id="21" idx="3"/>
          </p:cNvCxnSpPr>
          <p:nvPr>
            <p:custDataLst>
              <p:tags r:id="rId6"/>
            </p:custDataLst>
          </p:nvPr>
        </p:nvCxnSpPr>
        <p:spPr>
          <a:xfrm>
            <a:off x="1287517" y="1626553"/>
            <a:ext cx="2304678" cy="34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1228725" y="1996440"/>
            <a:ext cx="3841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9" name="文本框 48"/>
          <p:cNvSpPr txBox="1"/>
          <p:nvPr>
            <p:custDataLst>
              <p:tags r:id="rId8"/>
            </p:custDataLst>
          </p:nvPr>
        </p:nvSpPr>
        <p:spPr>
          <a:xfrm>
            <a:off x="3596640" y="1330960"/>
            <a:ext cx="47586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黑体" panose="02010609060101010101" pitchFamily="49" charset="-122"/>
              </a:rPr>
              <a:t>a.profile -&gt; 1-Dimension </a:t>
            </a:r>
            <a:r>
              <a:rPr lang="en-US" altLang="zh-CN" sz="2000" dirty="0">
                <a:uFillTx/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(nbin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x 1</a:t>
            </a:r>
            <a:r>
              <a:rPr lang="en-US" altLang="zh-CN" sz="2000" dirty="0">
                <a:uFillTx/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)</a:t>
            </a:r>
            <a:endParaRPr lang="en-US" sz="2000" dirty="0">
              <a:solidFill>
                <a:schemeClr val="tx1"/>
              </a:solidFill>
              <a:uFillTx/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endParaRPr lang="en-US" altLang="zh-CN" sz="2000" dirty="0">
              <a:solidFill>
                <a:schemeClr val="tx1"/>
              </a:solidFill>
              <a:uFillTx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415925" y="993775"/>
            <a:ext cx="3841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581775" y="1676400"/>
            <a:ext cx="511492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nbin (prepold parameters)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The number of bins in the profile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(Defaults to the number of sampling bins which correspond to one folded period)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880485" y="5254625"/>
            <a:ext cx="11811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29" name="右箭头 28"/>
          <p:cNvSpPr/>
          <p:nvPr/>
        </p:nvSpPr>
        <p:spPr>
          <a:xfrm>
            <a:off x="4722495" y="5295900"/>
            <a:ext cx="495935" cy="35750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5218430" y="5041900"/>
            <a:ext cx="16021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PRESTO</a:t>
            </a:r>
          </a:p>
          <a:p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067550" y="5234305"/>
            <a:ext cx="19729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Candidates</a:t>
            </a:r>
          </a:p>
        </p:txBody>
      </p:sp>
      <p:sp>
        <p:nvSpPr>
          <p:cNvPr id="25" name="右箭头 24"/>
          <p:cNvSpPr/>
          <p:nvPr/>
        </p:nvSpPr>
        <p:spPr>
          <a:xfrm>
            <a:off x="6581775" y="5295900"/>
            <a:ext cx="495935" cy="35750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左大括号 25"/>
          <p:cNvSpPr/>
          <p:nvPr/>
        </p:nvSpPr>
        <p:spPr>
          <a:xfrm>
            <a:off x="8886190" y="5041900"/>
            <a:ext cx="154305" cy="9144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9040495" y="4794250"/>
            <a:ext cx="11811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.png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039860" y="5559425"/>
            <a:ext cx="31521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.pfd file(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9" name="圆角矩形 58"/>
          <p:cNvSpPr/>
          <p:nvPr/>
        </p:nvSpPr>
        <p:spPr>
          <a:xfrm>
            <a:off x="3880485" y="4831080"/>
            <a:ext cx="7860030" cy="1285941"/>
          </a:xfrm>
          <a:prstGeom prst="round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6617970" y="3052445"/>
            <a:ext cx="2359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Different number bin</a:t>
            </a:r>
            <a:r>
              <a:rPr lang="en-US" altLang="zh-CN"/>
              <a:t> </a:t>
            </a:r>
          </a:p>
        </p:txBody>
      </p:sp>
      <p:sp>
        <p:nvSpPr>
          <p:cNvPr id="32" name="右箭头 31"/>
          <p:cNvSpPr/>
          <p:nvPr/>
        </p:nvSpPr>
        <p:spPr>
          <a:xfrm>
            <a:off x="8831580" y="3063240"/>
            <a:ext cx="495935" cy="35750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9368790" y="3053080"/>
            <a:ext cx="2359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Different SNR 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617970" y="3606165"/>
            <a:ext cx="6096000" cy="675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The neural network needs input data of the same size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C1F76F3-FC86-0C4F-8DEB-889AA09E5D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51486" y="1713034"/>
            <a:ext cx="2966484" cy="146133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BC68D98-591C-083A-F6FB-C02DE19D2D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5608" y="4609749"/>
            <a:ext cx="2994342" cy="141005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9220452-D76C-FBAA-1B7F-2C79BC0209A8}"/>
              </a:ext>
            </a:extLst>
          </p:cNvPr>
          <p:cNvSpPr txBox="1"/>
          <p:nvPr/>
        </p:nvSpPr>
        <p:spPr>
          <a:xfrm>
            <a:off x="94308" y="0"/>
            <a:ext cx="2381250" cy="5346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</a:rPr>
              <a:t>Method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08946F6-8818-8A40-B8C2-5771E337918D}"/>
              </a:ext>
            </a:extLst>
          </p:cNvPr>
          <p:cNvCxnSpPr/>
          <p:nvPr/>
        </p:nvCxnSpPr>
        <p:spPr>
          <a:xfrm>
            <a:off x="-30480" y="837844"/>
            <a:ext cx="122224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6CC80463-FF4B-7C42-3963-EF8F117222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33" y="97669"/>
            <a:ext cx="1767907" cy="64633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78E8C0A-139E-3A0D-7E28-68064537142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127069" y="0"/>
            <a:ext cx="1015766" cy="8319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"/>
    </mc:Choice>
    <mc:Fallback xmlns="">
      <p:transition spd="slow" advTm="13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64269-2F16-57E6-7911-5B6CE99E3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966AD602-4BCE-7D78-D859-9CCE4A9CD5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72" y="4043526"/>
            <a:ext cx="3409710" cy="210564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D0F429F-FD5A-417A-F7E8-519DB75A0FD1}"/>
              </a:ext>
            </a:extLst>
          </p:cNvPr>
          <p:cNvSpPr txBox="1"/>
          <p:nvPr/>
        </p:nvSpPr>
        <p:spPr>
          <a:xfrm>
            <a:off x="11165840" y="6283325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06/16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4AF9FDC-EB88-91D2-6C5D-C9225796437E}"/>
              </a:ext>
            </a:extLst>
          </p:cNvPr>
          <p:cNvSpPr txBox="1"/>
          <p:nvPr/>
        </p:nvSpPr>
        <p:spPr>
          <a:xfrm>
            <a:off x="122592" y="882411"/>
            <a:ext cx="2489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Wider or Deeper </a:t>
            </a:r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？</a:t>
            </a: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FC2BC8F8-98EF-A590-8D64-F86F8E222258}"/>
              </a:ext>
            </a:extLst>
          </p:cNvPr>
          <p:cNvSpPr txBox="1"/>
          <p:nvPr/>
        </p:nvSpPr>
        <p:spPr>
          <a:xfrm>
            <a:off x="235844" y="135884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Wider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615FED67-7B6D-AAC9-F3D1-CF6CBB5E50C9}"/>
              </a:ext>
            </a:extLst>
          </p:cNvPr>
          <p:cNvSpPr txBox="1"/>
          <p:nvPr/>
        </p:nvSpPr>
        <p:spPr>
          <a:xfrm>
            <a:off x="261663" y="347377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Deeper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8785392-0AD0-82B3-26AA-D3EBF61DD492}"/>
              </a:ext>
            </a:extLst>
          </p:cNvPr>
          <p:cNvCxnSpPr/>
          <p:nvPr/>
        </p:nvCxnSpPr>
        <p:spPr>
          <a:xfrm>
            <a:off x="-30480" y="837844"/>
            <a:ext cx="122224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>
            <a:extLst>
              <a:ext uri="{FF2B5EF4-FFF2-40B4-BE49-F238E27FC236}">
                <a16:creationId xmlns:a16="http://schemas.microsoft.com/office/drawing/2014/main" id="{31F675EC-0F51-9F66-A242-87504917DC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33" y="97669"/>
            <a:ext cx="1767907" cy="64633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39693E2-3618-220C-9F44-A6E21F671C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7069" y="0"/>
            <a:ext cx="1015766" cy="83196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2F60E4E-207E-8EA5-F3A3-892BE902FA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6971" y="1186830"/>
            <a:ext cx="1233642" cy="247829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5B4AE49-8C43-556D-7A06-563B6DFC7B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663" y="1838176"/>
            <a:ext cx="4489972" cy="132605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73F70B2-C53A-1378-E373-0E2695E060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6971" y="3601591"/>
            <a:ext cx="1315235" cy="2547581"/>
          </a:xfrm>
          <a:prstGeom prst="rect">
            <a:avLst/>
          </a:prstGeom>
        </p:spPr>
      </p:pic>
      <p:sp>
        <p:nvSpPr>
          <p:cNvPr id="5" name="箭头: 右 4">
            <a:extLst>
              <a:ext uri="{FF2B5EF4-FFF2-40B4-BE49-F238E27FC236}">
                <a16:creationId xmlns:a16="http://schemas.microsoft.com/office/drawing/2014/main" id="{19EDFF6C-D36E-E190-90E3-B6B08714B394}"/>
              </a:ext>
            </a:extLst>
          </p:cNvPr>
          <p:cNvSpPr/>
          <p:nvPr/>
        </p:nvSpPr>
        <p:spPr>
          <a:xfrm>
            <a:off x="7233798" y="2210129"/>
            <a:ext cx="546538" cy="431699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7E5965DB-E557-1487-2BB7-5F455E0EF6A4}"/>
              </a:ext>
            </a:extLst>
          </p:cNvPr>
          <p:cNvSpPr/>
          <p:nvPr/>
        </p:nvSpPr>
        <p:spPr>
          <a:xfrm>
            <a:off x="7233798" y="4627509"/>
            <a:ext cx="546538" cy="431699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9">
            <a:extLst>
              <a:ext uri="{FF2B5EF4-FFF2-40B4-BE49-F238E27FC236}">
                <a16:creationId xmlns:a16="http://schemas.microsoft.com/office/drawing/2014/main" id="{0E98944E-0BDC-9B5A-45C3-9C111338AFA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903085" y="1968778"/>
            <a:ext cx="1233643" cy="914400"/>
          </a:xfrm>
          <a:prstGeom prst="roundRect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Conv 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+mn-ea"/>
              </a:rPr>
              <a:t>x 3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圆角矩形 9">
            <a:extLst>
              <a:ext uri="{FF2B5EF4-FFF2-40B4-BE49-F238E27FC236}">
                <a16:creationId xmlns:a16="http://schemas.microsoft.com/office/drawing/2014/main" id="{A530A8ED-0589-90C7-3DD1-5985198A44D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903085" y="4386158"/>
            <a:ext cx="1233643" cy="914400"/>
          </a:xfrm>
          <a:prstGeom prst="roundRect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Conv 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+mn-ea"/>
              </a:rPr>
              <a:t>x 3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3BC7486A-A0B7-507D-484E-C0A12667B6D8}"/>
              </a:ext>
            </a:extLst>
          </p:cNvPr>
          <p:cNvSpPr/>
          <p:nvPr/>
        </p:nvSpPr>
        <p:spPr>
          <a:xfrm>
            <a:off x="9398737" y="1321702"/>
            <a:ext cx="812800" cy="46994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7229BABD-1F23-DB8E-A5E0-C7AC94E05E84}"/>
              </a:ext>
            </a:extLst>
          </p:cNvPr>
          <p:cNvSpPr/>
          <p:nvPr/>
        </p:nvSpPr>
        <p:spPr>
          <a:xfrm>
            <a:off x="9654413" y="1347082"/>
            <a:ext cx="165100" cy="1651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EF75ED28-D2FA-27FC-69D6-D3A263DF4DCB}"/>
              </a:ext>
            </a:extLst>
          </p:cNvPr>
          <p:cNvSpPr/>
          <p:nvPr/>
        </p:nvSpPr>
        <p:spPr>
          <a:xfrm>
            <a:off x="9919845" y="1480630"/>
            <a:ext cx="165100" cy="1651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5DB2204-BB15-494C-4767-61609D761F8A}"/>
              </a:ext>
            </a:extLst>
          </p:cNvPr>
          <p:cNvSpPr/>
          <p:nvPr/>
        </p:nvSpPr>
        <p:spPr>
          <a:xfrm>
            <a:off x="9692501" y="1608900"/>
            <a:ext cx="165100" cy="1651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7400B2ED-B392-8467-6379-842E5704BFC9}"/>
              </a:ext>
            </a:extLst>
          </p:cNvPr>
          <p:cNvSpPr/>
          <p:nvPr/>
        </p:nvSpPr>
        <p:spPr>
          <a:xfrm>
            <a:off x="9440011" y="1480630"/>
            <a:ext cx="165100" cy="1651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56F89FBF-AF07-022C-A18D-13B311BC0B5D}"/>
              </a:ext>
            </a:extLst>
          </p:cNvPr>
          <p:cNvSpPr/>
          <p:nvPr/>
        </p:nvSpPr>
        <p:spPr>
          <a:xfrm>
            <a:off x="9398737" y="2193616"/>
            <a:ext cx="812800" cy="46994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49FA6D37-961E-C951-04F8-A5209EC247FD}"/>
              </a:ext>
            </a:extLst>
          </p:cNvPr>
          <p:cNvSpPr/>
          <p:nvPr/>
        </p:nvSpPr>
        <p:spPr>
          <a:xfrm>
            <a:off x="9654413" y="2197268"/>
            <a:ext cx="165100" cy="1651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EE81DF8D-3A5F-F1C2-6F19-FFF923AEED3F}"/>
              </a:ext>
            </a:extLst>
          </p:cNvPr>
          <p:cNvSpPr/>
          <p:nvPr/>
        </p:nvSpPr>
        <p:spPr>
          <a:xfrm>
            <a:off x="9919845" y="2330816"/>
            <a:ext cx="165100" cy="1651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FD40ADA3-8CD6-AA5D-128D-F4EDA2FF091F}"/>
              </a:ext>
            </a:extLst>
          </p:cNvPr>
          <p:cNvSpPr/>
          <p:nvPr/>
        </p:nvSpPr>
        <p:spPr>
          <a:xfrm>
            <a:off x="9692501" y="2459086"/>
            <a:ext cx="165100" cy="1651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B0F085F2-0FE1-DBDA-3A00-26B12D5DA7BA}"/>
              </a:ext>
            </a:extLst>
          </p:cNvPr>
          <p:cNvSpPr/>
          <p:nvPr/>
        </p:nvSpPr>
        <p:spPr>
          <a:xfrm>
            <a:off x="9440011" y="2330816"/>
            <a:ext cx="165100" cy="1651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FA7201AD-0164-31A9-6996-9610F6384096}"/>
              </a:ext>
            </a:extLst>
          </p:cNvPr>
          <p:cNvSpPr/>
          <p:nvPr/>
        </p:nvSpPr>
        <p:spPr>
          <a:xfrm>
            <a:off x="9398737" y="3022074"/>
            <a:ext cx="812800" cy="46994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418E7115-BD9E-ADD6-2E53-CB9874AE4808}"/>
              </a:ext>
            </a:extLst>
          </p:cNvPr>
          <p:cNvSpPr/>
          <p:nvPr/>
        </p:nvSpPr>
        <p:spPr>
          <a:xfrm>
            <a:off x="9654413" y="3047454"/>
            <a:ext cx="165100" cy="1651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2BC55C25-9D01-BE11-3DBB-BC97B16A2B67}"/>
              </a:ext>
            </a:extLst>
          </p:cNvPr>
          <p:cNvSpPr/>
          <p:nvPr/>
        </p:nvSpPr>
        <p:spPr>
          <a:xfrm>
            <a:off x="9919845" y="3181002"/>
            <a:ext cx="165100" cy="1651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33492AAB-DA62-5D94-B788-EEFE1F82CF7E}"/>
              </a:ext>
            </a:extLst>
          </p:cNvPr>
          <p:cNvSpPr/>
          <p:nvPr/>
        </p:nvSpPr>
        <p:spPr>
          <a:xfrm>
            <a:off x="9692501" y="3309272"/>
            <a:ext cx="165100" cy="1651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BE090127-2901-FC1C-AEC6-9015C3217F4B}"/>
              </a:ext>
            </a:extLst>
          </p:cNvPr>
          <p:cNvSpPr/>
          <p:nvPr/>
        </p:nvSpPr>
        <p:spPr>
          <a:xfrm>
            <a:off x="9440011" y="3181002"/>
            <a:ext cx="165100" cy="1651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03B8BEC6-6F53-DF7F-F080-B4AFC6CBFD8C}"/>
              </a:ext>
            </a:extLst>
          </p:cNvPr>
          <p:cNvSpPr/>
          <p:nvPr/>
        </p:nvSpPr>
        <p:spPr>
          <a:xfrm>
            <a:off x="9398737" y="3872260"/>
            <a:ext cx="812800" cy="46994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1EED2059-CB60-F3A9-2C6E-7A6E9B1B4F0C}"/>
              </a:ext>
            </a:extLst>
          </p:cNvPr>
          <p:cNvSpPr/>
          <p:nvPr/>
        </p:nvSpPr>
        <p:spPr>
          <a:xfrm>
            <a:off x="9654413" y="3897640"/>
            <a:ext cx="165100" cy="1651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2C27FE82-98C4-03A6-CE1B-4E415F4D1751}"/>
              </a:ext>
            </a:extLst>
          </p:cNvPr>
          <p:cNvSpPr/>
          <p:nvPr/>
        </p:nvSpPr>
        <p:spPr>
          <a:xfrm>
            <a:off x="9919845" y="4031188"/>
            <a:ext cx="165100" cy="1651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B6E0EFD4-5BD4-5C2C-D15E-8B4021D8E126}"/>
              </a:ext>
            </a:extLst>
          </p:cNvPr>
          <p:cNvSpPr/>
          <p:nvPr/>
        </p:nvSpPr>
        <p:spPr>
          <a:xfrm>
            <a:off x="9692501" y="4159458"/>
            <a:ext cx="165100" cy="1651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83BECA4C-9F36-9B6C-EAAD-731478421FA2}"/>
              </a:ext>
            </a:extLst>
          </p:cNvPr>
          <p:cNvSpPr/>
          <p:nvPr/>
        </p:nvSpPr>
        <p:spPr>
          <a:xfrm>
            <a:off x="9440011" y="4031188"/>
            <a:ext cx="165100" cy="1651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0" name="矩形: 圆角 59">
            <a:extLst>
              <a:ext uri="{FF2B5EF4-FFF2-40B4-BE49-F238E27FC236}">
                <a16:creationId xmlns:a16="http://schemas.microsoft.com/office/drawing/2014/main" id="{48008443-43D1-180E-7BC7-1C84FC28F527}"/>
              </a:ext>
            </a:extLst>
          </p:cNvPr>
          <p:cNvSpPr/>
          <p:nvPr/>
        </p:nvSpPr>
        <p:spPr>
          <a:xfrm>
            <a:off x="9413113" y="4611756"/>
            <a:ext cx="812800" cy="46994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6353ACB8-99C7-482C-2AB3-1AF967FC7417}"/>
              </a:ext>
            </a:extLst>
          </p:cNvPr>
          <p:cNvSpPr/>
          <p:nvPr/>
        </p:nvSpPr>
        <p:spPr>
          <a:xfrm>
            <a:off x="9668789" y="4652889"/>
            <a:ext cx="165100" cy="1651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EC12FA87-6DDB-843C-FA55-431DA7A4E12C}"/>
              </a:ext>
            </a:extLst>
          </p:cNvPr>
          <p:cNvSpPr/>
          <p:nvPr/>
        </p:nvSpPr>
        <p:spPr>
          <a:xfrm>
            <a:off x="9934221" y="4786437"/>
            <a:ext cx="165100" cy="1651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5658F3C5-79B8-4D1F-C2F8-F6D12AB932B1}"/>
              </a:ext>
            </a:extLst>
          </p:cNvPr>
          <p:cNvSpPr/>
          <p:nvPr/>
        </p:nvSpPr>
        <p:spPr>
          <a:xfrm>
            <a:off x="9706877" y="4914707"/>
            <a:ext cx="165100" cy="1651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0FF1CAB7-24DB-CB76-8E64-406E470228F6}"/>
              </a:ext>
            </a:extLst>
          </p:cNvPr>
          <p:cNvSpPr/>
          <p:nvPr/>
        </p:nvSpPr>
        <p:spPr>
          <a:xfrm>
            <a:off x="9454387" y="4786437"/>
            <a:ext cx="165100" cy="1651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7" name="矩形: 圆角 66">
            <a:extLst>
              <a:ext uri="{FF2B5EF4-FFF2-40B4-BE49-F238E27FC236}">
                <a16:creationId xmlns:a16="http://schemas.microsoft.com/office/drawing/2014/main" id="{0B0FDAD6-875B-B1D3-A2E2-8F51DDF28D97}"/>
              </a:ext>
            </a:extLst>
          </p:cNvPr>
          <p:cNvSpPr/>
          <p:nvPr/>
        </p:nvSpPr>
        <p:spPr>
          <a:xfrm>
            <a:off x="9403790" y="5383477"/>
            <a:ext cx="812800" cy="46994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6F431EB4-ABBC-651A-5714-E7ED9B6081B4}"/>
              </a:ext>
            </a:extLst>
          </p:cNvPr>
          <p:cNvSpPr/>
          <p:nvPr/>
        </p:nvSpPr>
        <p:spPr>
          <a:xfrm>
            <a:off x="9659466" y="5408857"/>
            <a:ext cx="165100" cy="1651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6AFD0646-975C-C455-226B-A84F79624756}"/>
              </a:ext>
            </a:extLst>
          </p:cNvPr>
          <p:cNvSpPr/>
          <p:nvPr/>
        </p:nvSpPr>
        <p:spPr>
          <a:xfrm>
            <a:off x="9924898" y="5542405"/>
            <a:ext cx="165100" cy="1651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2B3F52B9-6D12-395A-5118-31EA15AA0E24}"/>
              </a:ext>
            </a:extLst>
          </p:cNvPr>
          <p:cNvSpPr/>
          <p:nvPr/>
        </p:nvSpPr>
        <p:spPr>
          <a:xfrm>
            <a:off x="9697554" y="5670675"/>
            <a:ext cx="165100" cy="1651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6C38BCF5-F0EB-52C3-B873-39B6160FC3C3}"/>
              </a:ext>
            </a:extLst>
          </p:cNvPr>
          <p:cNvSpPr/>
          <p:nvPr/>
        </p:nvSpPr>
        <p:spPr>
          <a:xfrm>
            <a:off x="9445064" y="5542405"/>
            <a:ext cx="165100" cy="1651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87" name="直接箭头连接符 86">
            <a:extLst>
              <a:ext uri="{FF2B5EF4-FFF2-40B4-BE49-F238E27FC236}">
                <a16:creationId xmlns:a16="http://schemas.microsoft.com/office/drawing/2014/main" id="{52D472EB-FCE8-D84E-F31C-886845C0BAB2}"/>
              </a:ext>
            </a:extLst>
          </p:cNvPr>
          <p:cNvCxnSpPr>
            <a:cxnSpLocks/>
            <a:stCxn id="9" idx="3"/>
            <a:endCxn id="21" idx="1"/>
          </p:cNvCxnSpPr>
          <p:nvPr/>
        </p:nvCxnSpPr>
        <p:spPr>
          <a:xfrm flipV="1">
            <a:off x="9136728" y="1556672"/>
            <a:ext cx="262009" cy="86930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箭头连接符 104">
            <a:extLst>
              <a:ext uri="{FF2B5EF4-FFF2-40B4-BE49-F238E27FC236}">
                <a16:creationId xmlns:a16="http://schemas.microsoft.com/office/drawing/2014/main" id="{DD30A43A-1A39-E018-60D6-0B195E43EE1F}"/>
              </a:ext>
            </a:extLst>
          </p:cNvPr>
          <p:cNvCxnSpPr>
            <a:cxnSpLocks/>
            <a:stCxn id="9" idx="3"/>
            <a:endCxn id="33" idx="1"/>
          </p:cNvCxnSpPr>
          <p:nvPr/>
        </p:nvCxnSpPr>
        <p:spPr>
          <a:xfrm>
            <a:off x="9136728" y="2425978"/>
            <a:ext cx="262009" cy="2608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箭头连接符 108">
            <a:extLst>
              <a:ext uri="{FF2B5EF4-FFF2-40B4-BE49-F238E27FC236}">
                <a16:creationId xmlns:a16="http://schemas.microsoft.com/office/drawing/2014/main" id="{7688333F-44EE-7471-3B1F-C2FE1E0BFE05}"/>
              </a:ext>
            </a:extLst>
          </p:cNvPr>
          <p:cNvCxnSpPr>
            <a:cxnSpLocks/>
            <a:stCxn id="9" idx="3"/>
            <a:endCxn id="40" idx="1"/>
          </p:cNvCxnSpPr>
          <p:nvPr/>
        </p:nvCxnSpPr>
        <p:spPr>
          <a:xfrm>
            <a:off x="9136728" y="2425978"/>
            <a:ext cx="262009" cy="83106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箭头连接符 113">
            <a:extLst>
              <a:ext uri="{FF2B5EF4-FFF2-40B4-BE49-F238E27FC236}">
                <a16:creationId xmlns:a16="http://schemas.microsoft.com/office/drawing/2014/main" id="{8D7A34A5-23F7-7CDC-9D12-621A7F5FA1EC}"/>
              </a:ext>
            </a:extLst>
          </p:cNvPr>
          <p:cNvCxnSpPr>
            <a:cxnSpLocks/>
            <a:stCxn id="19" idx="3"/>
            <a:endCxn id="46" idx="1"/>
          </p:cNvCxnSpPr>
          <p:nvPr/>
        </p:nvCxnSpPr>
        <p:spPr>
          <a:xfrm flipV="1">
            <a:off x="9136728" y="4107230"/>
            <a:ext cx="262009" cy="736128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箭头连接符 116">
            <a:extLst>
              <a:ext uri="{FF2B5EF4-FFF2-40B4-BE49-F238E27FC236}">
                <a16:creationId xmlns:a16="http://schemas.microsoft.com/office/drawing/2014/main" id="{2ADD2636-C0E0-CABC-4018-6BD65F3FDEE9}"/>
              </a:ext>
            </a:extLst>
          </p:cNvPr>
          <p:cNvCxnSpPr>
            <a:cxnSpLocks/>
            <a:stCxn id="19" idx="3"/>
            <a:endCxn id="60" idx="1"/>
          </p:cNvCxnSpPr>
          <p:nvPr/>
        </p:nvCxnSpPr>
        <p:spPr>
          <a:xfrm>
            <a:off x="9136728" y="4843358"/>
            <a:ext cx="276385" cy="3368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箭头连接符 120">
            <a:extLst>
              <a:ext uri="{FF2B5EF4-FFF2-40B4-BE49-F238E27FC236}">
                <a16:creationId xmlns:a16="http://schemas.microsoft.com/office/drawing/2014/main" id="{F01C88C6-6D76-9269-AE17-C9A22EF9422D}"/>
              </a:ext>
            </a:extLst>
          </p:cNvPr>
          <p:cNvCxnSpPr>
            <a:cxnSpLocks/>
            <a:stCxn id="19" idx="3"/>
            <a:endCxn id="67" idx="1"/>
          </p:cNvCxnSpPr>
          <p:nvPr/>
        </p:nvCxnSpPr>
        <p:spPr>
          <a:xfrm>
            <a:off x="9136728" y="4843358"/>
            <a:ext cx="267062" cy="77508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文本框 125">
            <a:extLst>
              <a:ext uri="{FF2B5EF4-FFF2-40B4-BE49-F238E27FC236}">
                <a16:creationId xmlns:a16="http://schemas.microsoft.com/office/drawing/2014/main" id="{3D4B8555-AF04-ADEB-11C2-8F099D0FBD23}"/>
              </a:ext>
            </a:extLst>
          </p:cNvPr>
          <p:cNvSpPr txBox="1"/>
          <p:nvPr/>
        </p:nvSpPr>
        <p:spPr>
          <a:xfrm>
            <a:off x="94307" y="0"/>
            <a:ext cx="4104575" cy="5346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</a:rPr>
              <a:t>Data preprocessing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6681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165840" y="6283325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07/16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8645" y="866074"/>
            <a:ext cx="609600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Denoising model for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time vs phase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72931" y="4020189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Negative samples</a:t>
            </a: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6CF86288-4726-A2CE-9778-DED1ED9F2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890" y="1492370"/>
            <a:ext cx="2771142" cy="95515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81C9FE2A-0A17-3D6E-61FB-9B2BC0282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8136891" y="2952692"/>
            <a:ext cx="2771141" cy="955158"/>
          </a:xfrm>
          <a:prstGeom prst="rect">
            <a:avLst/>
          </a:prstGeom>
        </p:spPr>
      </p:pic>
      <p:sp>
        <p:nvSpPr>
          <p:cNvPr id="43" name="下箭头 7">
            <a:extLst>
              <a:ext uri="{FF2B5EF4-FFF2-40B4-BE49-F238E27FC236}">
                <a16:creationId xmlns:a16="http://schemas.microsoft.com/office/drawing/2014/main" id="{F6C6E489-083D-FA19-7792-E46C6822BB6D}"/>
              </a:ext>
            </a:extLst>
          </p:cNvPr>
          <p:cNvSpPr/>
          <p:nvPr/>
        </p:nvSpPr>
        <p:spPr>
          <a:xfrm>
            <a:off x="9325924" y="2537344"/>
            <a:ext cx="362585" cy="309245"/>
          </a:xfrm>
          <a:prstGeom prst="downArrow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A3BCD60E-980B-8DCD-F3FD-6011AF7B953A}"/>
              </a:ext>
            </a:extLst>
          </p:cNvPr>
          <p:cNvSpPr txBox="1"/>
          <p:nvPr/>
        </p:nvSpPr>
        <p:spPr>
          <a:xfrm>
            <a:off x="9652000" y="25073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Add noise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A919E74B-9328-BF66-64E0-E564227DB0AB}"/>
              </a:ext>
            </a:extLst>
          </p:cNvPr>
          <p:cNvSpPr txBox="1"/>
          <p:nvPr/>
        </p:nvSpPr>
        <p:spPr>
          <a:xfrm>
            <a:off x="8406763" y="5288518"/>
            <a:ext cx="24320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pred = UNet (noisy_x)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A71E0846-CD48-61DE-34F2-A185FE17B56E}"/>
              </a:ext>
            </a:extLst>
          </p:cNvPr>
          <p:cNvSpPr txBox="1"/>
          <p:nvPr/>
        </p:nvSpPr>
        <p:spPr>
          <a:xfrm>
            <a:off x="10895965" y="3258305"/>
            <a:ext cx="10674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noisy_x</a:t>
            </a:r>
            <a:endParaRPr lang="zh-CN" altLang="en-US" dirty="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083E6D2E-AAC4-A8FC-DB28-A5029956D7FC}"/>
              </a:ext>
            </a:extLst>
          </p:cNvPr>
          <p:cNvSpPr txBox="1"/>
          <p:nvPr/>
        </p:nvSpPr>
        <p:spPr>
          <a:xfrm>
            <a:off x="10937240" y="1776334"/>
            <a:ext cx="806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zh-CN" altLang="en-US" dirty="0"/>
          </a:p>
        </p:txBody>
      </p:sp>
      <p:sp>
        <p:nvSpPr>
          <p:cNvPr id="53" name="下箭头 7">
            <a:extLst>
              <a:ext uri="{FF2B5EF4-FFF2-40B4-BE49-F238E27FC236}">
                <a16:creationId xmlns:a16="http://schemas.microsoft.com/office/drawing/2014/main" id="{0B6B5B54-DC3A-FB8C-0A51-B6A82C64439C}"/>
              </a:ext>
            </a:extLst>
          </p:cNvPr>
          <p:cNvSpPr/>
          <p:nvPr/>
        </p:nvSpPr>
        <p:spPr>
          <a:xfrm>
            <a:off x="9325924" y="3997010"/>
            <a:ext cx="362585" cy="309245"/>
          </a:xfrm>
          <a:prstGeom prst="downArrow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4" name="圆角矩形 9">
            <a:extLst>
              <a:ext uri="{FF2B5EF4-FFF2-40B4-BE49-F238E27FC236}">
                <a16:creationId xmlns:a16="http://schemas.microsoft.com/office/drawing/2014/main" id="{FABF217E-5434-8101-D4BE-C020FB8D677E}"/>
              </a:ext>
            </a:extLst>
          </p:cNvPr>
          <p:cNvSpPr/>
          <p:nvPr/>
        </p:nvSpPr>
        <p:spPr>
          <a:xfrm>
            <a:off x="8406763" y="4382715"/>
            <a:ext cx="2346328" cy="862444"/>
          </a:xfrm>
          <a:prstGeom prst="round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UNet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93C58748-C143-58B3-1959-E37875427599}"/>
              </a:ext>
            </a:extLst>
          </p:cNvPr>
          <p:cNvSpPr txBox="1"/>
          <p:nvPr/>
        </p:nvSpPr>
        <p:spPr>
          <a:xfrm>
            <a:off x="8136890" y="5922248"/>
            <a:ext cx="3749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Minimize the loss_fn(pred, x</a:t>
            </a:r>
            <a:r>
              <a:rPr lang="en-US" altLang="zh-CN" dirty="0">
                <a:solidFill>
                  <a:srgbClr val="FF0000"/>
                </a:solidFill>
              </a:rPr>
              <a:t>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2" name="下箭头 7">
            <a:extLst>
              <a:ext uri="{FF2B5EF4-FFF2-40B4-BE49-F238E27FC236}">
                <a16:creationId xmlns:a16="http://schemas.microsoft.com/office/drawing/2014/main" id="{FA0DBA8D-A485-D160-0945-2A77F662616C}"/>
              </a:ext>
            </a:extLst>
          </p:cNvPr>
          <p:cNvSpPr/>
          <p:nvPr/>
        </p:nvSpPr>
        <p:spPr>
          <a:xfrm>
            <a:off x="9325924" y="5674223"/>
            <a:ext cx="362585" cy="309245"/>
          </a:xfrm>
          <a:prstGeom prst="downArrow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7E2AA33-4367-773C-1BB6-1ADA52ECE5DE}"/>
              </a:ext>
            </a:extLst>
          </p:cNvPr>
          <p:cNvSpPr txBox="1"/>
          <p:nvPr/>
        </p:nvSpPr>
        <p:spPr>
          <a:xfrm>
            <a:off x="1067435" y="1373439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samples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4420196-ED43-F167-0D22-0D2787394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336" y="4408739"/>
            <a:ext cx="6068244" cy="215138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E0339F3-9D0D-1A74-BD34-47BD88B840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336" y="1785195"/>
            <a:ext cx="6136815" cy="216479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B500A1F-DCED-F50C-5715-AA49A804BD02}"/>
              </a:ext>
            </a:extLst>
          </p:cNvPr>
          <p:cNvSpPr txBox="1"/>
          <p:nvPr/>
        </p:nvSpPr>
        <p:spPr>
          <a:xfrm>
            <a:off x="94307" y="0"/>
            <a:ext cx="4104575" cy="5346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</a:rPr>
              <a:t>Data preprocessing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2A58BC7-08A6-91A7-C036-B9A8615637ED}"/>
              </a:ext>
            </a:extLst>
          </p:cNvPr>
          <p:cNvCxnSpPr/>
          <p:nvPr/>
        </p:nvCxnSpPr>
        <p:spPr>
          <a:xfrm>
            <a:off x="-30480" y="837844"/>
            <a:ext cx="122224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A87B1743-9ADE-855E-98AE-270F0CEA7E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33" y="97669"/>
            <a:ext cx="1767907" cy="64633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4297357-D86C-9B27-9030-6944A62A56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27069" y="0"/>
            <a:ext cx="1015766" cy="8319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165840" y="6283325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07/16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139502" y="2427036"/>
            <a:ext cx="1358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pfd file</a:t>
            </a:r>
          </a:p>
        </p:txBody>
      </p:sp>
      <p:sp>
        <p:nvSpPr>
          <p:cNvPr id="13" name="右箭头 12"/>
          <p:cNvSpPr/>
          <p:nvPr/>
        </p:nvSpPr>
        <p:spPr>
          <a:xfrm>
            <a:off x="8292662" y="2488631"/>
            <a:ext cx="495935" cy="35750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左大括号 13"/>
          <p:cNvSpPr/>
          <p:nvPr/>
        </p:nvSpPr>
        <p:spPr>
          <a:xfrm>
            <a:off x="8829237" y="2210501"/>
            <a:ext cx="154305" cy="9144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024182" y="2028256"/>
            <a:ext cx="16764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</a:rPr>
              <a:t>1-D data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024182" y="2928686"/>
            <a:ext cx="16764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</a:rPr>
              <a:t>2-D data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206812" y="3805621"/>
            <a:ext cx="12909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2-D data</a:t>
            </a:r>
            <a:endParaRPr lang="en-US" altLang="zh-CN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右箭头 19"/>
          <p:cNvSpPr/>
          <p:nvPr/>
        </p:nvSpPr>
        <p:spPr>
          <a:xfrm>
            <a:off x="8907342" y="5106101"/>
            <a:ext cx="495935" cy="35750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8758117" y="3649411"/>
            <a:ext cx="12909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Diffusion Model</a:t>
            </a: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右箭头 21"/>
          <p:cNvSpPr/>
          <p:nvPr/>
        </p:nvSpPr>
        <p:spPr>
          <a:xfrm>
            <a:off x="10023672" y="3810066"/>
            <a:ext cx="495935" cy="35750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0543102" y="3653221"/>
            <a:ext cx="14185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Denoised 2-D data</a:t>
            </a:r>
            <a:endParaRPr lang="en-US" altLang="zh-CN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226497" y="4727641"/>
            <a:ext cx="16764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</a:rPr>
              <a:t>1-D data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226497" y="5239451"/>
            <a:ext cx="14185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Denoised 2-D data</a:t>
            </a:r>
            <a:endParaRPr lang="en-US" altLang="zh-CN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右大括号 25"/>
          <p:cNvSpPr/>
          <p:nvPr/>
        </p:nvSpPr>
        <p:spPr>
          <a:xfrm>
            <a:off x="8497767" y="4841306"/>
            <a:ext cx="154305" cy="914400"/>
          </a:xfrm>
          <a:prstGeom prst="rightBrace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9480111" y="5106101"/>
            <a:ext cx="2620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Feature Extraction</a:t>
            </a:r>
          </a:p>
        </p:txBody>
      </p:sp>
      <p:sp>
        <p:nvSpPr>
          <p:cNvPr id="29" name="右箭头 28"/>
          <p:cNvSpPr/>
          <p:nvPr/>
        </p:nvSpPr>
        <p:spPr>
          <a:xfrm>
            <a:off x="8333302" y="3810066"/>
            <a:ext cx="495935" cy="35750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0228624" y="2487011"/>
            <a:ext cx="16764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resize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x3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9" name="圆角矩形 58"/>
          <p:cNvSpPr/>
          <p:nvPr/>
        </p:nvSpPr>
        <p:spPr>
          <a:xfrm>
            <a:off x="7055047" y="2028891"/>
            <a:ext cx="5011420" cy="4085590"/>
          </a:xfrm>
          <a:prstGeom prst="round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7" name="直接连接符 46"/>
          <p:cNvCxnSpPr/>
          <p:nvPr/>
        </p:nvCxnSpPr>
        <p:spPr>
          <a:xfrm>
            <a:off x="7039807" y="3457641"/>
            <a:ext cx="5047615" cy="3873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060127" y="4534601"/>
            <a:ext cx="4951730" cy="2921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5AA75C8A-2D07-E60D-BEDA-4033304DB469}"/>
              </a:ext>
            </a:extLst>
          </p:cNvPr>
          <p:cNvCxnSpPr/>
          <p:nvPr/>
        </p:nvCxnSpPr>
        <p:spPr>
          <a:xfrm>
            <a:off x="-30480" y="837844"/>
            <a:ext cx="122224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30">
            <a:extLst>
              <a:ext uri="{FF2B5EF4-FFF2-40B4-BE49-F238E27FC236}">
                <a16:creationId xmlns:a16="http://schemas.microsoft.com/office/drawing/2014/main" id="{349EAC88-DC38-2C84-47A3-BFF12DD5C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33" y="97669"/>
            <a:ext cx="1767907" cy="64633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27A28604-2A27-A7E7-F6D9-106E48715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7069" y="0"/>
            <a:ext cx="1015766" cy="831960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1A6D15A4-FDB0-4015-F0DA-717D16A27630}"/>
              </a:ext>
            </a:extLst>
          </p:cNvPr>
          <p:cNvSpPr txBox="1"/>
          <p:nvPr/>
        </p:nvSpPr>
        <p:spPr>
          <a:xfrm>
            <a:off x="588645" y="866074"/>
            <a:ext cx="609600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Denoising model for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time vs phase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E8D7503-124E-5735-03C9-3FFB27C676BE}"/>
              </a:ext>
            </a:extLst>
          </p:cNvPr>
          <p:cNvSpPr txBox="1"/>
          <p:nvPr/>
        </p:nvSpPr>
        <p:spPr>
          <a:xfrm>
            <a:off x="94307" y="0"/>
            <a:ext cx="4104575" cy="5346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</a:rPr>
              <a:t>Data preprocessing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929C3A5F-30BD-5DD4-FA3F-24E0BFE3CB23}"/>
              </a:ext>
            </a:extLst>
          </p:cNvPr>
          <p:cNvSpPr txBox="1"/>
          <p:nvPr/>
        </p:nvSpPr>
        <p:spPr>
          <a:xfrm>
            <a:off x="1072931" y="4020189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Negative samples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9621E97-86D2-BAAE-C26A-31D1EB2A0CFA}"/>
              </a:ext>
            </a:extLst>
          </p:cNvPr>
          <p:cNvSpPr txBox="1"/>
          <p:nvPr/>
        </p:nvSpPr>
        <p:spPr>
          <a:xfrm>
            <a:off x="1067435" y="1373439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samples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41FB23CA-A7A1-6DF0-B1DC-ECC55C7CF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336" y="1785195"/>
            <a:ext cx="6136815" cy="2164798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52A3C732-B159-B726-F55A-3A975515CD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336" y="4408739"/>
            <a:ext cx="6068244" cy="21513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41265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15778</TotalTime>
  <Words>1947</Words>
  <Application>Microsoft Office PowerPoint</Application>
  <PresentationFormat>宽屏</PresentationFormat>
  <Paragraphs>270</Paragraphs>
  <Slides>20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-apple-system</vt:lpstr>
      <vt:lpstr>等线</vt:lpstr>
      <vt:lpstr>等线 Light</vt:lpstr>
      <vt:lpstr>微软雅黑</vt:lpstr>
      <vt:lpstr>Arial</vt:lpstr>
      <vt:lpstr>Arial Rounded MT Bold</vt:lpstr>
      <vt:lpstr>Office 主题​​</vt:lpstr>
      <vt:lpstr>AxMath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Qiuyang Fu</dc:creator>
  <cp:lastModifiedBy>Qiuyang Fu</cp:lastModifiedBy>
  <cp:revision>81</cp:revision>
  <dcterms:created xsi:type="dcterms:W3CDTF">2025-08-14T01:14:43Z</dcterms:created>
  <dcterms:modified xsi:type="dcterms:W3CDTF">2025-08-27T12:09:10Z</dcterms:modified>
</cp:coreProperties>
</file>